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6" r:id="rId3"/>
    <p:sldId id="277" r:id="rId4"/>
    <p:sldId id="278" r:id="rId5"/>
    <p:sldId id="280" r:id="rId6"/>
    <p:sldId id="279" r:id="rId7"/>
    <p:sldId id="262" r:id="rId8"/>
    <p:sldId id="281" r:id="rId9"/>
    <p:sldId id="282" r:id="rId10"/>
    <p:sldId id="283" r:id="rId11"/>
    <p:sldId id="284" r:id="rId12"/>
    <p:sldId id="285" r:id="rId13"/>
    <p:sldId id="286" r:id="rId14"/>
    <p:sldId id="266" r:id="rId15"/>
    <p:sldId id="267" r:id="rId16"/>
    <p:sldId id="269" r:id="rId17"/>
    <p:sldId id="268" r:id="rId18"/>
    <p:sldId id="271" r:id="rId19"/>
    <p:sldId id="272" r:id="rId20"/>
    <p:sldId id="273" r:id="rId21"/>
    <p:sldId id="274" r:id="rId22"/>
    <p:sldId id="275" r:id="rId23"/>
    <p:sldId id="270" r:id="rId24"/>
  </p:sldIdLst>
  <p:sldSz cx="9144000" cy="5715000" type="screen16x10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00"/>
    <p:restoredTop sz="79610"/>
  </p:normalViewPr>
  <p:slideViewPr>
    <p:cSldViewPr snapToGrid="0" snapToObjects="1">
      <p:cViewPr>
        <p:scale>
          <a:sx n="80" d="100"/>
          <a:sy n="80" d="100"/>
        </p:scale>
        <p:origin x="2288" y="36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35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44D3-6DD6-0247-96DD-9E6E5AEE1E8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9A729-424E-0F46-8C23-E5576A0E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8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1395F-E798-B647-9108-C2E17B731817}" type="datetimeFigureOut">
              <a:rPr kumimoji="1" lang="zh-CN" altLang="en-US" smtClean="0"/>
              <a:t>2019/8/21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835B7-387E-9F41-A203-11A3088A1E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727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3806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392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392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392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392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392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392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392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392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39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many applications, such as data integration and machine</a:t>
            </a:r>
            <a:r>
              <a:rPr lang="zh-CN" altLang="en-US" sz="1200" dirty="0" smtClean="0"/>
              <a:t> </a:t>
            </a:r>
            <a:r>
              <a:rPr lang="en-US" sz="1200" dirty="0" smtClean="0"/>
              <a:t>learning, it is indispensable to obtain large-scale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data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labels</a:t>
            </a:r>
            <a:r>
              <a:rPr lang="zh-CN" altLang="en-US" sz="1200" dirty="0" smtClean="0"/>
              <a:t> </a:t>
            </a:r>
            <a:r>
              <a:rPr lang="en-US" sz="1200" dirty="0" smtClean="0"/>
              <a:t>with high quality.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Deep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Learning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(DL)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sz="1200" dirty="0" smtClean="0">
                <a:latin typeface="Calibri" charset="0"/>
                <a:ea typeface="Calibri" charset="0"/>
                <a:cs typeface="Calibri" charset="0"/>
              </a:rPr>
              <a:t>achieves state-of-the-art performance in many task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s,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such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as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image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classification.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kumimoji="1" lang="en-US" altLang="zh-CN" sz="1200" dirty="0" smtClean="0">
              <a:latin typeface="Calibri" charset="0"/>
              <a:ea typeface="Calibri" charset="0"/>
              <a:cs typeface="Calibri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dirty="0" smtClean="0">
              <a:latin typeface="Calibri" charset="0"/>
              <a:ea typeface="Calibri" charset="0"/>
              <a:cs typeface="Calibri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However,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most of the DL methods require massive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training sets to achieve good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performance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kumimoji="1" lang="zh-CN" altLang="en-US" sz="12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avoid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over-fitting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dirty="0" smtClean="0">
              <a:latin typeface="Calibri" charset="0"/>
              <a:ea typeface="Calibri" charset="0"/>
              <a:cs typeface="Calibri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Some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media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even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argues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that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data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labeling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will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become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new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blue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collar</a:t>
            </a:r>
            <a:r>
              <a:rPr kumimoji="1"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dirty="0" smtClean="0">
                <a:latin typeface="Calibri" charset="0"/>
                <a:ea typeface="Calibri" charset="0"/>
                <a:cs typeface="Calibri" charset="0"/>
              </a:rPr>
              <a:t>job</a:t>
            </a:r>
            <a:r>
              <a:rPr kumimoji="1" lang="zh-CN" altLang="en-US" sz="12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baseline="0" dirty="0" smtClean="0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kumimoji="1" lang="zh-CN" altLang="en-US" sz="12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baseline="0" dirty="0" smtClean="0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kumimoji="1" lang="zh-CN" altLang="en-US" sz="12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baseline="0" dirty="0" smtClean="0">
                <a:latin typeface="Calibri" charset="0"/>
                <a:ea typeface="Calibri" charset="0"/>
                <a:cs typeface="Calibri" charset="0"/>
              </a:rPr>
              <a:t>AI</a:t>
            </a:r>
            <a:r>
              <a:rPr kumimoji="1" lang="zh-CN" altLang="en-US" sz="12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zh-CN" sz="1200" baseline="0" dirty="0" smtClean="0">
                <a:latin typeface="Calibri" charset="0"/>
                <a:ea typeface="Calibri" charset="0"/>
                <a:cs typeface="Calibri" charset="0"/>
              </a:rPr>
              <a:t>era.</a:t>
            </a:r>
            <a:r>
              <a:rPr kumimoji="1" lang="zh-CN" altLang="en-US" sz="12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kumimoji="1" lang="en-US" sz="12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84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rowdsourcing can be utilized to harness the crowd to directly annotate tuples in a dataset at relatively low cost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crowdsourced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datasets contain tens of thousands to millions of tuples, such tuple-level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labeling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 inevitably incurs large annotation cost.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243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796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4895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6013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39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737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35B7-387E-9F41-A203-11A3088A1EA0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378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C4A-6FD0-A54F-8ADA-0AF200E6DEAE}" type="datetime1">
              <a:rPr kumimoji="1" lang="en-SG" altLang="zh-CN" smtClean="0"/>
              <a:t>21/8/19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2000" y="5296959"/>
            <a:ext cx="3060000" cy="304271"/>
          </a:xfrm>
        </p:spPr>
        <p:txBody>
          <a:bodyPr/>
          <a:lstStyle/>
          <a:p>
            <a:r>
              <a:rPr kumimoji="1" lang="en-US" altLang="zh-CN" smtClean="0"/>
              <a:t>Game-Based Crowdsourcing for Data Labeling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930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D888-F80C-254D-A076-F1A51B4A47CE}" type="datetime1">
              <a:rPr kumimoji="1" lang="en-SG" altLang="zh-CN" smtClean="0"/>
              <a:t>21/8/19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Game-Based Crowdsourcing for Data Labeling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439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C5FE-09E3-6E40-AF18-FD356A362C97}" type="datetime1">
              <a:rPr kumimoji="1" lang="en-SG" altLang="zh-CN" smtClean="0"/>
              <a:t>21/8/19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Game-Based Crowdsourcing for Data Labeling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388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75077"/>
            <a:ext cx="8229600" cy="733643"/>
          </a:xfrm>
        </p:spPr>
        <p:txBody>
          <a:bodyPr>
            <a:normAutofit/>
          </a:bodyPr>
          <a:lstStyle>
            <a:lvl1pPr algn="l">
              <a:defRPr sz="40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143"/>
            <a:ext cx="8229600" cy="40354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422C-732C-B648-B28C-BD2C1A339D9D}" type="datetime1">
              <a:rPr kumimoji="1" lang="en-SG" altLang="zh-CN" smtClean="0"/>
              <a:t>21/8/19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Game-Based Crowdsourcing for Data Labeling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16024" y="1002572"/>
            <a:ext cx="7956376" cy="45719"/>
          </a:xfrm>
          <a:prstGeom prst="rect">
            <a:avLst/>
          </a:prstGeom>
          <a:solidFill>
            <a:srgbClr val="C30012"/>
          </a:solidFill>
          <a:ln w="19050">
            <a:solidFill>
              <a:srgbClr val="C3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AE0B2A"/>
              </a:solidFill>
            </a:endParaRPr>
          </a:p>
        </p:txBody>
      </p:sp>
      <p:pic>
        <p:nvPicPr>
          <p:cNvPr id="8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37" y="123307"/>
            <a:ext cx="785413" cy="78541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779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7594-144A-4C41-A74C-630222E2B350}" type="datetime1">
              <a:rPr kumimoji="1" lang="en-SG" altLang="zh-CN" smtClean="0"/>
              <a:t>21/8/19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Game-Based Crowdsourcing for Data Labeling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806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F756-D7CA-724D-84E0-1AB929C42AA4}" type="datetime1">
              <a:rPr kumimoji="1" lang="en-SG" altLang="zh-CN" smtClean="0"/>
              <a:t>21/8/19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Game-Based Crowdsourcing for Data Labeling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386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55C-A0A2-D14C-9B35-C5593362B4DC}" type="datetime1">
              <a:rPr kumimoji="1" lang="en-SG" altLang="zh-CN" smtClean="0"/>
              <a:t>21/8/19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Game-Based Crowdsourcing for Data Labeling</a:t>
            </a:r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049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4E9C-7E82-1743-8EB7-9F9CC89DCF8F}" type="datetime1">
              <a:rPr kumimoji="1" lang="en-SG" altLang="zh-CN" smtClean="0"/>
              <a:t>21/8/19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Game-Based Crowdsourcing for Data Labeling</a:t>
            </a:r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482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5F03-0CF6-C441-86C3-9D366AD08E4C}" type="datetime1">
              <a:rPr kumimoji="1" lang="en-SG" altLang="zh-CN" smtClean="0"/>
              <a:t>21/8/19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Game-Based Crowdsourcing for Data Labeling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373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C43C-D5CE-A148-BEF2-BFF2BF6A234A}" type="datetime1">
              <a:rPr kumimoji="1" lang="en-SG" altLang="zh-CN" smtClean="0"/>
              <a:t>21/8/19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Game-Based Crowdsourcing for Data Labeling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856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5D46-0569-5941-8464-C4329856BFA5}" type="datetime1">
              <a:rPr kumimoji="1" lang="en-SG" altLang="zh-CN" smtClean="0"/>
              <a:t>21/8/19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Game-Based Crowdsourcing for Data Labeling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207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75077"/>
            <a:ext cx="82296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53620"/>
            <a:ext cx="8229600" cy="39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8C3A4-0831-5342-9203-F4FF54D57D90}" type="datetime1">
              <a:rPr kumimoji="1" lang="en-SG" altLang="zh-CN" smtClean="0"/>
              <a:t>21/8/19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42000" y="5296959"/>
            <a:ext cx="3060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 smtClean="0"/>
              <a:t>Game-Based Crowdsourcing for Data Labeling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D1DC-EB24-2D46-9C9F-DBDF840474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884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059092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Cost-Effective Data Annotation using Game-Based Crowdsourcing 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580777"/>
            <a:ext cx="6400800" cy="19749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Jingru</a:t>
            </a:r>
            <a:r>
              <a:rPr kumimoji="1"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Yang</a:t>
            </a:r>
            <a:r>
              <a:rPr kumimoji="1" lang="en-US" altLang="zh-CN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kumimoji="1"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kumimoji="1"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 Fan</a:t>
            </a:r>
            <a:r>
              <a:rPr kumimoji="1" lang="en-US" altLang="zh-CN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kumimoji="1"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kumimoji="1"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Zhewei</a:t>
            </a:r>
            <a:r>
              <a:rPr kumimoji="1"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Wei</a:t>
            </a:r>
            <a:r>
              <a:rPr kumimoji="1" lang="en-US" altLang="zh-CN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kumimoji="1"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kumimoji="1"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Guoliang</a:t>
            </a:r>
            <a:r>
              <a:rPr kumimoji="1"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</a:t>
            </a:r>
            <a:r>
              <a:rPr kumimoji="1" lang="en-US" altLang="zh-CN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kumimoji="1"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kumimoji="1"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Tongyu</a:t>
            </a:r>
            <a:r>
              <a:rPr kumimoji="1"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Liu</a:t>
            </a:r>
            <a:r>
              <a:rPr kumimoji="1" lang="en-US" altLang="zh-CN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kumimoji="1"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kumimoji="1"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Xiaoyong</a:t>
            </a:r>
            <a:r>
              <a:rPr kumimoji="1"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</a:t>
            </a:r>
            <a:r>
              <a:rPr kumimoji="1" lang="en-US" altLang="zh-CN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kumimoji="1" lang="en-US" altLang="zh-CN" sz="24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2" b="29294"/>
          <a:stretch/>
        </p:blipFill>
        <p:spPr>
          <a:xfrm>
            <a:off x="4668252" y="4239757"/>
            <a:ext cx="3352363" cy="10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39" y="4331368"/>
            <a:ext cx="3441702" cy="82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4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Two-Pronged</a:t>
            </a:r>
            <a:r>
              <a:rPr lang="zh-CN" altLang="en-US" dirty="0"/>
              <a:t> </a:t>
            </a:r>
            <a:r>
              <a:rPr lang="en-US" altLang="zh-CN" dirty="0" smtClean="0"/>
              <a:t>Crowdsourcing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295579"/>
            <a:ext cx="8370277" cy="124357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Crowd 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give wrong </a:t>
            </a:r>
            <a:r>
              <a:rPr lang="en-US" altLang="zh-CN" dirty="0"/>
              <a:t>answers </a:t>
            </a:r>
            <a:r>
              <a:rPr lang="en-US" altLang="zh-CN" dirty="0" smtClean="0"/>
              <a:t>for </a:t>
            </a:r>
            <a:r>
              <a:rPr lang="en-US" altLang="zh-CN" dirty="0"/>
              <a:t>rule </a:t>
            </a:r>
            <a:r>
              <a:rPr lang="en-US" altLang="zh-CN" dirty="0" smtClean="0"/>
              <a:t>validation</a:t>
            </a:r>
          </a:p>
          <a:p>
            <a:pPr lvl="1"/>
            <a:r>
              <a:rPr lang="en-US" altLang="zh-CN" dirty="0" smtClean="0"/>
              <a:t>They </a:t>
            </a:r>
            <a:r>
              <a:rPr lang="en-US" altLang="zh-CN" dirty="0"/>
              <a:t>may not know if the rule works for the current </a:t>
            </a:r>
            <a:r>
              <a:rPr lang="en-US" altLang="zh-CN" dirty="0" smtClean="0"/>
              <a:t>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10</a:t>
            </a:fld>
            <a:endParaRPr kumimoji="1" lang="zh-CN" alt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0"/>
          <a:stretch/>
        </p:blipFill>
        <p:spPr>
          <a:xfrm>
            <a:off x="457200" y="1142026"/>
            <a:ext cx="3174506" cy="2497989"/>
          </a:xfrm>
          <a:prstGeom prst="rect">
            <a:avLst/>
          </a:prstGeom>
        </p:spPr>
      </p:pic>
      <p:sp>
        <p:nvSpPr>
          <p:cNvPr id="6" name="矩形 4"/>
          <p:cNvSpPr/>
          <p:nvPr/>
        </p:nvSpPr>
        <p:spPr>
          <a:xfrm>
            <a:off x="844477" y="3569970"/>
            <a:ext cx="2252989" cy="400110"/>
          </a:xfrm>
          <a:prstGeom prst="rect">
            <a:avLst/>
          </a:prstGeom>
          <a:ln w="19050" cmpd="sng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Rule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Validation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Task</a:t>
            </a:r>
            <a:endParaRPr lang="zh-CN" alt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06" y="1142026"/>
            <a:ext cx="3782306" cy="28280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59925" y="1752781"/>
            <a:ext cx="1195754" cy="16410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6553200" y="1251901"/>
            <a:ext cx="2437574" cy="893422"/>
          </a:xfrm>
          <a:prstGeom prst="borderCallout1">
            <a:avLst>
              <a:gd name="adj1" fmla="val 82706"/>
              <a:gd name="adj2" fmla="val -2973"/>
              <a:gd name="adj3" fmla="val 155434"/>
              <a:gd name="adj4" fmla="val -25560"/>
            </a:avLst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-122"/>
                <a:cs typeface=""/>
              </a:rPr>
              <a:t>False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-122"/>
                <a:cs typeface="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-122"/>
                <a:cs typeface=""/>
              </a:rPr>
              <a:t>Positive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-122"/>
                <a:cs typeface="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-122"/>
                <a:cs typeface=""/>
              </a:rPr>
              <a:t>Rules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 smtClean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E.g.,</a:t>
            </a:r>
            <a:r>
              <a:rPr lang="zh-CN" altLang="en-US" sz="2000" kern="0" dirty="0" smtClean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 </a:t>
            </a:r>
            <a:r>
              <a:rPr lang="en-US" altLang="zh-CN" sz="2000" kern="0" dirty="0" smtClean="0">
                <a:solidFill>
                  <a:srgbClr val="FF0000"/>
                </a:solidFill>
                <a:latin typeface="Calibri"/>
                <a:ea typeface="宋体" charset="-122"/>
                <a:cs typeface=""/>
              </a:rPr>
              <a:t>“Apple-Android”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631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Two-Pronged</a:t>
            </a:r>
            <a:r>
              <a:rPr lang="zh-CN" altLang="en-US" dirty="0"/>
              <a:t> </a:t>
            </a:r>
            <a:r>
              <a:rPr lang="en-US" altLang="zh-CN" dirty="0"/>
              <a:t>Crowdsourcing</a:t>
            </a:r>
            <a:r>
              <a:rPr lang="zh-CN" altLang="en-US" dirty="0"/>
              <a:t> </a:t>
            </a:r>
            <a:r>
              <a:rPr lang="en-US" altLang="zh-CN" dirty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4037"/>
            <a:ext cx="8229600" cy="605620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It </a:t>
            </a:r>
            <a:r>
              <a:rPr lang="en-US" altLang="zh-CN" dirty="0"/>
              <a:t>is expensive to crowdsource many tuple checking </a:t>
            </a:r>
            <a:r>
              <a:rPr lang="en-US" altLang="zh-CN" dirty="0" smtClean="0"/>
              <a:t>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11</a:t>
            </a:fld>
            <a:endParaRPr kumimoji="1" lang="zh-CN" alt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3"/>
          <a:stretch/>
        </p:blipFill>
        <p:spPr>
          <a:xfrm>
            <a:off x="457200" y="1266529"/>
            <a:ext cx="3312160" cy="2520000"/>
          </a:xfrm>
          <a:prstGeom prst="rect">
            <a:avLst/>
          </a:prstGeom>
        </p:spPr>
      </p:pic>
      <p:sp>
        <p:nvSpPr>
          <p:cNvPr id="6" name="矩形 4"/>
          <p:cNvSpPr/>
          <p:nvPr/>
        </p:nvSpPr>
        <p:spPr>
          <a:xfrm>
            <a:off x="986785" y="3744228"/>
            <a:ext cx="2251899" cy="400110"/>
          </a:xfrm>
          <a:prstGeom prst="rect">
            <a:avLst/>
          </a:prstGeom>
          <a:ln w="19050" cmpd="sng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Tuple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Checking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Task</a:t>
            </a:r>
            <a:endParaRPr lang="zh-CN" altLang="en-US" sz="2000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9" r="30621" b="14116"/>
          <a:stretch/>
        </p:blipFill>
        <p:spPr>
          <a:xfrm>
            <a:off x="4298945" y="1296228"/>
            <a:ext cx="4738836" cy="2448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84683" y="2040522"/>
            <a:ext cx="298938" cy="9594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4"/>
          <p:cNvSpPr/>
          <p:nvPr/>
        </p:nvSpPr>
        <p:spPr>
          <a:xfrm>
            <a:off x="457200" y="4807475"/>
            <a:ext cx="8229599" cy="523220"/>
          </a:xfrm>
          <a:prstGeom prst="rect">
            <a:avLst/>
          </a:prstGeom>
          <a:ln w="1905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Can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we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combine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these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two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types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of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tasks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together?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Game-Based</a:t>
            </a:r>
            <a:r>
              <a:rPr lang="zh-CN" altLang="en-US" dirty="0"/>
              <a:t> </a:t>
            </a:r>
            <a:r>
              <a:rPr lang="en-US" altLang="zh-CN" dirty="0"/>
              <a:t>Crowdsourcing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altLang="zh-CN" dirty="0" smtClean="0"/>
              <a:t>let</a:t>
            </a:r>
            <a:r>
              <a:rPr lang="zh-CN" altLang="en-US" dirty="0" smtClean="0"/>
              <a:t> </a:t>
            </a:r>
            <a:r>
              <a:rPr lang="en-US" dirty="0" smtClean="0"/>
              <a:t>two </a:t>
            </a:r>
            <a:r>
              <a:rPr lang="en-US" dirty="0"/>
              <a:t>groups of </a:t>
            </a:r>
            <a:r>
              <a:rPr lang="en-US" dirty="0" smtClean="0"/>
              <a:t>workers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play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GAME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8" name="矩形 8"/>
          <p:cNvSpPr/>
          <p:nvPr/>
        </p:nvSpPr>
        <p:spPr>
          <a:xfrm>
            <a:off x="1524897" y="2767034"/>
            <a:ext cx="217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/>
              <a:t>Rule Generator </a:t>
            </a:r>
            <a:r>
              <a:rPr lang="en-US" altLang="zh-CN" sz="2000" b="1" dirty="0"/>
              <a:t>(</a:t>
            </a:r>
            <a:r>
              <a:rPr lang="en-US" altLang="zh-CN" sz="2000" b="1" dirty="0" err="1"/>
              <a:t>RuleGen</a:t>
            </a:r>
            <a:r>
              <a:rPr lang="en-US" altLang="zh-CN" sz="2000" b="1" dirty="0"/>
              <a:t>)</a:t>
            </a:r>
            <a:endParaRPr lang="zh-CN" altLang="en-US" sz="2000" b="1" dirty="0"/>
          </a:p>
        </p:txBody>
      </p:sp>
      <p:sp>
        <p:nvSpPr>
          <p:cNvPr id="9" name="矩形 9"/>
          <p:cNvSpPr/>
          <p:nvPr/>
        </p:nvSpPr>
        <p:spPr>
          <a:xfrm>
            <a:off x="5179691" y="2805938"/>
            <a:ext cx="1670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/>
              <a:t>Rule Refuter </a:t>
            </a:r>
            <a:r>
              <a:rPr lang="en-US" altLang="zh-CN" sz="2000" b="1" dirty="0"/>
              <a:t>(</a:t>
            </a:r>
            <a:r>
              <a:rPr lang="en-US" altLang="zh-CN" sz="2000" b="1" dirty="0" err="1"/>
              <a:t>RuleRef</a:t>
            </a:r>
            <a:r>
              <a:rPr lang="en-US" altLang="zh-CN" sz="2000" b="1" dirty="0"/>
              <a:t>)</a:t>
            </a:r>
            <a:endParaRPr lang="zh-CN" altLang="en-US" sz="2000" b="1" dirty="0"/>
          </a:p>
        </p:txBody>
      </p:sp>
      <p:sp>
        <p:nvSpPr>
          <p:cNvPr id="10" name="左右箭头 10"/>
          <p:cNvSpPr/>
          <p:nvPr/>
        </p:nvSpPr>
        <p:spPr>
          <a:xfrm>
            <a:off x="3600529" y="1874401"/>
            <a:ext cx="1335610" cy="620331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文本框 11"/>
          <p:cNvSpPr txBox="1"/>
          <p:nvPr/>
        </p:nvSpPr>
        <p:spPr>
          <a:xfrm>
            <a:off x="4036917" y="1945614"/>
            <a:ext cx="535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latin typeface="Calibri" charset="0"/>
                <a:ea typeface="Calibri" charset="0"/>
                <a:cs typeface="Calibri" charset="0"/>
              </a:rPr>
              <a:t>vs.</a:t>
            </a:r>
            <a:endParaRPr kumimoji="1" lang="zh-CN" altLang="en-US" sz="2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34" y="1757248"/>
            <a:ext cx="1017767" cy="10177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67" y="1757248"/>
            <a:ext cx="1017767" cy="1017767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0"/>
          <a:stretch/>
        </p:blipFill>
        <p:spPr>
          <a:xfrm>
            <a:off x="1415609" y="3569200"/>
            <a:ext cx="2424734" cy="1908000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3"/>
          <a:stretch/>
        </p:blipFill>
        <p:spPr>
          <a:xfrm>
            <a:off x="4672661" y="3611036"/>
            <a:ext cx="2507778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Game-Based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Crowdsourcing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</a:t>
            </a:r>
            <a:r>
              <a:rPr lang="en-US" dirty="0" smtClean="0"/>
              <a:t>n </a:t>
            </a:r>
            <a:r>
              <a:rPr lang="en-US" dirty="0"/>
              <a:t>adversarial game </a:t>
            </a:r>
          </a:p>
          <a:p>
            <a:pPr lvl="1"/>
            <a:r>
              <a:rPr lang="en-US" altLang="zh-CN" dirty="0" smtClean="0"/>
              <a:t>R</a:t>
            </a:r>
            <a:r>
              <a:rPr lang="en-US" dirty="0" smtClean="0"/>
              <a:t>ule </a:t>
            </a:r>
            <a:r>
              <a:rPr lang="en-US" dirty="0"/>
              <a:t>generator identifies rules with </a:t>
            </a:r>
            <a:r>
              <a:rPr lang="en-US" altLang="zh-CN" dirty="0" smtClean="0"/>
              <a:t>coverage</a:t>
            </a:r>
            <a:r>
              <a:rPr lang="zh-CN" altLang="en-US" dirty="0" smtClean="0"/>
              <a:t> </a:t>
            </a:r>
            <a:r>
              <a:rPr lang="en-US" dirty="0" smtClean="0"/>
              <a:t>improvement </a:t>
            </a:r>
          </a:p>
          <a:p>
            <a:pPr lvl="1"/>
            <a:r>
              <a:rPr lang="en-US" altLang="zh-CN" dirty="0" smtClean="0"/>
              <a:t>R</a:t>
            </a:r>
            <a:r>
              <a:rPr lang="en-US" dirty="0" smtClean="0"/>
              <a:t>ule </a:t>
            </a:r>
            <a:r>
              <a:rPr lang="en-US" dirty="0"/>
              <a:t>refuter tries to refute rule generator by checking representative tuples that degrade accuracy of the rules.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13</a:t>
            </a:fld>
            <a:endParaRPr kumimoji="1" lang="zh-CN" altLang="en-US"/>
          </a:p>
        </p:txBody>
      </p:sp>
      <p:pic>
        <p:nvPicPr>
          <p:cNvPr id="5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44" y="3106001"/>
            <a:ext cx="3786086" cy="1951338"/>
          </a:xfrm>
          <a:prstGeom prst="rect">
            <a:avLst/>
          </a:prstGeom>
        </p:spPr>
      </p:pic>
      <p:pic>
        <p:nvPicPr>
          <p:cNvPr id="6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56" y="3028668"/>
            <a:ext cx="3853488" cy="2072464"/>
          </a:xfrm>
          <a:prstGeom prst="rect">
            <a:avLst/>
          </a:prstGeom>
        </p:spPr>
      </p:pic>
      <p:sp>
        <p:nvSpPr>
          <p:cNvPr id="7" name="矩形 14"/>
          <p:cNvSpPr/>
          <p:nvPr/>
        </p:nvSpPr>
        <p:spPr>
          <a:xfrm>
            <a:off x="957830" y="5099677"/>
            <a:ext cx="1655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/>
              <a:t>RuleGen</a:t>
            </a:r>
            <a:r>
              <a:rPr lang="en-US" altLang="zh-CN" sz="1400" dirty="0"/>
              <a:t> (1st round)</a:t>
            </a:r>
            <a:endParaRPr lang="zh-CN" altLang="en-US" sz="1400" dirty="0"/>
          </a:p>
        </p:txBody>
      </p:sp>
      <p:sp>
        <p:nvSpPr>
          <p:cNvPr id="8" name="矩形 15"/>
          <p:cNvSpPr/>
          <p:nvPr/>
        </p:nvSpPr>
        <p:spPr>
          <a:xfrm>
            <a:off x="2792317" y="5092318"/>
            <a:ext cx="1600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 smtClean="0"/>
              <a:t>RuleRef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(1st round)</a:t>
            </a:r>
            <a:endParaRPr lang="zh-CN" altLang="en-US" sz="1400" dirty="0"/>
          </a:p>
        </p:txBody>
      </p:sp>
      <p:sp>
        <p:nvSpPr>
          <p:cNvPr id="9" name="矩形 16"/>
          <p:cNvSpPr/>
          <p:nvPr/>
        </p:nvSpPr>
        <p:spPr>
          <a:xfrm>
            <a:off x="4728609" y="5103266"/>
            <a:ext cx="1655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/>
              <a:t>RuleGen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(2st </a:t>
            </a:r>
            <a:r>
              <a:rPr lang="en-US" altLang="zh-CN" sz="1400" dirty="0"/>
              <a:t>round)</a:t>
            </a:r>
            <a:endParaRPr lang="zh-CN" altLang="en-US" sz="1400" dirty="0"/>
          </a:p>
        </p:txBody>
      </p:sp>
      <p:sp>
        <p:nvSpPr>
          <p:cNvPr id="10" name="矩形 17"/>
          <p:cNvSpPr/>
          <p:nvPr/>
        </p:nvSpPr>
        <p:spPr>
          <a:xfrm>
            <a:off x="6546485" y="5081370"/>
            <a:ext cx="1600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 smtClean="0"/>
              <a:t>RuleRef</a:t>
            </a:r>
            <a:r>
              <a:rPr lang="en-US" altLang="zh-CN" sz="1400" dirty="0" smtClean="0"/>
              <a:t> (2st </a:t>
            </a:r>
            <a:r>
              <a:rPr lang="en-US" altLang="zh-CN" sz="1400" dirty="0"/>
              <a:t>round)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696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 smtClean="0"/>
              <a:t>Technical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Challenges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&amp;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Solutions</a:t>
            </a:r>
            <a:endParaRPr kumimoji="1" lang="zh-CN" altLang="en-US" sz="36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How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formalize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game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objective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 </a:t>
            </a:r>
            <a:r>
              <a:rPr lang="en-US" altLang="zh-CN" sz="2800" dirty="0"/>
              <a:t>balance the preference among </a:t>
            </a:r>
            <a:r>
              <a:rPr lang="en-US" altLang="zh-CN" sz="2800" dirty="0">
                <a:solidFill>
                  <a:srgbClr val="C00000"/>
                </a:solidFill>
              </a:rPr>
              <a:t>coverage </a:t>
            </a:r>
            <a:r>
              <a:rPr lang="en-US" altLang="zh-CN" sz="2800" dirty="0"/>
              <a:t>and </a:t>
            </a:r>
            <a:r>
              <a:rPr lang="en-US" altLang="zh-CN" dirty="0" smtClean="0">
                <a:solidFill>
                  <a:srgbClr val="C00000"/>
                </a:solidFill>
              </a:rPr>
              <a:t>accuracy</a:t>
            </a:r>
            <a:endParaRPr lang="en-US" altLang="zh-CN" sz="2800" dirty="0">
              <a:latin typeface="Xingkai SC Bold"/>
              <a:cs typeface="Xingkai SC Bold"/>
            </a:endParaRP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endParaRPr kumimoji="1" lang="zh-CN" altLang="en-US" dirty="0"/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29" y="2151103"/>
            <a:ext cx="6191342" cy="2516806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 rot="10800000">
            <a:off x="2080048" y="4634364"/>
            <a:ext cx="1926781" cy="765822"/>
          </a:xfrm>
          <a:prstGeom prst="wedgeRoundRectCallout">
            <a:avLst>
              <a:gd name="adj1" fmla="val -35208"/>
              <a:gd name="adj2" fmla="val 68218"/>
              <a:gd name="adj3" fmla="val 16667"/>
            </a:avLst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070090" y="4701454"/>
            <a:ext cx="200242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Xingkai SC Bold"/>
                <a:cs typeface="Xingkai SC Bold"/>
              </a:rPr>
              <a:t>C(R), </a:t>
            </a:r>
            <a:r>
              <a:rPr lang="en-US" altLang="zh-CN" sz="1600" dirty="0" smtClean="0"/>
              <a:t>a </a:t>
            </a:r>
            <a:r>
              <a:rPr lang="en-US" altLang="zh-CN" sz="1600" dirty="0"/>
              <a:t>set of tuples covered by </a:t>
            </a:r>
            <a:r>
              <a:rPr lang="en-US" altLang="zh-CN" sz="1600" dirty="0" smtClean="0"/>
              <a:t>rule set </a:t>
            </a:r>
            <a:r>
              <a:rPr lang="en-US" altLang="zh-CN" sz="1600" dirty="0">
                <a:latin typeface="Xingkai SC Bold"/>
                <a:cs typeface="Xingkai SC Bold"/>
              </a:rPr>
              <a:t>R</a:t>
            </a:r>
            <a:r>
              <a:rPr lang="en-US" altLang="zh-CN" sz="1600" dirty="0" smtClean="0"/>
              <a:t>.</a:t>
            </a:r>
            <a:endParaRPr lang="zh-CN" altLang="en-US" sz="1600" dirty="0"/>
          </a:p>
        </p:txBody>
      </p:sp>
      <p:sp>
        <p:nvSpPr>
          <p:cNvPr id="20" name="圆角矩形标注 19"/>
          <p:cNvSpPr/>
          <p:nvPr/>
        </p:nvSpPr>
        <p:spPr>
          <a:xfrm rot="10800000">
            <a:off x="5252419" y="4627041"/>
            <a:ext cx="1632063" cy="765822"/>
          </a:xfrm>
          <a:prstGeom prst="wedgeRoundRectCallout">
            <a:avLst>
              <a:gd name="adj1" fmla="val 34678"/>
              <a:gd name="adj2" fmla="val 79655"/>
              <a:gd name="adj3" fmla="val 16667"/>
            </a:avLst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303007" y="4722629"/>
            <a:ext cx="1522402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1600" dirty="0" smtClean="0"/>
              <a:t>λ</a:t>
            </a:r>
            <a:r>
              <a:rPr lang="en-US" altLang="zh-CN" sz="1600" baseline="-25000" dirty="0" smtClean="0"/>
              <a:t>j</a:t>
            </a:r>
            <a:r>
              <a:rPr lang="en-US" altLang="zh-CN" sz="1600" dirty="0" smtClean="0"/>
              <a:t>, precision of </a:t>
            </a:r>
            <a:r>
              <a:rPr lang="en-US" altLang="zh-CN" sz="1600" dirty="0"/>
              <a:t>rule </a:t>
            </a:r>
            <a:r>
              <a:rPr lang="en-US" altLang="zh-CN" sz="1600" dirty="0" err="1"/>
              <a:t>r</a:t>
            </a:r>
            <a:r>
              <a:rPr lang="en-US" altLang="zh-CN" sz="1600" baseline="-25000" dirty="0" err="1"/>
              <a:t>j</a:t>
            </a:r>
            <a:r>
              <a:rPr lang="en-US" altLang="zh-CN" sz="1600" dirty="0"/>
              <a:t> </a:t>
            </a:r>
          </a:p>
          <a:p>
            <a:endParaRPr lang="zh-CN" altLang="en-US" sz="1600" baseline="-25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12" name="矩形 9"/>
          <p:cNvSpPr/>
          <p:nvPr/>
        </p:nvSpPr>
        <p:spPr>
          <a:xfrm>
            <a:off x="5252418" y="2311201"/>
            <a:ext cx="3111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Minimax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Optimization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Technical</a:t>
            </a:r>
            <a:r>
              <a:rPr lang="zh-CN" altLang="en-US" sz="3600" dirty="0"/>
              <a:t> </a:t>
            </a:r>
            <a:r>
              <a:rPr lang="en-US" altLang="zh-CN" sz="3600" dirty="0"/>
              <a:t>Challenges</a:t>
            </a:r>
            <a:r>
              <a:rPr lang="zh-CN" altLang="en-US" sz="3600" dirty="0"/>
              <a:t> </a:t>
            </a:r>
            <a:r>
              <a:rPr lang="en-US" altLang="zh-CN" sz="3600" dirty="0"/>
              <a:t>&amp;</a:t>
            </a:r>
            <a:r>
              <a:rPr lang="zh-CN" altLang="en-US" sz="3600" dirty="0"/>
              <a:t> </a:t>
            </a:r>
            <a:r>
              <a:rPr lang="en-US" altLang="zh-CN" sz="3600" dirty="0"/>
              <a:t>Solutions</a:t>
            </a:r>
            <a:endParaRPr kumimoji="1" lang="zh-CN" altLang="en-US" sz="36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How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 </a:t>
            </a:r>
            <a:r>
              <a:rPr lang="en-US" altLang="zh-CN" sz="2800" dirty="0"/>
              <a:t>achieve the minimax </a:t>
            </a:r>
            <a:r>
              <a:rPr lang="en-US" altLang="zh-CN" sz="2800" dirty="0" smtClean="0"/>
              <a:t>objective</a:t>
            </a:r>
          </a:p>
          <a:p>
            <a:r>
              <a:rPr lang="en-US" altLang="zh-CN" sz="2800" dirty="0" smtClean="0"/>
              <a:t>We </a:t>
            </a:r>
            <a:r>
              <a:rPr lang="en-US" altLang="zh-CN" sz="2800" dirty="0"/>
              <a:t>develop an iterative crowdsourcing </a:t>
            </a:r>
            <a:r>
              <a:rPr lang="en-US" altLang="zh-CN" sz="2800" dirty="0" smtClean="0"/>
              <a:t>algorithm.</a:t>
            </a: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36" y="2137335"/>
            <a:ext cx="3445131" cy="340249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57679" y="2773944"/>
            <a:ext cx="4493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 smtClean="0"/>
              <a:t>RuleGen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plays </a:t>
            </a:r>
            <a:r>
              <a:rPr lang="en-US" altLang="zh-CN" sz="2000" dirty="0"/>
              <a:t>as a </a:t>
            </a:r>
            <a:r>
              <a:rPr lang="en-US" altLang="zh-CN" sz="2000" dirty="0" smtClean="0">
                <a:solidFill>
                  <a:srgbClr val="FF0000"/>
                </a:solidFill>
              </a:rPr>
              <a:t>minimizer</a:t>
            </a:r>
            <a:r>
              <a:rPr lang="en-US" altLang="zh-CN" sz="2000" dirty="0" smtClean="0">
                <a:solidFill>
                  <a:srgbClr val="000000"/>
                </a:solidFill>
              </a:rPr>
              <a:t>.(NP-Hard)</a:t>
            </a:r>
          </a:p>
          <a:p>
            <a:pPr marL="285750" indent="-285750">
              <a:buFont typeface="Arial"/>
              <a:buChar char="•"/>
            </a:pPr>
            <a:endParaRPr lang="en-US" altLang="zh-CN" sz="20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altLang="zh-CN" sz="2000" dirty="0"/>
          </a:p>
          <a:p>
            <a:r>
              <a:rPr lang="en-US" altLang="zh-CN" sz="2000" dirty="0" err="1" smtClean="0"/>
              <a:t>RuleRef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plays as a </a:t>
            </a:r>
            <a:r>
              <a:rPr lang="en-US" altLang="zh-CN" sz="2000" dirty="0" err="1">
                <a:solidFill>
                  <a:srgbClr val="FF0000"/>
                </a:solidFill>
              </a:rPr>
              <a:t>maximizer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.</a:t>
            </a:r>
            <a:r>
              <a:rPr lang="en-US" altLang="zh-CN" sz="2000" dirty="0">
                <a:solidFill>
                  <a:srgbClr val="000000"/>
                </a:solidFill>
              </a:rPr>
              <a:t>(NP-Hard</a:t>
            </a:r>
            <a:r>
              <a:rPr lang="en-US" altLang="zh-CN" sz="2000" dirty="0" smtClean="0">
                <a:solidFill>
                  <a:srgbClr val="000000"/>
                </a:solidFill>
              </a:rPr>
              <a:t>)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4767422" y="4408541"/>
            <a:ext cx="3874330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kumimoji="1" lang="en-US" altLang="zh-CN" sz="2000" b="1" smtClean="0">
                <a:solidFill>
                  <a:srgbClr val="FF0000"/>
                </a:solidFill>
                <a:sym typeface="Wingdings" panose="05000000000000000000" pitchFamily="2" charset="2"/>
              </a:rPr>
              <a:t>Heuristics</a:t>
            </a:r>
            <a:r>
              <a:rPr kumimoji="1" lang="zh-CN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with</a:t>
            </a:r>
            <a:r>
              <a:rPr kumimoji="1" lang="zh-CN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Theoretical</a:t>
            </a:r>
            <a:r>
              <a:rPr kumimoji="1" lang="zh-CN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Bounds</a:t>
            </a:r>
            <a:endParaRPr lang="en-SG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/>
              <a:t>Experimental Evaluation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Labeling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Scenarios</a:t>
            </a:r>
          </a:p>
          <a:p>
            <a:pPr lvl="1"/>
            <a:r>
              <a:rPr lang="en-US" altLang="zh-CN" dirty="0"/>
              <a:t>Entity Matching &amp; Relation Extraction.</a:t>
            </a:r>
          </a:p>
          <a:p>
            <a:r>
              <a:rPr lang="en-US" altLang="zh-CN" sz="2800" dirty="0" smtClean="0"/>
              <a:t>Compared Approaches</a:t>
            </a:r>
            <a:endParaRPr lang="en-US" altLang="zh-CN" dirty="0"/>
          </a:p>
          <a:p>
            <a:pPr lvl="1"/>
            <a:r>
              <a:rPr lang="en-US" altLang="zh-CN" dirty="0" smtClean="0"/>
              <a:t>Crowdsourcing: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</a:t>
            </a:r>
            <a:r>
              <a:rPr lang="en-US" altLang="zh-CN" dirty="0"/>
              <a:t>, </a:t>
            </a:r>
            <a:r>
              <a:rPr lang="en-US" altLang="zh-CN" dirty="0" err="1" smtClean="0"/>
              <a:t>PartOrder</a:t>
            </a:r>
            <a:r>
              <a:rPr lang="en-US" altLang="zh-CN" dirty="0" smtClean="0"/>
              <a:t>, ACD</a:t>
            </a:r>
          </a:p>
          <a:p>
            <a:pPr lvl="1"/>
            <a:r>
              <a:rPr lang="en-US" altLang="zh-CN" dirty="0" smtClean="0"/>
              <a:t>Weak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Supervision:</a:t>
            </a:r>
            <a:r>
              <a:rPr lang="zh-CN" altLang="en-US" dirty="0" smtClean="0"/>
              <a:t> </a:t>
            </a:r>
            <a:r>
              <a:rPr lang="en-US" altLang="zh-CN" dirty="0" smtClean="0"/>
              <a:t>Snorkel.</a:t>
            </a:r>
          </a:p>
          <a:p>
            <a:r>
              <a:rPr lang="en-US" altLang="zh-CN" sz="2800" dirty="0" smtClean="0"/>
              <a:t>Datasets</a:t>
            </a: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45" y="3512886"/>
            <a:ext cx="5657225" cy="181615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67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/>
              <a:t>Experimental Evaluation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0632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Evaluation on </a:t>
            </a:r>
            <a:r>
              <a:rPr lang="en-US" altLang="zh-CN" sz="2800" dirty="0" err="1"/>
              <a:t>Minimax</a:t>
            </a:r>
            <a:r>
              <a:rPr lang="en-US" altLang="zh-CN" sz="2800" dirty="0"/>
              <a:t> Crowdsourcing </a:t>
            </a:r>
          </a:p>
          <a:p>
            <a:pPr lvl="1">
              <a:buFont typeface="Arial"/>
              <a:buChar char="•"/>
            </a:pPr>
            <a:r>
              <a:rPr lang="en-US" altLang="zh-CN" sz="2400" dirty="0" smtClean="0"/>
              <a:t>Evaluate </a:t>
            </a:r>
            <a:r>
              <a:rPr lang="en-US" altLang="zh-CN" sz="2400" dirty="0"/>
              <a:t>the </a:t>
            </a:r>
            <a:r>
              <a:rPr lang="en-US" altLang="zh-CN" sz="2400" dirty="0" err="1"/>
              <a:t>minimax</a:t>
            </a:r>
            <a:r>
              <a:rPr lang="en-US" altLang="zh-CN" sz="2400" dirty="0"/>
              <a:t> crowdsourcing </a:t>
            </a:r>
            <a:r>
              <a:rPr lang="en-US" altLang="zh-CN" sz="2400" dirty="0" smtClean="0"/>
              <a:t>objective </a:t>
            </a:r>
            <a:r>
              <a:rPr lang="en-US" altLang="zh-CN" sz="2400" dirty="0"/>
              <a:t>and task selection algorithms. </a:t>
            </a:r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671737"/>
            <a:ext cx="9144000" cy="1828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53981" y="4628290"/>
            <a:ext cx="6034192" cy="83099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/>
              <a:t>CrowdGame with our proposed task selection strategies achieves the </a:t>
            </a:r>
            <a:r>
              <a:rPr lang="en-US" altLang="zh-CN" sz="2400" dirty="0" smtClean="0"/>
              <a:t>minimum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loss. </a:t>
            </a:r>
            <a:endParaRPr lang="en-US" altLang="zh-CN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76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/>
              <a:t>Experimental Evaluation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0632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Comparisons for Entity </a:t>
            </a:r>
            <a:r>
              <a:rPr lang="en-US" altLang="zh-CN" sz="2800" dirty="0" smtClean="0"/>
              <a:t>Matching </a:t>
            </a:r>
            <a:endParaRPr lang="en-US" altLang="zh-CN" sz="2800" dirty="0"/>
          </a:p>
          <a:p>
            <a:pPr lvl="1">
              <a:buFont typeface="Arial"/>
              <a:buChar char="•"/>
            </a:pPr>
            <a:r>
              <a:rPr lang="en-US" altLang="zh-CN" sz="2400" dirty="0"/>
              <a:t>Approach Comparison </a:t>
            </a:r>
            <a:r>
              <a:rPr lang="en-US" altLang="zh-CN" sz="2400" dirty="0" smtClean="0"/>
              <a:t>. </a:t>
            </a:r>
          </a:p>
          <a:p>
            <a:endParaRPr lang="en-US" altLang="zh-CN" sz="2800" dirty="0"/>
          </a:p>
          <a:p>
            <a:endParaRPr lang="en-US" altLang="zh-CN" sz="2800" dirty="0" smtClean="0"/>
          </a:p>
        </p:txBody>
      </p:sp>
      <p:sp>
        <p:nvSpPr>
          <p:cNvPr id="8" name="矩形 7"/>
          <p:cNvSpPr/>
          <p:nvPr/>
        </p:nvSpPr>
        <p:spPr>
          <a:xfrm>
            <a:off x="5004792" y="3234295"/>
            <a:ext cx="3828110" cy="83099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 err="1">
                <a:ea typeface="宋体" charset="-122"/>
              </a:rPr>
              <a:t>CrowdGame</a:t>
            </a:r>
            <a:r>
              <a:rPr lang="zh-CN" altLang="en-US" sz="2400" dirty="0">
                <a:ea typeface="宋体" charset="-122"/>
              </a:rPr>
              <a:t> </a:t>
            </a:r>
            <a:r>
              <a:rPr lang="en-US" altLang="zh-CN" sz="2400" dirty="0">
                <a:ea typeface="宋体" charset="-122"/>
              </a:rPr>
              <a:t>achieves</a:t>
            </a:r>
            <a:r>
              <a:rPr lang="zh-CN" altLang="en-US" sz="2400" dirty="0">
                <a:ea typeface="宋体" charset="-122"/>
              </a:rPr>
              <a:t> </a:t>
            </a:r>
            <a:r>
              <a:rPr lang="en-US" altLang="zh-CN" sz="2400" dirty="0">
                <a:ea typeface="宋体" charset="-122"/>
              </a:rPr>
              <a:t>better</a:t>
            </a:r>
            <a:r>
              <a:rPr lang="zh-CN" altLang="en-US" sz="2400" dirty="0">
                <a:ea typeface="宋体" charset="-122"/>
              </a:rPr>
              <a:t> </a:t>
            </a:r>
            <a:r>
              <a:rPr lang="en-US" altLang="zh-CN" sz="2400" dirty="0">
                <a:ea typeface="宋体" charset="-122"/>
              </a:rPr>
              <a:t>result</a:t>
            </a:r>
            <a:r>
              <a:rPr lang="zh-CN" altLang="en-US" sz="2400" dirty="0">
                <a:ea typeface="宋体" charset="-122"/>
              </a:rPr>
              <a:t> </a:t>
            </a:r>
            <a:r>
              <a:rPr lang="en-US" altLang="zh-CN" sz="2400" dirty="0">
                <a:ea typeface="宋体" charset="-122"/>
              </a:rPr>
              <a:t>quality</a:t>
            </a:r>
            <a:r>
              <a:rPr lang="zh-CN" altLang="en-US" sz="2400" dirty="0">
                <a:ea typeface="宋体" charset="-122"/>
              </a:rPr>
              <a:t> </a:t>
            </a:r>
            <a:r>
              <a:rPr lang="en-US" altLang="zh-CN" sz="2400" dirty="0">
                <a:ea typeface="宋体" charset="-122"/>
              </a:rPr>
              <a:t>with</a:t>
            </a:r>
            <a:r>
              <a:rPr lang="zh-CN" altLang="en-US" sz="2400" dirty="0">
                <a:ea typeface="宋体" charset="-122"/>
              </a:rPr>
              <a:t> </a:t>
            </a:r>
            <a:r>
              <a:rPr lang="en-US" altLang="zh-CN" sz="2400" dirty="0">
                <a:ea typeface="宋体" charset="-122"/>
              </a:rPr>
              <a:t>low</a:t>
            </a:r>
            <a:r>
              <a:rPr lang="zh-CN" altLang="en-US" sz="2400" dirty="0">
                <a:ea typeface="宋体" charset="-122"/>
              </a:rPr>
              <a:t> </a:t>
            </a:r>
            <a:r>
              <a:rPr lang="en-US" altLang="zh-CN" sz="2400" dirty="0" smtClean="0">
                <a:ea typeface="宋体" charset="-122"/>
              </a:rPr>
              <a:t>cost</a:t>
            </a:r>
            <a:r>
              <a:rPr lang="en-US" altLang="zh-CN" sz="2400" dirty="0">
                <a:ea typeface="宋体" charset="-122"/>
              </a:rPr>
              <a:t>.</a:t>
            </a:r>
            <a:endParaRPr lang="zh-CN" altLang="en-US" sz="2400" dirty="0">
              <a:ea typeface="宋体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86" y="2296442"/>
            <a:ext cx="4072404" cy="330478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79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/>
              <a:t>Experimental Evaluation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0632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Comparison for Relation Extraction </a:t>
            </a:r>
          </a:p>
          <a:p>
            <a:pPr lvl="1">
              <a:buFont typeface="Arial"/>
              <a:buChar char="•"/>
            </a:pPr>
            <a:r>
              <a:rPr lang="en-US" altLang="zh-CN" sz="2400" dirty="0" smtClean="0"/>
              <a:t>Approach </a:t>
            </a:r>
            <a:r>
              <a:rPr lang="en-US" altLang="zh-CN" sz="2400" dirty="0"/>
              <a:t>Comparison </a:t>
            </a:r>
            <a:r>
              <a:rPr lang="en-US" altLang="zh-CN" sz="2400" dirty="0" smtClean="0"/>
              <a:t>. </a:t>
            </a:r>
          </a:p>
          <a:p>
            <a:endParaRPr lang="en-US" altLang="zh-CN" sz="2800" dirty="0"/>
          </a:p>
          <a:p>
            <a:endParaRPr lang="en-US" altLang="zh-CN" sz="2800" dirty="0" smtClean="0"/>
          </a:p>
        </p:txBody>
      </p:sp>
      <p:sp>
        <p:nvSpPr>
          <p:cNvPr id="8" name="矩形 7"/>
          <p:cNvSpPr/>
          <p:nvPr/>
        </p:nvSpPr>
        <p:spPr>
          <a:xfrm>
            <a:off x="877637" y="3970239"/>
            <a:ext cx="7453502" cy="83099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Calibri" charset="0"/>
                <a:ea typeface="Calibri" charset="0"/>
                <a:cs typeface="Calibri" charset="0"/>
              </a:rPr>
              <a:t>CrowdGame</a:t>
            </a:r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 learns</a:t>
            </a:r>
            <a:r>
              <a:rPr lang="zh-CN" alt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good</a:t>
            </a:r>
            <a:r>
              <a:rPr lang="zh-CN" alt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rules</a:t>
            </a:r>
            <a:r>
              <a:rPr lang="zh-CN" alt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from</a:t>
            </a:r>
            <a:r>
              <a:rPr lang="zh-CN" alt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noisy</a:t>
            </a:r>
            <a:r>
              <a:rPr lang="zh-CN" alt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candidates,</a:t>
            </a:r>
            <a:r>
              <a:rPr lang="zh-CN" alt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zh-CN" alt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it</a:t>
            </a:r>
            <a:r>
              <a:rPr lang="zh-CN" alt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outperforms</a:t>
            </a:r>
            <a:r>
              <a:rPr lang="zh-CN" alt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the manual rules</a:t>
            </a:r>
            <a:r>
              <a:rPr lang="zh-CN" alt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from</a:t>
            </a:r>
            <a:r>
              <a:rPr lang="zh-CN" alt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domain</a:t>
            </a:r>
            <a:r>
              <a:rPr lang="zh-CN" alt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dirty="0" smtClean="0">
                <a:latin typeface="Calibri" charset="0"/>
                <a:ea typeface="Calibri" charset="0"/>
                <a:cs typeface="Calibri" charset="0"/>
              </a:rPr>
              <a:t>experts.</a:t>
            </a:r>
            <a:endParaRPr lang="en-US" altLang="zh-CN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2418546"/>
            <a:ext cx="5701882" cy="116679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13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Large-Scale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Labeling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applications, </a:t>
            </a:r>
            <a:r>
              <a:rPr lang="en-US" dirty="0" smtClean="0"/>
              <a:t>it </a:t>
            </a:r>
            <a:r>
              <a:rPr lang="en-US" dirty="0"/>
              <a:t>is indispensable to obtain </a:t>
            </a:r>
            <a:r>
              <a:rPr lang="en-US" dirty="0">
                <a:solidFill>
                  <a:srgbClr val="C00000"/>
                </a:solidFill>
              </a:rPr>
              <a:t>large-scale</a:t>
            </a:r>
            <a:r>
              <a:rPr lang="en-US" dirty="0"/>
              <a:t> data labels with </a:t>
            </a:r>
            <a:r>
              <a:rPr lang="en-US" dirty="0">
                <a:solidFill>
                  <a:srgbClr val="C00000"/>
                </a:solidFill>
              </a:rPr>
              <a:t>high </a:t>
            </a:r>
            <a:r>
              <a:rPr lang="en-US" dirty="0" smtClean="0">
                <a:solidFill>
                  <a:srgbClr val="C00000"/>
                </a:solidFill>
              </a:rPr>
              <a:t>quality</a:t>
            </a:r>
            <a:endParaRPr lang="en-US" dirty="0" smtClean="0"/>
          </a:p>
          <a:p>
            <a:pPr lvl="1"/>
            <a:r>
              <a:rPr lang="en-US" altLang="zh-CN" dirty="0" smtClean="0"/>
              <a:t>E.g.,</a:t>
            </a:r>
            <a:r>
              <a:rPr lang="zh-CN" altLang="en-US" dirty="0" smtClean="0"/>
              <a:t> </a:t>
            </a:r>
            <a:r>
              <a:rPr lang="en-US" altLang="zh-CN" dirty="0" smtClean="0"/>
              <a:t>Deep</a:t>
            </a:r>
            <a:r>
              <a:rPr lang="en-US" dirty="0" smtClean="0"/>
              <a:t> learning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D</a:t>
            </a:r>
            <a:r>
              <a:rPr lang="en-US" dirty="0" smtClean="0"/>
              <a:t>ata </a:t>
            </a:r>
            <a:r>
              <a:rPr lang="en-US" altLang="zh-CN" dirty="0" smtClean="0"/>
              <a:t>I</a:t>
            </a:r>
            <a:r>
              <a:rPr lang="en-US" dirty="0" smtClean="0"/>
              <a:t>ntegration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etc.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39" y="2631673"/>
            <a:ext cx="1337747" cy="1201242"/>
          </a:xfrm>
          <a:prstGeom prst="rect">
            <a:avLst/>
          </a:prstGeom>
        </p:spPr>
      </p:pic>
      <p:sp>
        <p:nvSpPr>
          <p:cNvPr id="12" name="矩形 8"/>
          <p:cNvSpPr/>
          <p:nvPr/>
        </p:nvSpPr>
        <p:spPr>
          <a:xfrm>
            <a:off x="1782799" y="2685361"/>
            <a:ext cx="3017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Google Cloud &amp; </a:t>
            </a:r>
            <a:r>
              <a:rPr lang="en-US" altLang="zh-CN" sz="2000" dirty="0" smtClean="0"/>
              <a:t>YouTube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Video Understanding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>
                <a:solidFill>
                  <a:srgbClr val="C00000"/>
                </a:solidFill>
              </a:rPr>
              <a:t>10 M </a:t>
            </a:r>
            <a:r>
              <a:rPr lang="en-US" altLang="zh-CN" sz="2000" dirty="0" smtClean="0"/>
              <a:t>labeled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video</a:t>
            </a:r>
            <a:endParaRPr lang="en-US" altLang="zh-CN" sz="2000" dirty="0"/>
          </a:p>
        </p:txBody>
      </p:sp>
      <p:sp>
        <p:nvSpPr>
          <p:cNvPr id="13" name="文本框 4"/>
          <p:cNvSpPr txBox="1"/>
          <p:nvPr/>
        </p:nvSpPr>
        <p:spPr>
          <a:xfrm>
            <a:off x="6102001" y="2685361"/>
            <a:ext cx="2934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Visual QA</a:t>
            </a:r>
            <a:endParaRPr kumimoji="1" lang="en-US" altLang="zh-CN" sz="2000" dirty="0" smtClean="0"/>
          </a:p>
          <a:p>
            <a:pPr marL="342900" indent="-342900">
              <a:buFont typeface="Arial" charset="0"/>
              <a:buChar char="•"/>
            </a:pPr>
            <a:r>
              <a:rPr kumimoji="1" lang="en-US" altLang="zh-CN" sz="2000" dirty="0" smtClean="0">
                <a:solidFill>
                  <a:srgbClr val="C00000"/>
                </a:solidFill>
              </a:rPr>
              <a:t>300K </a:t>
            </a:r>
            <a:r>
              <a:rPr kumimoji="1" lang="en-US" altLang="zh-CN" sz="2000" dirty="0" smtClean="0"/>
              <a:t>labeled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images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zh-CN" sz="2000" dirty="0" smtClean="0">
                <a:solidFill>
                  <a:srgbClr val="C00000"/>
                </a:solidFill>
              </a:rPr>
              <a:t>1M</a:t>
            </a:r>
            <a:r>
              <a:rPr kumimoji="1" lang="en-US" altLang="zh-CN" sz="2000" dirty="0" smtClean="0"/>
              <a:t> aligned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QA</a:t>
            </a:r>
            <a:endParaRPr kumimoji="1" lang="zh-CN" altLang="en-US" sz="2000" dirty="0"/>
          </a:p>
        </p:txBody>
      </p:sp>
      <p:pic>
        <p:nvPicPr>
          <p:cNvPr id="14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8" y="2699543"/>
            <a:ext cx="1263317" cy="987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4008188"/>
            <a:ext cx="8134350" cy="107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0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419" y="1690921"/>
            <a:ext cx="6412668" cy="37252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/>
              <a:t>The</a:t>
            </a:r>
            <a:r>
              <a:rPr lang="zh-CN" altLang="en-US" sz="3600" dirty="0"/>
              <a:t> </a:t>
            </a:r>
            <a:r>
              <a:rPr lang="en-US" altLang="zh-CN" sz="3600" dirty="0" err="1"/>
              <a:t>CrowdGame</a:t>
            </a:r>
            <a:r>
              <a:rPr lang="zh-CN" altLang="en-US" sz="3600" dirty="0"/>
              <a:t> </a:t>
            </a:r>
            <a:r>
              <a:rPr lang="en-US" altLang="zh-CN" sz="3600" dirty="0"/>
              <a:t>System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0632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User Interface of </a:t>
            </a:r>
            <a:r>
              <a:rPr lang="en-US" altLang="zh-CN" sz="2800" dirty="0" err="1"/>
              <a:t>CrowdGame</a:t>
            </a:r>
            <a:r>
              <a:rPr lang="en-US" altLang="zh-CN" sz="28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02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/>
              <a:t>The</a:t>
            </a:r>
            <a:r>
              <a:rPr lang="zh-CN" altLang="en-US" sz="3600" dirty="0"/>
              <a:t> </a:t>
            </a:r>
            <a:r>
              <a:rPr lang="en-US" altLang="zh-CN" sz="3600" dirty="0" err="1"/>
              <a:t>CrowdGame</a:t>
            </a:r>
            <a:r>
              <a:rPr lang="zh-CN" altLang="en-US" sz="3600" dirty="0"/>
              <a:t> </a:t>
            </a:r>
            <a:r>
              <a:rPr lang="en-US" altLang="zh-CN" sz="3600" dirty="0"/>
              <a:t>System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06328"/>
          </a:xfrm>
        </p:spPr>
        <p:txBody>
          <a:bodyPr>
            <a:normAutofit/>
          </a:bodyPr>
          <a:lstStyle/>
          <a:p>
            <a:r>
              <a:rPr lang="en-US" altLang="zh-CN" sz="2800" smtClean="0"/>
              <a:t>Demonstration </a:t>
            </a:r>
            <a:r>
              <a:rPr lang="en-US" altLang="zh-CN" sz="2800" dirty="0"/>
              <a:t>scenarios of </a:t>
            </a:r>
            <a:r>
              <a:rPr lang="en-US" altLang="zh-CN" sz="2800" dirty="0" err="1"/>
              <a:t>CrowdGame</a:t>
            </a:r>
            <a:r>
              <a:rPr lang="en-US" altLang="zh-CN" sz="2800" dirty="0"/>
              <a:t> for entity </a:t>
            </a:r>
            <a:r>
              <a:rPr lang="en-US" altLang="zh-CN" sz="2800" dirty="0" smtClean="0"/>
              <a:t>matching.</a:t>
            </a:r>
            <a:endParaRPr lang="en-US" altLang="zh-CN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18" y="2246298"/>
            <a:ext cx="6776576" cy="308415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22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454513"/>
            <a:ext cx="7772400" cy="1225021"/>
          </a:xfrm>
        </p:spPr>
        <p:txBody>
          <a:bodyPr>
            <a:noAutofit/>
          </a:bodyPr>
          <a:lstStyle/>
          <a:p>
            <a:r>
              <a:rPr kumimoji="1" lang="en-US" altLang="zh-CN" sz="8000" dirty="0" smtClean="0">
                <a:solidFill>
                  <a:srgbClr val="A3022C"/>
                </a:solidFill>
              </a:rPr>
              <a:t>Thanks</a:t>
            </a:r>
            <a:endParaRPr kumimoji="1" lang="zh-CN" altLang="en-US" sz="8000" dirty="0">
              <a:solidFill>
                <a:srgbClr val="A3022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2" b="29294"/>
          <a:stretch/>
        </p:blipFill>
        <p:spPr>
          <a:xfrm>
            <a:off x="4668252" y="3646203"/>
            <a:ext cx="3657601" cy="1099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59502"/>
            <a:ext cx="3755075" cy="89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0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/>
              <a:t>Experimental Evaluation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0632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Evaluation of </a:t>
            </a:r>
            <a:r>
              <a:rPr lang="en-US" altLang="zh-CN" sz="2000" dirty="0" err="1"/>
              <a:t>CrowdGame</a:t>
            </a:r>
            <a:r>
              <a:rPr lang="en-US" altLang="zh-CN" sz="2000" dirty="0"/>
              <a:t> on Entity </a:t>
            </a:r>
            <a:r>
              <a:rPr lang="en-US" altLang="zh-CN" sz="2000" dirty="0" smtClean="0"/>
              <a:t>Matching and </a:t>
            </a:r>
            <a:r>
              <a:rPr lang="en-US" altLang="zh-CN" sz="2000" dirty="0">
                <a:solidFill>
                  <a:prstClr val="black"/>
                </a:solidFill>
              </a:rPr>
              <a:t>Relation </a:t>
            </a:r>
            <a:r>
              <a:rPr lang="en-US" altLang="zh-CN" sz="2000" dirty="0" smtClean="0">
                <a:solidFill>
                  <a:prstClr val="black"/>
                </a:solidFill>
              </a:rPr>
              <a:t>Extraction</a:t>
            </a:r>
            <a:r>
              <a:rPr lang="en-US" altLang="zh-CN" sz="1800" dirty="0" smtClean="0"/>
              <a:t>. </a:t>
            </a:r>
            <a:endParaRPr lang="en-US" altLang="zh-CN" sz="2000" dirty="0"/>
          </a:p>
          <a:p>
            <a:endParaRPr lang="en-US" altLang="zh-CN" sz="2800" dirty="0" smtClean="0"/>
          </a:p>
        </p:txBody>
      </p:sp>
      <p:sp>
        <p:nvSpPr>
          <p:cNvPr id="8" name="矩形 7"/>
          <p:cNvSpPr/>
          <p:nvPr/>
        </p:nvSpPr>
        <p:spPr>
          <a:xfrm>
            <a:off x="1453981" y="4761332"/>
            <a:ext cx="6034192" cy="83099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Increasing </a:t>
            </a:r>
            <a:r>
              <a:rPr lang="en-US" altLang="zh-CN" sz="2400" dirty="0"/>
              <a:t>rule generation budget can improve both quality and cost.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348" y="1757404"/>
            <a:ext cx="6097825" cy="19451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348" y="3751740"/>
            <a:ext cx="6097825" cy="88591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05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/>
              <a:t>Existing </a:t>
            </a:r>
            <a:r>
              <a:rPr kumimoji="1" lang="en-US" altLang="zh-CN" dirty="0" smtClean="0"/>
              <a:t>Methods </a:t>
            </a:r>
            <a:r>
              <a:rPr kumimoji="1" lang="en-US" altLang="zh-CN" dirty="0"/>
              <a:t>for Data </a:t>
            </a:r>
            <a:r>
              <a:rPr kumimoji="1" lang="en-US" altLang="zh-CN" dirty="0" smtClean="0"/>
              <a:t>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142"/>
            <a:ext cx="8229600" cy="445908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</a:t>
            </a:r>
            <a:r>
              <a:rPr lang="en-US" dirty="0" smtClean="0"/>
              <a:t>rowdsourcing</a:t>
            </a:r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Tuple-level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data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labeling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at </a:t>
            </a:r>
            <a:r>
              <a:rPr lang="en-US" dirty="0"/>
              <a:t>relatively low </a:t>
            </a:r>
            <a:r>
              <a:rPr lang="en-US" altLang="zh-CN" dirty="0" smtClean="0"/>
              <a:t>cost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spcBef>
                <a:spcPts val="3072"/>
              </a:spcBef>
            </a:pPr>
            <a:r>
              <a:rPr lang="en-US" altLang="zh-CN" dirty="0" smtClean="0"/>
              <a:t>Limitation:</a:t>
            </a:r>
            <a:r>
              <a:rPr lang="zh-CN" altLang="en-US" dirty="0" smtClean="0"/>
              <a:t> </a:t>
            </a:r>
            <a:r>
              <a:rPr lang="en-US" dirty="0" smtClean="0"/>
              <a:t>large </a:t>
            </a:r>
            <a:r>
              <a:rPr lang="en-US" altLang="zh-CN" dirty="0" smtClean="0"/>
              <a:t>labeling</a:t>
            </a:r>
            <a:r>
              <a:rPr lang="zh-CN" altLang="en-US" dirty="0" smtClean="0"/>
              <a:t> </a:t>
            </a:r>
            <a:r>
              <a:rPr lang="en-US" dirty="0" smtClean="0"/>
              <a:t>cost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big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datasets</a:t>
            </a:r>
            <a:endParaRPr lang="en-US" altLang="zh-CN" dirty="0"/>
          </a:p>
          <a:p>
            <a:pPr lvl="1"/>
            <a:r>
              <a:rPr lang="en-US" altLang="zh-CN" dirty="0" smtClean="0"/>
              <a:t>E.g.,</a:t>
            </a:r>
            <a:r>
              <a:rPr lang="zh-CN" altLang="en-US" dirty="0" smtClean="0"/>
              <a:t> </a:t>
            </a:r>
            <a:r>
              <a:rPr lang="en-US" altLang="zh-CN" dirty="0" smtClean="0"/>
              <a:t>0.01</a:t>
            </a:r>
            <a:r>
              <a:rPr lang="zh-CN" altLang="en-US" dirty="0" smtClean="0"/>
              <a:t> </a:t>
            </a:r>
            <a:r>
              <a:rPr lang="en-US" altLang="zh-CN" dirty="0" smtClean="0"/>
              <a:t>$/task</a:t>
            </a:r>
            <a:r>
              <a:rPr lang="zh-CN" altLang="en-US" dirty="0" smtClean="0"/>
              <a:t> * </a:t>
            </a:r>
            <a:r>
              <a:rPr lang="en-US" altLang="zh-CN" dirty="0" smtClean="0"/>
              <a:t>10</a:t>
            </a:r>
            <a:r>
              <a:rPr lang="zh-CN" altLang="en-US" dirty="0" smtClean="0"/>
              <a:t> </a:t>
            </a:r>
            <a:r>
              <a:rPr lang="en-US" altLang="zh-CN" dirty="0" smtClean="0"/>
              <a:t>M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tasks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100,000</a:t>
            </a:r>
            <a:r>
              <a:rPr lang="zh-CN" altLang="en-US" dirty="0" smtClean="0"/>
              <a:t> </a:t>
            </a:r>
            <a:r>
              <a:rPr lang="en-US" altLang="zh-CN" sz="2800" dirty="0" smtClean="0"/>
              <a:t>$$$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3</a:t>
            </a:fld>
            <a:endParaRPr kumimoji="1"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960439" y="3019616"/>
            <a:ext cx="580925" cy="384124"/>
            <a:chOff x="5503243" y="4989092"/>
            <a:chExt cx="580925" cy="384124"/>
          </a:xfrm>
        </p:grpSpPr>
        <p:sp>
          <p:nvSpPr>
            <p:cNvPr id="8" name="Oval 7"/>
            <p:cNvSpPr/>
            <p:nvPr/>
          </p:nvSpPr>
          <p:spPr bwMode="auto">
            <a:xfrm>
              <a:off x="5695553" y="4989092"/>
              <a:ext cx="144016" cy="144016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503243" y="5229200"/>
              <a:ext cx="144016" cy="144016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940152" y="5144646"/>
              <a:ext cx="144016" cy="144016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楷体" pitchFamily="2" charset="-122"/>
              </a:endParaRPr>
            </a:p>
          </p:txBody>
        </p:sp>
      </p:grpSp>
      <p:sp>
        <p:nvSpPr>
          <p:cNvPr id="11" name="U-Turn Arrow 10"/>
          <p:cNvSpPr/>
          <p:nvPr/>
        </p:nvSpPr>
        <p:spPr bwMode="auto">
          <a:xfrm>
            <a:off x="2976576" y="2479094"/>
            <a:ext cx="3348764" cy="360000"/>
          </a:xfrm>
          <a:prstGeom prst="uturnArrow">
            <a:avLst>
              <a:gd name="adj1" fmla="val 11035"/>
              <a:gd name="adj2" fmla="val 25000"/>
              <a:gd name="adj3" fmla="val 25000"/>
              <a:gd name="adj4" fmla="val 36034"/>
              <a:gd name="adj5" fmla="val 75000"/>
            </a:avLst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12" name="U-Turn Arrow 11"/>
          <p:cNvSpPr/>
          <p:nvPr/>
        </p:nvSpPr>
        <p:spPr bwMode="auto">
          <a:xfrm rot="10800000">
            <a:off x="3048584" y="3838941"/>
            <a:ext cx="3348764" cy="572910"/>
          </a:xfrm>
          <a:prstGeom prst="uturnArrow">
            <a:avLst>
              <a:gd name="adj1" fmla="val 11035"/>
              <a:gd name="adj2" fmla="val 25000"/>
              <a:gd name="adj3" fmla="val 25000"/>
              <a:gd name="adj4" fmla="val 36034"/>
              <a:gd name="adj5" fmla="val 75000"/>
            </a:avLst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华文楷体" pitchFamily="2" charset="-122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678170" y="3219214"/>
            <a:ext cx="936104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540176" y="2232905"/>
            <a:ext cx="1877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</a:t>
            </a:r>
            <a:r>
              <a:rPr lang="en-US" dirty="0" smtClean="0"/>
              <a:t>2</a:t>
            </a:r>
          </a:p>
          <a:p>
            <a:r>
              <a:rPr lang="en-US" altLang="zh-CN" dirty="0" smtClean="0"/>
              <a:t>Answer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Collection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22888" y="2131815"/>
            <a:ext cx="220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</a:t>
            </a:r>
            <a:r>
              <a:rPr lang="en-US" dirty="0" smtClean="0"/>
              <a:t>1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36435" y="3679699"/>
            <a:ext cx="2529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</a:t>
            </a:r>
            <a:r>
              <a:rPr lang="en-US" dirty="0" smtClean="0"/>
              <a:t>3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Answer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Inference</a:t>
            </a:r>
          </a:p>
          <a:p>
            <a:r>
              <a:rPr lang="zh-CN" altLang="en-US" dirty="0"/>
              <a:t> </a:t>
            </a:r>
            <a:r>
              <a:rPr lang="zh-CN" altLang="en-US" dirty="0" smtClean="0"/>
              <a:t>            </a:t>
            </a:r>
            <a:r>
              <a:rPr lang="en-US" altLang="zh-CN" dirty="0" smtClean="0"/>
              <a:t>e.g.,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Transitivity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11" y="2710330"/>
            <a:ext cx="1017767" cy="101776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50521" y="2539644"/>
            <a:ext cx="3626547" cy="1656184"/>
            <a:chOff x="-206675" y="4509120"/>
            <a:chExt cx="3626547" cy="1656184"/>
          </a:xfrm>
        </p:grpSpPr>
        <p:sp>
          <p:nvSpPr>
            <p:cNvPr id="19" name="Oval 18"/>
            <p:cNvSpPr/>
            <p:nvPr/>
          </p:nvSpPr>
          <p:spPr bwMode="auto">
            <a:xfrm>
              <a:off x="1475656" y="4509120"/>
              <a:ext cx="1944216" cy="1656184"/>
            </a:xfrm>
            <a:prstGeom prst="ellips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907704" y="5245968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130584" y="5542384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494042" y="5373216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835696" y="4962098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992961" y="5327084"/>
              <a:ext cx="144016" cy="14401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206675" y="5204822"/>
              <a:ext cx="1687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Unlabeled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Data</a:t>
              </a:r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536716" y="5678016"/>
              <a:ext cx="459492" cy="324036"/>
              <a:chOff x="2536716" y="5678016"/>
              <a:chExt cx="459492" cy="324036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2852192" y="5678016"/>
                <a:ext cx="144016" cy="144016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楷体" pitchFamily="2" charset="-122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2536716" y="5858036"/>
                <a:ext cx="144016" cy="144016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楷体" pitchFamily="2" charset="-122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235052" y="4865957"/>
              <a:ext cx="580925" cy="384124"/>
              <a:chOff x="3054971" y="4869160"/>
              <a:chExt cx="580925" cy="384124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3247281" y="4869160"/>
                <a:ext cx="144016" cy="1440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楷体" pitchFamily="2" charset="-122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3054971" y="5109268"/>
                <a:ext cx="144016" cy="1440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楷体" pitchFamily="2" charset="-122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3491880" y="5024714"/>
                <a:ext cx="144016" cy="1440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楷体" pitchFamily="2" charset="-122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2996012" y="3710054"/>
            <a:ext cx="459492" cy="324036"/>
            <a:chOff x="2384316" y="5525616"/>
            <a:chExt cx="459492" cy="324036"/>
          </a:xfrm>
          <a:solidFill>
            <a:srgbClr val="FF0000"/>
          </a:solidFill>
        </p:grpSpPr>
        <p:sp>
          <p:nvSpPr>
            <p:cNvPr id="34" name="Oval 33"/>
            <p:cNvSpPr/>
            <p:nvPr/>
          </p:nvSpPr>
          <p:spPr bwMode="auto">
            <a:xfrm>
              <a:off x="2699792" y="5525616"/>
              <a:ext cx="144016" cy="144016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2384316" y="5705636"/>
              <a:ext cx="144016" cy="144016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楷体" pitchFamily="2" charset="-122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92248" y="2894120"/>
            <a:ext cx="580925" cy="384124"/>
            <a:chOff x="2235052" y="4863596"/>
            <a:chExt cx="580925" cy="384124"/>
          </a:xfrm>
        </p:grpSpPr>
        <p:sp>
          <p:nvSpPr>
            <p:cNvPr id="37" name="Oval 36"/>
            <p:cNvSpPr/>
            <p:nvPr/>
          </p:nvSpPr>
          <p:spPr bwMode="auto">
            <a:xfrm>
              <a:off x="2427362" y="4863596"/>
              <a:ext cx="144016" cy="144016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235052" y="5103704"/>
              <a:ext cx="144016" cy="144016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671961" y="5019150"/>
              <a:ext cx="144016" cy="144016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6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/>
              <a:t>Existing </a:t>
            </a:r>
            <a:r>
              <a:rPr kumimoji="1" lang="en-US" altLang="zh-CN" dirty="0" smtClean="0"/>
              <a:t>Methods </a:t>
            </a:r>
            <a:r>
              <a:rPr kumimoji="1" lang="en-US" altLang="zh-CN" dirty="0"/>
              <a:t>for Data </a:t>
            </a:r>
            <a:r>
              <a:rPr kumimoji="1" lang="en-US" altLang="zh-CN" dirty="0" smtClean="0"/>
              <a:t>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142"/>
            <a:ext cx="8229600" cy="445908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Weak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Supervision</a:t>
            </a:r>
            <a:endParaRPr lang="en-US" dirty="0" smtClean="0"/>
          </a:p>
          <a:p>
            <a:pPr lvl="1"/>
            <a:r>
              <a:rPr lang="en-US" dirty="0"/>
              <a:t>Leveraging </a:t>
            </a:r>
            <a:r>
              <a:rPr lang="en-US" altLang="zh-CN" dirty="0" smtClean="0">
                <a:solidFill>
                  <a:srgbClr val="C00000"/>
                </a:solidFill>
              </a:rPr>
              <a:t>probabilistic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labeling </a:t>
            </a:r>
            <a:r>
              <a:rPr lang="en-US" dirty="0">
                <a:solidFill>
                  <a:srgbClr val="C00000"/>
                </a:solidFill>
              </a:rPr>
              <a:t>rules </a:t>
            </a:r>
            <a:r>
              <a:rPr lang="en-US" dirty="0"/>
              <a:t>to annotate </a:t>
            </a:r>
            <a:r>
              <a:rPr lang="en-US" dirty="0" smtClean="0"/>
              <a:t>tuples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spcBef>
                <a:spcPts val="3072"/>
              </a:spcBef>
            </a:pPr>
            <a:endParaRPr lang="en-US" altLang="zh-CN" dirty="0" smtClean="0"/>
          </a:p>
          <a:p>
            <a:pPr lvl="1"/>
            <a:r>
              <a:rPr lang="en-US" altLang="zh-CN" sz="2600" dirty="0"/>
              <a:t>Example: </a:t>
            </a:r>
            <a:r>
              <a:rPr lang="en-US" altLang="zh-CN" sz="2600" dirty="0" smtClean="0"/>
              <a:t>the</a:t>
            </a:r>
            <a:r>
              <a:rPr lang="zh-CN" altLang="en-US" sz="2600" dirty="0" smtClean="0"/>
              <a:t> </a:t>
            </a:r>
            <a:r>
              <a:rPr lang="en-US" altLang="zh-CN" dirty="0" smtClean="0"/>
              <a:t>Snorkel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Stanford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3" y="2244777"/>
            <a:ext cx="50292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3" y="3156703"/>
            <a:ext cx="5359400" cy="11176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679833" y="2297234"/>
            <a:ext cx="3270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Relation</a:t>
            </a:r>
            <a:r>
              <a:rPr lang="zh-CN" altLang="en-US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Extraction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Extracting</a:t>
            </a:r>
            <a:r>
              <a:rPr lang="zh-CN" altLang="en-US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spouse</a:t>
            </a:r>
            <a:r>
              <a:rPr lang="zh-CN" altLang="en-US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relation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79833" y="3367097"/>
            <a:ext cx="3270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Entity</a:t>
            </a:r>
            <a:r>
              <a:rPr lang="zh-CN" altLang="en-US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Matching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Matching</a:t>
            </a:r>
            <a:r>
              <a:rPr lang="zh-CN" altLang="en-US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product</a:t>
            </a:r>
            <a:r>
              <a:rPr lang="zh-CN" altLang="en-US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records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955" y="4033472"/>
            <a:ext cx="720090" cy="1331976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20619" y="4973059"/>
            <a:ext cx="5746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Ratner,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H. Bach,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Ehrenberg,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Fries,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Wu,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Ré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Snorkel: Rapid Training Data Creation with Weak Supervision. PVLDB 11(3): 269-282 (2017)</a:t>
            </a:r>
          </a:p>
        </p:txBody>
      </p:sp>
    </p:spTree>
    <p:extLst>
      <p:ext uri="{BB962C8B-B14F-4D97-AF65-F5344CB8AC3E}">
        <p14:creationId xmlns:p14="http://schemas.microsoft.com/office/powerpoint/2010/main" val="8307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/>
              <a:t>Existing </a:t>
            </a:r>
            <a:r>
              <a:rPr kumimoji="1" lang="en-US" altLang="zh-CN" dirty="0" smtClean="0"/>
              <a:t>Methods </a:t>
            </a:r>
            <a:r>
              <a:rPr kumimoji="1" lang="en-US" altLang="zh-CN" dirty="0"/>
              <a:t>for Data </a:t>
            </a:r>
            <a:r>
              <a:rPr kumimoji="1" lang="en-US" altLang="zh-CN" dirty="0" smtClean="0"/>
              <a:t>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142"/>
            <a:ext cx="8229600" cy="445908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Weak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Supervision</a:t>
            </a:r>
            <a:endParaRPr lang="en-US" dirty="0" smtClean="0"/>
          </a:p>
          <a:p>
            <a:pPr lvl="1"/>
            <a:r>
              <a:rPr lang="en-US" dirty="0"/>
              <a:t>Leveraging </a:t>
            </a:r>
            <a:r>
              <a:rPr lang="en-US" altLang="zh-CN" dirty="0" smtClean="0">
                <a:solidFill>
                  <a:srgbClr val="C00000"/>
                </a:solidFill>
              </a:rPr>
              <a:t>probabilistic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labeling </a:t>
            </a:r>
            <a:r>
              <a:rPr lang="en-US" dirty="0">
                <a:solidFill>
                  <a:srgbClr val="C00000"/>
                </a:solidFill>
              </a:rPr>
              <a:t>rules </a:t>
            </a:r>
            <a:r>
              <a:rPr lang="en-US" dirty="0"/>
              <a:t>to annotate </a:t>
            </a:r>
            <a:r>
              <a:rPr lang="en-US" dirty="0" smtClean="0"/>
              <a:t>tuples.</a:t>
            </a:r>
            <a:endParaRPr lang="en-US" altLang="zh-CN" dirty="0" smtClean="0"/>
          </a:p>
          <a:p>
            <a:r>
              <a:rPr lang="en-US" altLang="zh-CN" dirty="0" smtClean="0"/>
              <a:t>Limitation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 smtClean="0"/>
              <a:t>hard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construct</a:t>
            </a:r>
            <a:r>
              <a:rPr lang="zh-CN" altLang="en-US" dirty="0" smtClean="0"/>
              <a:t> </a:t>
            </a:r>
            <a:r>
              <a:rPr lang="en-US" altLang="zh-CN" dirty="0" smtClean="0"/>
              <a:t>good</a:t>
            </a:r>
            <a:r>
              <a:rPr lang="zh-CN" altLang="en-US" dirty="0" smtClean="0"/>
              <a:t> </a:t>
            </a:r>
            <a:r>
              <a:rPr lang="en-US" altLang="zh-CN" dirty="0" smtClean="0"/>
              <a:t>labeling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rules</a:t>
            </a:r>
          </a:p>
          <a:p>
            <a:pPr lvl="1"/>
            <a:r>
              <a:rPr lang="en-US" altLang="zh-CN" dirty="0" smtClean="0"/>
              <a:t>Hand-crafted: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</a:t>
            </a:r>
            <a:r>
              <a:rPr lang="zh-CN" altLang="en-US" dirty="0" smtClean="0"/>
              <a:t> </a:t>
            </a:r>
            <a:r>
              <a:rPr lang="en-US" altLang="zh-CN" dirty="0" smtClean="0"/>
              <a:t>quality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vs.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coverage</a:t>
            </a:r>
            <a:endParaRPr lang="en-US" altLang="zh-CN" dirty="0"/>
          </a:p>
          <a:p>
            <a:pPr lvl="1"/>
            <a:r>
              <a:rPr kumimoji="1" lang="en-US" altLang="zh-CN" dirty="0" smtClean="0"/>
              <a:t>Automatically-Generated: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high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coverage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vs.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quality</a:t>
            </a:r>
          </a:p>
          <a:p>
            <a:pPr lvl="2"/>
            <a:r>
              <a:rPr kumimoji="1" lang="en-US" altLang="zh-CN" dirty="0" smtClean="0"/>
              <a:t>E.g.,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“</a:t>
            </a:r>
            <a:r>
              <a:rPr kumimoji="1" lang="en-US" altLang="zh-CN" dirty="0" smtClean="0">
                <a:solidFill>
                  <a:srgbClr val="C00000"/>
                </a:solidFill>
              </a:rPr>
              <a:t>Apple-Samsung</a:t>
            </a:r>
            <a:r>
              <a:rPr kumimoji="1" lang="en-US" altLang="zh-CN" dirty="0" smtClean="0"/>
              <a:t>”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good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negative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rule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entity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matching?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4" y="3962409"/>
            <a:ext cx="6981092" cy="162123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4431322" y="4521816"/>
            <a:ext cx="3464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Such</a:t>
            </a:r>
            <a:r>
              <a:rPr lang="zh-CN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</a:rPr>
              <a:t>rules</a:t>
            </a:r>
            <a:r>
              <a:rPr lang="zh-CN" alt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may </a:t>
            </a:r>
            <a:r>
              <a:rPr lang="en-US" sz="2000" dirty="0">
                <a:solidFill>
                  <a:srgbClr val="C00000"/>
                </a:solidFill>
              </a:rPr>
              <a:t>be very noisy and provide wrong </a:t>
            </a:r>
            <a:r>
              <a:rPr lang="en-US" sz="2000" dirty="0" smtClean="0">
                <a:solidFill>
                  <a:srgbClr val="C00000"/>
                </a:solidFill>
              </a:rPr>
              <a:t>labels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Existing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6</a:t>
            </a:fld>
            <a:endParaRPr kumimoji="1" lang="zh-CN" altLang="en-US"/>
          </a:p>
        </p:txBody>
      </p:sp>
      <p:cxnSp>
        <p:nvCxnSpPr>
          <p:cNvPr id="5" name="直接箭头连接符 6"/>
          <p:cNvCxnSpPr>
            <a:cxnSpLocks noChangeShapeType="1"/>
          </p:cNvCxnSpPr>
          <p:nvPr/>
        </p:nvCxnSpPr>
        <p:spPr bwMode="auto">
          <a:xfrm flipV="1">
            <a:off x="1295276" y="1897592"/>
            <a:ext cx="0" cy="315753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箭头连接符 7"/>
          <p:cNvCxnSpPr>
            <a:cxnSpLocks noChangeShapeType="1"/>
          </p:cNvCxnSpPr>
          <p:nvPr/>
        </p:nvCxnSpPr>
        <p:spPr bwMode="auto">
          <a:xfrm flipV="1">
            <a:off x="1295276" y="5066507"/>
            <a:ext cx="6793647" cy="9791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矩形 10"/>
          <p:cNvSpPr/>
          <p:nvPr/>
        </p:nvSpPr>
        <p:spPr>
          <a:xfrm rot="16200000">
            <a:off x="-375138" y="3334403"/>
            <a:ext cx="2500312" cy="617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Cost</a:t>
            </a:r>
            <a:r>
              <a:rPr lang="zh-CN" altLang="en-US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Reduction</a:t>
            </a:r>
            <a:endParaRPr lang="zh-CN" altLang="en-US" sz="24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矩形 11"/>
          <p:cNvSpPr/>
          <p:nvPr/>
        </p:nvSpPr>
        <p:spPr>
          <a:xfrm>
            <a:off x="3426802" y="5198004"/>
            <a:ext cx="2441575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rgbClr val="2D5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Label</a:t>
            </a:r>
            <a:r>
              <a:rPr lang="zh-CN" altLang="en-US" sz="2400" dirty="0" smtClean="0">
                <a:solidFill>
                  <a:srgbClr val="2D5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D5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Quality</a:t>
            </a:r>
            <a:endParaRPr lang="zh-CN" altLang="en-US" sz="2400" dirty="0">
              <a:solidFill>
                <a:srgbClr val="2D5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9" name="矩形 12"/>
          <p:cNvSpPr/>
          <p:nvPr/>
        </p:nvSpPr>
        <p:spPr>
          <a:xfrm>
            <a:off x="6306832" y="5198004"/>
            <a:ext cx="2155825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smtClean="0">
                <a:solidFill>
                  <a:srgbClr val="2D5FFF"/>
                </a:solidFill>
                <a:latin typeface="+mj-lt"/>
                <a:cs typeface="Times New Roman" pitchFamily="18" charset="0"/>
              </a:rPr>
              <a:t>Higher</a:t>
            </a:r>
            <a:r>
              <a:rPr lang="en-US" altLang="zh-CN" sz="2000" smtClean="0">
                <a:solidFill>
                  <a:srgbClr val="2D5FFF"/>
                </a:solidFill>
                <a:latin typeface="+mj-lt"/>
                <a:cs typeface="Times New Roman" pitchFamily="18" charset="0"/>
              </a:rPr>
              <a:t> quality</a:t>
            </a:r>
            <a:endParaRPr lang="zh-CN" altLang="en-US" sz="2000" dirty="0">
              <a:solidFill>
                <a:srgbClr val="2D5F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3911" y="1668791"/>
            <a:ext cx="345818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Weak </a:t>
            </a:r>
            <a:endParaRPr lang="en-US" altLang="zh-CN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defRPr/>
            </a:pPr>
            <a:r>
              <a:rPr lang="en-US" altLang="zh-CN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Supervision</a:t>
            </a:r>
          </a:p>
          <a:p>
            <a:pPr marL="0" lvl="1" algn="ctr">
              <a:defRPr/>
            </a:pPr>
            <a:r>
              <a:rPr kumimoji="1" lang="en-US" altLang="zh-CN" sz="2200" dirty="0">
                <a:solidFill>
                  <a:srgbClr val="008000"/>
                </a:solidFill>
              </a:rPr>
              <a:t>Cost saving</a:t>
            </a:r>
            <a:r>
              <a:rPr kumimoji="1" lang="en-US" altLang="zh-CN" sz="2200" dirty="0"/>
              <a:t> vs. </a:t>
            </a:r>
            <a:r>
              <a:rPr kumimoji="1" lang="en-US" altLang="zh-CN" sz="2200" dirty="0">
                <a:solidFill>
                  <a:srgbClr val="FF0000"/>
                </a:solidFill>
              </a:rPr>
              <a:t>Error-prone</a:t>
            </a:r>
          </a:p>
          <a:p>
            <a:pPr algn="ctr">
              <a:defRPr/>
            </a:pPr>
            <a:endParaRPr lang="en-US" altLang="zh-CN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defRPr/>
            </a:pP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081" y="3758075"/>
            <a:ext cx="296691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Tuple-level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Crowdsourcing</a:t>
            </a:r>
          </a:p>
          <a:p>
            <a:pPr marL="0" lvl="1" algn="ctr">
              <a:defRPr/>
            </a:pPr>
            <a:r>
              <a:rPr kumimoji="1" lang="en-US" altLang="zh-CN" sz="2200" dirty="0">
                <a:solidFill>
                  <a:srgbClr val="008000"/>
                </a:solidFill>
              </a:rPr>
              <a:t>Accurate</a:t>
            </a:r>
            <a:r>
              <a:rPr kumimoji="1" lang="en-US" altLang="zh-CN" sz="2200" dirty="0"/>
              <a:t> vs. </a:t>
            </a:r>
            <a:r>
              <a:rPr kumimoji="1" lang="en-US" altLang="zh-CN" sz="2200" dirty="0">
                <a:solidFill>
                  <a:srgbClr val="FF0000"/>
                </a:solidFill>
              </a:rPr>
              <a:t>Expensive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5277446" y="1897592"/>
            <a:ext cx="2923549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zh-CN" sz="3200" b="1" dirty="0" smtClean="0">
                <a:solidFill>
                  <a:srgbClr val="FF9900"/>
                </a:solidFill>
              </a:rPr>
              <a:t>Our</a:t>
            </a:r>
            <a:r>
              <a:rPr lang="zh-CN" altLang="en-US" sz="3200" b="1" dirty="0" smtClean="0">
                <a:solidFill>
                  <a:srgbClr val="FF9900"/>
                </a:solidFill>
              </a:rPr>
              <a:t> </a:t>
            </a:r>
            <a:r>
              <a:rPr lang="en-US" altLang="zh-CN" sz="3200" b="1" dirty="0" smtClean="0">
                <a:solidFill>
                  <a:srgbClr val="FF9900"/>
                </a:solidFill>
              </a:rPr>
              <a:t>Goal</a:t>
            </a:r>
          </a:p>
          <a:p>
            <a:pPr marL="0" lvl="1" indent="0" algn="ctr"/>
            <a:r>
              <a:rPr kumimoji="1" lang="en-US" altLang="zh-CN" sz="2200" dirty="0">
                <a:solidFill>
                  <a:srgbClr val="008000"/>
                </a:solidFill>
              </a:rPr>
              <a:t>Accurate</a:t>
            </a:r>
            <a:r>
              <a:rPr kumimoji="1" lang="en-US" altLang="zh-CN" sz="2200" dirty="0"/>
              <a:t> </a:t>
            </a:r>
            <a:r>
              <a:rPr kumimoji="1" lang="en-US" altLang="zh-CN" sz="2200" dirty="0" smtClean="0"/>
              <a:t>&amp; </a:t>
            </a:r>
            <a:r>
              <a:rPr kumimoji="1" lang="en-US" altLang="zh-CN" sz="2200" dirty="0">
                <a:solidFill>
                  <a:srgbClr val="008000"/>
                </a:solidFill>
              </a:rPr>
              <a:t>Cost saving</a:t>
            </a:r>
            <a:r>
              <a:rPr kumimoji="1" lang="en-US" altLang="zh-CN" sz="2200" dirty="0"/>
              <a:t> </a:t>
            </a:r>
            <a:endParaRPr kumimoji="1" lang="en-US" altLang="zh-CN" sz="2200" dirty="0">
              <a:solidFill>
                <a:srgbClr val="FF0000"/>
              </a:solidFill>
            </a:endParaRPr>
          </a:p>
          <a:p>
            <a:pPr algn="ctr"/>
            <a:endParaRPr lang="zh-CN" altLang="en-US" sz="3200" b="1" dirty="0">
              <a:solidFill>
                <a:srgbClr val="FF9900"/>
              </a:solidFill>
            </a:endParaRPr>
          </a:p>
        </p:txBody>
      </p:sp>
      <p:sp>
        <p:nvSpPr>
          <p:cNvPr id="16" name="矩形 14"/>
          <p:cNvSpPr/>
          <p:nvPr/>
        </p:nvSpPr>
        <p:spPr>
          <a:xfrm>
            <a:off x="33001" y="1253575"/>
            <a:ext cx="1602368" cy="644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More</a:t>
            </a:r>
            <a:r>
              <a:rPr lang="zh-CN" altLang="en-US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cost-savings</a:t>
            </a:r>
            <a:endParaRPr lang="zh-CN" altLang="en-US" sz="24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3600" dirty="0"/>
              <a:t>Our </a:t>
            </a:r>
            <a:r>
              <a:rPr kumimoji="1" lang="en-US" altLang="zh-CN" sz="3600" dirty="0" smtClean="0"/>
              <a:t>Solution: </a:t>
            </a:r>
            <a:r>
              <a:rPr kumimoji="1" lang="en-US" altLang="zh-CN" sz="3600" dirty="0" err="1" smtClean="0"/>
              <a:t>CrowdGame</a:t>
            </a:r>
            <a:endParaRPr kumimoji="1"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Our framework takes a set of unlabeled tuples as input and annotates them utilizing labeling rules in two phases.</a:t>
            </a:r>
            <a:endParaRPr kumimoji="1" lang="en-US" altLang="zh-CN" sz="2400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34" y="2163116"/>
            <a:ext cx="6845000" cy="2691618"/>
          </a:xfrm>
          <a:prstGeom prst="rect">
            <a:avLst/>
          </a:prstGeom>
        </p:spPr>
      </p:pic>
      <p:sp>
        <p:nvSpPr>
          <p:cNvPr id="11" name="Rectangle 6"/>
          <p:cNvSpPr/>
          <p:nvPr/>
        </p:nvSpPr>
        <p:spPr>
          <a:xfrm>
            <a:off x="1225262" y="5009797"/>
            <a:ext cx="6733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Jingru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Yang, Ju Fan,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Zhewei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Wei, Guoliang Li,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Tongyu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Liu,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Xiaoyong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Cost-Effective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Annotation using Game-Based Crowdsourcing. PVLDB 12(1): 57-70 (2018)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80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 Running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143"/>
            <a:ext cx="8229600" cy="4459087"/>
          </a:xfrm>
        </p:spPr>
        <p:txBody>
          <a:bodyPr>
            <a:normAutofit/>
          </a:bodyPr>
          <a:lstStyle/>
          <a:p>
            <a:r>
              <a:rPr lang="en-US" altLang="zh-CN" dirty="0"/>
              <a:t>Entity</a:t>
            </a:r>
            <a:r>
              <a:rPr lang="zh-CN" altLang="en-US" dirty="0"/>
              <a:t> </a:t>
            </a:r>
            <a:r>
              <a:rPr lang="en-US" altLang="zh-CN" dirty="0"/>
              <a:t>Matching:</a:t>
            </a:r>
            <a:r>
              <a:rPr lang="zh-CN" altLang="en-US" dirty="0"/>
              <a:t> </a:t>
            </a:r>
            <a:r>
              <a:rPr lang="en-US" altLang="zh-CN" dirty="0"/>
              <a:t>Identifying</a:t>
            </a:r>
            <a:r>
              <a:rPr lang="zh-CN" altLang="en-US" dirty="0"/>
              <a:t> </a:t>
            </a:r>
            <a:r>
              <a:rPr lang="en-US" altLang="zh-CN" dirty="0"/>
              <a:t>matched</a:t>
            </a:r>
            <a:r>
              <a:rPr lang="zh-CN" altLang="en-US" dirty="0"/>
              <a:t> </a:t>
            </a:r>
            <a:r>
              <a:rPr lang="en-US" altLang="zh-CN" dirty="0" smtClean="0"/>
              <a:t>products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Crowdsourcing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Platform:</a:t>
            </a:r>
            <a:r>
              <a:rPr lang="zh-CN" altLang="en-US" dirty="0" smtClean="0"/>
              <a:t> </a:t>
            </a:r>
            <a:r>
              <a:rPr lang="en-US" altLang="zh-CN" dirty="0" smtClean="0"/>
              <a:t>Amazon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Mechanical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Turk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51" b="14116"/>
          <a:stretch/>
        </p:blipFill>
        <p:spPr>
          <a:xfrm>
            <a:off x="221381" y="1777711"/>
            <a:ext cx="3599446" cy="244800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9" r="30621" b="14116"/>
          <a:stretch/>
        </p:blipFill>
        <p:spPr>
          <a:xfrm>
            <a:off x="4295405" y="1777711"/>
            <a:ext cx="4738836" cy="2448000"/>
          </a:xfrm>
          <a:prstGeom prst="rect">
            <a:avLst/>
          </a:prstGeom>
        </p:spPr>
      </p:pic>
      <p:sp>
        <p:nvSpPr>
          <p:cNvPr id="7" name="矩形 4"/>
          <p:cNvSpPr/>
          <p:nvPr/>
        </p:nvSpPr>
        <p:spPr>
          <a:xfrm>
            <a:off x="1043400" y="4225711"/>
            <a:ext cx="1955407" cy="400110"/>
          </a:xfrm>
          <a:prstGeom prst="rect">
            <a:avLst/>
          </a:prstGeom>
          <a:ln w="19050" cmpd="sng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set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products</a:t>
            </a:r>
            <a:endParaRPr lang="zh-CN" altLang="en-US" sz="2000" dirty="0"/>
          </a:p>
        </p:txBody>
      </p:sp>
      <p:sp>
        <p:nvSpPr>
          <p:cNvPr id="8" name="矩形 4"/>
          <p:cNvSpPr/>
          <p:nvPr/>
        </p:nvSpPr>
        <p:spPr>
          <a:xfrm>
            <a:off x="5171241" y="4225711"/>
            <a:ext cx="2987164" cy="400110"/>
          </a:xfrm>
          <a:prstGeom prst="rect">
            <a:avLst/>
          </a:prstGeom>
          <a:ln w="19050" cmpd="sng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Product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pairs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labeled</a:t>
            </a:r>
            <a:endParaRPr lang="zh-CN" altLang="en-US" sz="2000" dirty="0"/>
          </a:p>
        </p:txBody>
      </p:sp>
      <p:sp>
        <p:nvSpPr>
          <p:cNvPr id="9" name="Right Arrow 8"/>
          <p:cNvSpPr/>
          <p:nvPr/>
        </p:nvSpPr>
        <p:spPr>
          <a:xfrm>
            <a:off x="3907177" y="2522005"/>
            <a:ext cx="298938" cy="9594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Candidate</a:t>
            </a:r>
            <a:r>
              <a:rPr lang="zh-CN" altLang="en-US" dirty="0"/>
              <a:t> </a:t>
            </a:r>
            <a:r>
              <a:rPr lang="en-US" altLang="zh-CN" dirty="0"/>
              <a:t>Rule</a:t>
            </a:r>
            <a:r>
              <a:rPr lang="zh-CN" altLang="en-US" dirty="0"/>
              <a:t> </a:t>
            </a:r>
            <a:r>
              <a:rPr lang="en-US" altLang="zh-CN" dirty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143"/>
            <a:ext cx="8229600" cy="3042113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altLang="zh-CN" sz="2800" dirty="0"/>
              <a:t>Entity</a:t>
            </a:r>
            <a:r>
              <a:rPr lang="zh-CN" altLang="en-US" sz="2800" dirty="0"/>
              <a:t> </a:t>
            </a:r>
            <a:r>
              <a:rPr lang="en-US" altLang="zh-CN" sz="2800" dirty="0"/>
              <a:t>Matching </a:t>
            </a:r>
            <a:endParaRPr lang="en-US" altLang="zh-CN" dirty="0"/>
          </a:p>
          <a:p>
            <a:pPr marL="742950" lvl="2" indent="-342900"/>
            <a:r>
              <a:rPr lang="en-US" altLang="zh-CN" sz="2400" dirty="0"/>
              <a:t>Word</a:t>
            </a:r>
            <a:r>
              <a:rPr lang="zh-CN" altLang="en-US" sz="2400" dirty="0"/>
              <a:t> </a:t>
            </a:r>
            <a:r>
              <a:rPr lang="en-US" altLang="zh-CN" sz="2400" dirty="0"/>
              <a:t>Embedding</a:t>
            </a:r>
            <a:r>
              <a:rPr lang="zh-CN" altLang="en-US" sz="2400" dirty="0"/>
              <a:t> </a:t>
            </a:r>
            <a:r>
              <a:rPr lang="en-US" altLang="zh-CN" sz="2400" dirty="0"/>
              <a:t>+</a:t>
            </a:r>
            <a:r>
              <a:rPr lang="zh-CN" altLang="en-US" sz="2400" dirty="0"/>
              <a:t> </a:t>
            </a:r>
            <a:r>
              <a:rPr lang="en-US" altLang="zh-CN" sz="2400" dirty="0"/>
              <a:t>Word Mover’s Distance (WMD)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pPr>
              <a:spcBef>
                <a:spcPts val="1272"/>
              </a:spcBef>
            </a:pPr>
            <a:r>
              <a:rPr lang="en-US" altLang="zh-CN" dirty="0" smtClean="0"/>
              <a:t>Relation</a:t>
            </a:r>
            <a:r>
              <a:rPr lang="zh-CN" altLang="en-US" dirty="0" smtClean="0"/>
              <a:t> </a:t>
            </a:r>
            <a:r>
              <a:rPr lang="en-US" altLang="zh-CN" dirty="0"/>
              <a:t>Extraction</a:t>
            </a:r>
          </a:p>
          <a:p>
            <a:pPr lvl="1">
              <a:buFont typeface="Arial"/>
              <a:buChar char="•"/>
            </a:pPr>
            <a:r>
              <a:rPr lang="en-US" altLang="zh-CN" dirty="0"/>
              <a:t>Distant</a:t>
            </a:r>
            <a:r>
              <a:rPr lang="zh-CN" altLang="en-US" dirty="0"/>
              <a:t> </a:t>
            </a:r>
            <a:r>
              <a:rPr lang="en-US" altLang="zh-CN" dirty="0"/>
              <a:t>Supervision + </a:t>
            </a:r>
            <a:r>
              <a:rPr lang="en-US" altLang="zh-CN" dirty="0" smtClean="0"/>
              <a:t>Phrase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Detection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1DC-EB24-2D46-9C9F-DBDF840474EE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862" y="2130606"/>
            <a:ext cx="5493292" cy="10540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339" y="4216001"/>
            <a:ext cx="5364338" cy="8033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063267"/>
            <a:ext cx="814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spcBef>
                <a:spcPct val="20000"/>
              </a:spcBef>
              <a:buFont typeface="Arial"/>
              <a:buChar char="•"/>
            </a:pPr>
            <a:r>
              <a:rPr lang="en-US" altLang="zh-CN" sz="2800" dirty="0"/>
              <a:t>Candidate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rules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have</a:t>
            </a:r>
            <a:r>
              <a:rPr lang="zh-CN" altLang="en-US" sz="2800" dirty="0"/>
              <a:t> </a:t>
            </a:r>
            <a:r>
              <a:rPr lang="en-US" altLang="zh-CN" sz="2800" dirty="0"/>
              <a:t>diverse</a:t>
            </a:r>
            <a:r>
              <a:rPr lang="zh-CN" altLang="en-US" sz="2800" dirty="0"/>
              <a:t> </a:t>
            </a:r>
            <a:r>
              <a:rPr lang="en-US" altLang="zh-CN" sz="2800" dirty="0" smtClean="0">
                <a:solidFill>
                  <a:srgbClr val="C00000"/>
                </a:solidFill>
              </a:rPr>
              <a:t>coverage</a:t>
            </a:r>
            <a:r>
              <a:rPr lang="zh-CN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accuracy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918</Words>
  <Application>Microsoft Macintosh PowerPoint</Application>
  <PresentationFormat>On-screen Show (16:10)</PresentationFormat>
  <Paragraphs>199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Times New Roman</vt:lpstr>
      <vt:lpstr>Wingdings</vt:lpstr>
      <vt:lpstr>Xingkai SC Bold</vt:lpstr>
      <vt:lpstr>华文楷体</vt:lpstr>
      <vt:lpstr>宋体</vt:lpstr>
      <vt:lpstr>Arial</vt:lpstr>
      <vt:lpstr>Office 主题</vt:lpstr>
      <vt:lpstr>Cost-Effective Data Annotation using Game-Based Crowdsourcing </vt:lpstr>
      <vt:lpstr>Large-Scale Data Labeling</vt:lpstr>
      <vt:lpstr>Existing Methods for Data Labeling</vt:lpstr>
      <vt:lpstr>Existing Methods for Data Labeling</vt:lpstr>
      <vt:lpstr>Existing Methods for Data Labeling</vt:lpstr>
      <vt:lpstr>Comparison with Existing Methods</vt:lpstr>
      <vt:lpstr>Our Solution: CrowdGame</vt:lpstr>
      <vt:lpstr>A Running Example</vt:lpstr>
      <vt:lpstr>Candidate Rule Construction</vt:lpstr>
      <vt:lpstr>Two-Pronged Crowdsourcing Tasks</vt:lpstr>
      <vt:lpstr>Two-Pronged Crowdsourcing Tasks</vt:lpstr>
      <vt:lpstr>Game-Based Crowdsourcing</vt:lpstr>
      <vt:lpstr>Game-Based Crowdsourcing</vt:lpstr>
      <vt:lpstr>Technical Challenges &amp; Solutions</vt:lpstr>
      <vt:lpstr>Technical Challenges &amp; Solutions</vt:lpstr>
      <vt:lpstr>Experimental Evaluation </vt:lpstr>
      <vt:lpstr>Experimental Evaluation </vt:lpstr>
      <vt:lpstr>Experimental Evaluation </vt:lpstr>
      <vt:lpstr>Experimental Evaluation </vt:lpstr>
      <vt:lpstr>The CrowdGame System</vt:lpstr>
      <vt:lpstr>The CrowdGame System</vt:lpstr>
      <vt:lpstr>Thanks</vt:lpstr>
      <vt:lpstr>Experimental Evaluation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Large-Scale Data Labeling Using Game-Based Crowdsourcing </dc:title>
  <dc:creator>yang</dc:creator>
  <cp:lastModifiedBy>范 举</cp:lastModifiedBy>
  <cp:revision>111</cp:revision>
  <dcterms:created xsi:type="dcterms:W3CDTF">2019-04-15T15:19:57Z</dcterms:created>
  <dcterms:modified xsi:type="dcterms:W3CDTF">2019-08-21T10:04:30Z</dcterms:modified>
</cp:coreProperties>
</file>