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"/>
  </p:sldMasterIdLst>
  <p:notesMasterIdLst>
    <p:notesMasterId r:id="rId35"/>
  </p:notesMasterIdLst>
  <p:sldIdLst>
    <p:sldId id="256" r:id="rId11"/>
    <p:sldId id="274" r:id="rId12"/>
    <p:sldId id="275" r:id="rId13"/>
    <p:sldId id="276" r:id="rId14"/>
    <p:sldId id="277" r:id="rId15"/>
    <p:sldId id="259" r:id="rId16"/>
    <p:sldId id="260" r:id="rId17"/>
    <p:sldId id="261" r:id="rId18"/>
    <p:sldId id="262" r:id="rId19"/>
    <p:sldId id="280" r:id="rId20"/>
    <p:sldId id="272" r:id="rId21"/>
    <p:sldId id="273" r:id="rId22"/>
    <p:sldId id="263" r:id="rId23"/>
    <p:sldId id="264" r:id="rId24"/>
    <p:sldId id="281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8" r:id="rId33"/>
    <p:sldId id="27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74912" autoAdjust="0"/>
  </p:normalViewPr>
  <p:slideViewPr>
    <p:cSldViewPr snapToGrid="0">
      <p:cViewPr>
        <p:scale>
          <a:sx n="72" d="100"/>
          <a:sy n="72" d="100"/>
        </p:scale>
        <p:origin x="37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9" Type="http://schemas.openxmlformats.org/officeDocument/2006/relationships/customXml" Target="../customXml/item9.xml"/><Relationship Id="rId6" Type="http://schemas.openxmlformats.org/officeDocument/2006/relationships/customXml" Target="../customXml/item6.xml"/><Relationship Id="rId7" Type="http://schemas.openxmlformats.org/officeDocument/2006/relationships/customXml" Target="../customXml/item7.xml"/><Relationship Id="rId8" Type="http://schemas.openxmlformats.org/officeDocument/2006/relationships/customXml" Target="../customXml/item8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5B080-F7FF-4D4A-A956-9BE43BF2B46C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A8C1984-0DCE-45D6-9B90-AE0BF5EF11E7}">
      <dgm:prSet/>
      <dgm:spPr/>
      <dgm:t>
        <a:bodyPr/>
        <a:lstStyle/>
        <a:p>
          <a:r>
            <a:rPr lang="en-US"/>
            <a:t>We introduce a novel multifaceted network influence problem for maximizing user adoption. </a:t>
          </a:r>
        </a:p>
      </dgm:t>
    </dgm:pt>
    <dgm:pt modelId="{6D289755-1FFC-458E-9E95-79E1A2CC059F}" type="parTrans" cxnId="{E20E114C-717A-4606-A101-3A6ED6A46B29}">
      <dgm:prSet/>
      <dgm:spPr/>
      <dgm:t>
        <a:bodyPr/>
        <a:lstStyle/>
        <a:p>
          <a:endParaRPr lang="en-US"/>
        </a:p>
      </dgm:t>
    </dgm:pt>
    <dgm:pt modelId="{FD171994-43CA-4ECB-947A-F1E73141E8D3}" type="sibTrans" cxnId="{E20E114C-717A-4606-A101-3A6ED6A46B29}">
      <dgm:prSet/>
      <dgm:spPr/>
      <dgm:t>
        <a:bodyPr/>
        <a:lstStyle/>
        <a:p>
          <a:endParaRPr lang="en-US"/>
        </a:p>
      </dgm:t>
    </dgm:pt>
    <dgm:pt modelId="{DEE10B9A-3159-4E38-9FC8-1CC049914C26}">
      <dgm:prSet/>
      <dgm:spPr/>
      <dgm:t>
        <a:bodyPr/>
        <a:lstStyle/>
        <a:p>
          <a:r>
            <a:rPr lang="en-US"/>
            <a:t>We show that the problem is NP-hard to approximate within any constant factor in the general setting.</a:t>
          </a:r>
        </a:p>
      </dgm:t>
    </dgm:pt>
    <dgm:pt modelId="{C1660938-18C1-491B-919B-DE1EFA68E15E}" type="parTrans" cxnId="{55B122D1-6922-4F9A-99FA-EFEF40F35499}">
      <dgm:prSet/>
      <dgm:spPr/>
      <dgm:t>
        <a:bodyPr/>
        <a:lstStyle/>
        <a:p>
          <a:endParaRPr lang="en-US"/>
        </a:p>
      </dgm:t>
    </dgm:pt>
    <dgm:pt modelId="{B03A48CD-7E51-47F8-94CC-EF76F6C30F11}" type="sibTrans" cxnId="{55B122D1-6922-4F9A-99FA-EFEF40F35499}">
      <dgm:prSet/>
      <dgm:spPr/>
      <dgm:t>
        <a:bodyPr/>
        <a:lstStyle/>
        <a:p>
          <a:endParaRPr lang="en-US"/>
        </a:p>
      </dgm:t>
    </dgm:pt>
    <dgm:pt modelId="{27678CE6-8B41-4185-B062-90FBD843D2B7}">
      <dgm:prSet/>
      <dgm:spPr/>
      <dgm:t>
        <a:bodyPr/>
        <a:lstStyle/>
        <a:p>
          <a:r>
            <a:rPr lang="en-US"/>
            <a:t>We propose a branch-and-bound framework that effectively prunes search space via introducing a submodular upper bound function. </a:t>
          </a:r>
        </a:p>
      </dgm:t>
    </dgm:pt>
    <dgm:pt modelId="{1960AA96-EFA1-4BF4-8011-F672FD73F6BA}" type="parTrans" cxnId="{41904D8B-63A6-46A7-9870-41F9AEDEB194}">
      <dgm:prSet/>
      <dgm:spPr/>
      <dgm:t>
        <a:bodyPr/>
        <a:lstStyle/>
        <a:p>
          <a:endParaRPr lang="en-US"/>
        </a:p>
      </dgm:t>
    </dgm:pt>
    <dgm:pt modelId="{2B42A34A-9741-4AF9-9FA9-AD1B0FB45A0F}" type="sibTrans" cxnId="{41904D8B-63A6-46A7-9870-41F9AEDEB194}">
      <dgm:prSet/>
      <dgm:spPr/>
      <dgm:t>
        <a:bodyPr/>
        <a:lstStyle/>
        <a:p>
          <a:endParaRPr lang="en-US"/>
        </a:p>
      </dgm:t>
    </dgm:pt>
    <dgm:pt modelId="{18EF53E7-D5A4-4406-8DB8-80E1D3F08900}">
      <dgm:prSet/>
      <dgm:spPr/>
      <dgm:t>
        <a:bodyPr/>
        <a:lstStyle/>
        <a:p>
          <a:r>
            <a:rPr lang="en-US"/>
            <a:t>We devise a progressive upper bound estimation technique to speedup the branch-and-bound framework. </a:t>
          </a:r>
        </a:p>
      </dgm:t>
    </dgm:pt>
    <dgm:pt modelId="{37929879-2B47-4746-961A-39525B464FF6}" type="parTrans" cxnId="{7C42307E-D45D-4553-BD90-AA7CF1B88158}">
      <dgm:prSet/>
      <dgm:spPr/>
      <dgm:t>
        <a:bodyPr/>
        <a:lstStyle/>
        <a:p>
          <a:endParaRPr lang="en-US"/>
        </a:p>
      </dgm:t>
    </dgm:pt>
    <dgm:pt modelId="{8D1DE0FF-D21C-4F40-9F1B-F9D264E536FE}" type="sibTrans" cxnId="{7C42307E-D45D-4553-BD90-AA7CF1B88158}">
      <dgm:prSet/>
      <dgm:spPr/>
      <dgm:t>
        <a:bodyPr/>
        <a:lstStyle/>
        <a:p>
          <a:endParaRPr lang="en-US"/>
        </a:p>
      </dgm:t>
    </dgm:pt>
    <dgm:pt modelId="{CF92B14D-7D0A-4938-9193-3A213EF1CC0A}" type="pres">
      <dgm:prSet presAssocID="{AEE5B080-F7FF-4D4A-A956-9BE43BF2B4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3B683B-3637-49CB-8AF1-93EA2084091F}" type="pres">
      <dgm:prSet presAssocID="{FA8C1984-0DCE-45D6-9B90-AE0BF5EF11E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1E500-09E2-4264-BB1C-0ECEF4B61AF3}" type="pres">
      <dgm:prSet presAssocID="{FD171994-43CA-4ECB-947A-F1E73141E8D3}" presName="spacer" presStyleCnt="0"/>
      <dgm:spPr/>
    </dgm:pt>
    <dgm:pt modelId="{2C53912F-54CB-4D7A-89B8-C2ABB511F2FE}" type="pres">
      <dgm:prSet presAssocID="{DEE10B9A-3159-4E38-9FC8-1CC049914C2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22303-EDEA-4447-BA5A-F3C56545CC74}" type="pres">
      <dgm:prSet presAssocID="{B03A48CD-7E51-47F8-94CC-EF76F6C30F11}" presName="spacer" presStyleCnt="0"/>
      <dgm:spPr/>
    </dgm:pt>
    <dgm:pt modelId="{99C285C5-9842-4D6E-ABD9-E33F01F325DB}" type="pres">
      <dgm:prSet presAssocID="{27678CE6-8B41-4185-B062-90FBD843D2B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73774-FBB2-4B34-A144-BD2418463501}" type="pres">
      <dgm:prSet presAssocID="{2B42A34A-9741-4AF9-9FA9-AD1B0FB45A0F}" presName="spacer" presStyleCnt="0"/>
      <dgm:spPr/>
    </dgm:pt>
    <dgm:pt modelId="{47A117EB-C916-47C0-86A8-3B989925EBAC}" type="pres">
      <dgm:prSet presAssocID="{18EF53E7-D5A4-4406-8DB8-80E1D3F0890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CE7928-ECFD-4C08-9B25-CDF6B7A3EB5C}" type="presOf" srcId="{FA8C1984-0DCE-45D6-9B90-AE0BF5EF11E7}" destId="{0B3B683B-3637-49CB-8AF1-93EA2084091F}" srcOrd="0" destOrd="0" presId="urn:microsoft.com/office/officeart/2005/8/layout/vList2"/>
    <dgm:cxn modelId="{0C801596-88A9-4857-B7ED-CCC50EBBEFD7}" type="presOf" srcId="{AEE5B080-F7FF-4D4A-A956-9BE43BF2B46C}" destId="{CF92B14D-7D0A-4938-9193-3A213EF1CC0A}" srcOrd="0" destOrd="0" presId="urn:microsoft.com/office/officeart/2005/8/layout/vList2"/>
    <dgm:cxn modelId="{C884CB66-A37F-445A-8C5D-89BE358C9106}" type="presOf" srcId="{DEE10B9A-3159-4E38-9FC8-1CC049914C26}" destId="{2C53912F-54CB-4D7A-89B8-C2ABB511F2FE}" srcOrd="0" destOrd="0" presId="urn:microsoft.com/office/officeart/2005/8/layout/vList2"/>
    <dgm:cxn modelId="{7C42307E-D45D-4553-BD90-AA7CF1B88158}" srcId="{AEE5B080-F7FF-4D4A-A956-9BE43BF2B46C}" destId="{18EF53E7-D5A4-4406-8DB8-80E1D3F08900}" srcOrd="3" destOrd="0" parTransId="{37929879-2B47-4746-961A-39525B464FF6}" sibTransId="{8D1DE0FF-D21C-4F40-9F1B-F9D264E536FE}"/>
    <dgm:cxn modelId="{2F45DC83-DBBE-4063-A40A-93C38E180E61}" type="presOf" srcId="{18EF53E7-D5A4-4406-8DB8-80E1D3F08900}" destId="{47A117EB-C916-47C0-86A8-3B989925EBAC}" srcOrd="0" destOrd="0" presId="urn:microsoft.com/office/officeart/2005/8/layout/vList2"/>
    <dgm:cxn modelId="{41904D8B-63A6-46A7-9870-41F9AEDEB194}" srcId="{AEE5B080-F7FF-4D4A-A956-9BE43BF2B46C}" destId="{27678CE6-8B41-4185-B062-90FBD843D2B7}" srcOrd="2" destOrd="0" parTransId="{1960AA96-EFA1-4BF4-8011-F672FD73F6BA}" sibTransId="{2B42A34A-9741-4AF9-9FA9-AD1B0FB45A0F}"/>
    <dgm:cxn modelId="{55B122D1-6922-4F9A-99FA-EFEF40F35499}" srcId="{AEE5B080-F7FF-4D4A-A956-9BE43BF2B46C}" destId="{DEE10B9A-3159-4E38-9FC8-1CC049914C26}" srcOrd="1" destOrd="0" parTransId="{C1660938-18C1-491B-919B-DE1EFA68E15E}" sibTransId="{B03A48CD-7E51-47F8-94CC-EF76F6C30F11}"/>
    <dgm:cxn modelId="{E20E114C-717A-4606-A101-3A6ED6A46B29}" srcId="{AEE5B080-F7FF-4D4A-A956-9BE43BF2B46C}" destId="{FA8C1984-0DCE-45D6-9B90-AE0BF5EF11E7}" srcOrd="0" destOrd="0" parTransId="{6D289755-1FFC-458E-9E95-79E1A2CC059F}" sibTransId="{FD171994-43CA-4ECB-947A-F1E73141E8D3}"/>
    <dgm:cxn modelId="{EA125929-869F-42C6-BA94-3E52DF6A9523}" type="presOf" srcId="{27678CE6-8B41-4185-B062-90FBD843D2B7}" destId="{99C285C5-9842-4D6E-ABD9-E33F01F325DB}" srcOrd="0" destOrd="0" presId="urn:microsoft.com/office/officeart/2005/8/layout/vList2"/>
    <dgm:cxn modelId="{FFE7A1AF-9216-4E79-8A20-68A696D0DF13}" type="presParOf" srcId="{CF92B14D-7D0A-4938-9193-3A213EF1CC0A}" destId="{0B3B683B-3637-49CB-8AF1-93EA2084091F}" srcOrd="0" destOrd="0" presId="urn:microsoft.com/office/officeart/2005/8/layout/vList2"/>
    <dgm:cxn modelId="{2B7659B6-81BF-458B-9179-A646174DBCD3}" type="presParOf" srcId="{CF92B14D-7D0A-4938-9193-3A213EF1CC0A}" destId="{2821E500-09E2-4264-BB1C-0ECEF4B61AF3}" srcOrd="1" destOrd="0" presId="urn:microsoft.com/office/officeart/2005/8/layout/vList2"/>
    <dgm:cxn modelId="{BB27CFF9-A47A-4F19-8E0C-E757BC321DC2}" type="presParOf" srcId="{CF92B14D-7D0A-4938-9193-3A213EF1CC0A}" destId="{2C53912F-54CB-4D7A-89B8-C2ABB511F2FE}" srcOrd="2" destOrd="0" presId="urn:microsoft.com/office/officeart/2005/8/layout/vList2"/>
    <dgm:cxn modelId="{9BE6AD6E-011A-4304-8C04-2F50AA1CFBC5}" type="presParOf" srcId="{CF92B14D-7D0A-4938-9193-3A213EF1CC0A}" destId="{FB422303-EDEA-4447-BA5A-F3C56545CC74}" srcOrd="3" destOrd="0" presId="urn:microsoft.com/office/officeart/2005/8/layout/vList2"/>
    <dgm:cxn modelId="{9695C700-71E8-44BE-AD12-33F210BD23DF}" type="presParOf" srcId="{CF92B14D-7D0A-4938-9193-3A213EF1CC0A}" destId="{99C285C5-9842-4D6E-ABD9-E33F01F325DB}" srcOrd="4" destOrd="0" presId="urn:microsoft.com/office/officeart/2005/8/layout/vList2"/>
    <dgm:cxn modelId="{76455D73-718D-47D8-9697-3FE25FD2BE4C}" type="presParOf" srcId="{CF92B14D-7D0A-4938-9193-3A213EF1CC0A}" destId="{A6F73774-FBB2-4B34-A144-BD2418463501}" srcOrd="5" destOrd="0" presId="urn:microsoft.com/office/officeart/2005/8/layout/vList2"/>
    <dgm:cxn modelId="{86DA3CCB-3493-4132-A353-3CB60B1E0659}" type="presParOf" srcId="{CF92B14D-7D0A-4938-9193-3A213EF1CC0A}" destId="{47A117EB-C916-47C0-86A8-3B989925EBA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B683B-3637-49CB-8AF1-93EA2084091F}">
      <dsp:nvSpPr>
        <dsp:cNvPr id="0" name=""/>
        <dsp:cNvSpPr/>
      </dsp:nvSpPr>
      <dsp:spPr>
        <a:xfrm>
          <a:off x="0" y="229634"/>
          <a:ext cx="6089650" cy="123069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We introduce a novel multifaceted network influence problem for maximizing user adoption. </a:t>
          </a:r>
        </a:p>
      </dsp:txBody>
      <dsp:txXfrm>
        <a:off x="60077" y="289711"/>
        <a:ext cx="5969496" cy="1110539"/>
      </dsp:txXfrm>
    </dsp:sp>
    <dsp:sp modelId="{2C53912F-54CB-4D7A-89B8-C2ABB511F2FE}">
      <dsp:nvSpPr>
        <dsp:cNvPr id="0" name=""/>
        <dsp:cNvSpPr/>
      </dsp:nvSpPr>
      <dsp:spPr>
        <a:xfrm>
          <a:off x="0" y="1523688"/>
          <a:ext cx="6089650" cy="123069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We show that the problem is NP-hard to approximate within any constant factor in the general setting.</a:t>
          </a:r>
        </a:p>
      </dsp:txBody>
      <dsp:txXfrm>
        <a:off x="60077" y="1583765"/>
        <a:ext cx="5969496" cy="1110539"/>
      </dsp:txXfrm>
    </dsp:sp>
    <dsp:sp modelId="{99C285C5-9842-4D6E-ABD9-E33F01F325DB}">
      <dsp:nvSpPr>
        <dsp:cNvPr id="0" name=""/>
        <dsp:cNvSpPr/>
      </dsp:nvSpPr>
      <dsp:spPr>
        <a:xfrm>
          <a:off x="0" y="2817742"/>
          <a:ext cx="6089650" cy="123069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We propose a branch-and-bound framework that effectively prunes search space via introducing a submodular upper bound function. </a:t>
          </a:r>
        </a:p>
      </dsp:txBody>
      <dsp:txXfrm>
        <a:off x="60077" y="2877819"/>
        <a:ext cx="5969496" cy="1110539"/>
      </dsp:txXfrm>
    </dsp:sp>
    <dsp:sp modelId="{47A117EB-C916-47C0-86A8-3B989925EBAC}">
      <dsp:nvSpPr>
        <dsp:cNvPr id="0" name=""/>
        <dsp:cNvSpPr/>
      </dsp:nvSpPr>
      <dsp:spPr>
        <a:xfrm>
          <a:off x="0" y="4111796"/>
          <a:ext cx="6089650" cy="123069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We devise a progressive upper bound estimation technique to speedup the branch-and-bound framework. </a:t>
          </a:r>
        </a:p>
      </dsp:txBody>
      <dsp:txXfrm>
        <a:off x="60077" y="4171873"/>
        <a:ext cx="5969496" cy="1110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B4233-27D4-4CBF-806E-E7764AA6D73C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536C0-48F0-4C73-BEC1-633625421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9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glad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present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entitled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“maximizing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multifaceted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influence”.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Ju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RUC.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joint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Yuchen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SMU,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George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Skoltech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Panos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Aarhus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Univ.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3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strategy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message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pieces.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strategy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t1,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t2.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solution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strategy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strategy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So,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useful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solve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OPIA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problem.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35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Proof is done via a reduction to the maximum clique problem.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72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introduce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branch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bound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framework.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Initially,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assign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empty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message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piece.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message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iteratively.</a:t>
            </a:r>
            <a:r>
              <a:rPr lang="zh-CN" altLang="en-US" baseline="0" dirty="0" smtClean="0"/>
              <a:t> 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example,</a:t>
            </a:r>
            <a:r>
              <a:rPr lang="zh-CN" altLang="en-US" dirty="0" smtClean="0"/>
              <a:t> </a:t>
            </a:r>
            <a:r>
              <a:rPr lang="en-US" altLang="zh-CN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first level consider if </a:t>
            </a:r>
            <a:r>
              <a:rPr lang="en-US" altLang="zh-CN" dirty="0"/>
              <a:t>v_1 is selected as a promoter.  </a:t>
            </a:r>
            <a:r>
              <a:rPr lang="en-US" dirty="0"/>
              <a:t>The second level consider if v_2 is selected as a promoter. The last entry in each level means v is not selected as a promoter.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08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consider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possible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complete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plans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2.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S^C,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compute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aggregating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effects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message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pieces.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challenge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non-submodular.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27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address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challenge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compute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tangent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S-curve.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89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dirty="0" smtClean="0"/>
              <a:t>Explain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\tau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baseline="0" dirty="0" smtClean="0"/>
              <a:t>Explain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greedy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algorithm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used.</a:t>
            </a:r>
            <a:r>
              <a:rPr lang="zh-CN" altLang="en-US" baseline="0" dirty="0" smtClean="0"/>
              <a:t> </a:t>
            </a: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Given </a:t>
            </a:r>
            <a:r>
              <a:rPr lang="en-US" dirty="0"/>
              <a:t>the audience a brief review of the greedy heuristic. </a:t>
            </a:r>
          </a:p>
          <a:p>
            <a:pPr marL="228600" indent="-228600">
              <a:buAutoNum type="arabicPeriod"/>
            </a:pPr>
            <a:r>
              <a:rPr lang="en-US" dirty="0"/>
              <a:t>Greedy heuristic needs to scan a large number of users to compute the marginal value for each iteration.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4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69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45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Note that the quality of IM and TIM is severely poor in the tweet dataset. </a:t>
            </a:r>
          </a:p>
          <a:p>
            <a:pPr marL="228600" indent="-228600">
              <a:buAutoNum type="arabicPeriod"/>
            </a:pPr>
            <a:r>
              <a:rPr lang="en-US" dirty="0"/>
              <a:t>This is because the number of topics having influence zero in the dataset is very high. Among 50 topics, the average number of non-zero topical influence between two users is only 1.5. </a:t>
            </a:r>
          </a:p>
          <a:p>
            <a:pPr marL="228600" indent="-228600">
              <a:buAutoNum type="arabicPeriod"/>
            </a:pPr>
            <a:r>
              <a:rPr lang="en-US" dirty="0"/>
              <a:t>Thus, optimizing a single viral piece results in low influence spread thus produces poor overall adoption utility.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98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all,</a:t>
            </a:r>
            <a:r>
              <a:rPr lang="zh-CN" altLang="en-US" dirty="0" smtClean="0"/>
              <a:t> </a:t>
            </a:r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present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background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social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influence.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decades,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plenty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social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influence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analysis.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Klout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measures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influence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individual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behaviors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social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Meanwhile,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social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influence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revealing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potentials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marketing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political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campaign.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25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71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53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central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problem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social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influence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analysis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influence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maximization.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Given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social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formalized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directed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graph,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problem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aims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influence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maximized.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existing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solving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problem.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survey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TKDE.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7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assumption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influence.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example,</a:t>
            </a:r>
            <a:r>
              <a:rPr lang="zh-CN" altLang="en-US" dirty="0" smtClean="0"/>
              <a:t> </a:t>
            </a:r>
            <a:r>
              <a:rPr lang="en-US" altLang="zh-CN" dirty="0" smtClean="0"/>
              <a:t>let</a:t>
            </a:r>
            <a:r>
              <a:rPr lang="zh-CN" altLang="en-US" dirty="0" smtClean="0"/>
              <a:t> </a:t>
            </a:r>
            <a:r>
              <a:rPr lang="en-US" altLang="zh-CN" dirty="0" smtClean="0"/>
              <a:t>us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consider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well-known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Independent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Cascade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(IC)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assigns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probability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edge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social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considering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items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propagated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dirty="0" smtClean="0"/>
              <a:t>Let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consider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choose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seeds,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u2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u7.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flips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edge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according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corresponding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probabilities,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determines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neighbors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through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edges.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t1,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u2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u3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u5,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u4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edge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activated.</a:t>
            </a:r>
            <a:r>
              <a:rPr lang="zh-CN" alt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step</a:t>
            </a:r>
            <a:r>
              <a:rPr lang="zh-CN" altLang="en-US" dirty="0" smtClean="0"/>
              <a:t> </a:t>
            </a:r>
            <a:r>
              <a:rPr lang="en-US" altLang="zh-CN" dirty="0" smtClean="0"/>
              <a:t>2,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continue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neighbors’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neighbors.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iteratively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perform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process,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until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activated.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Finally,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obtained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6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reflects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influence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spread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seeds.</a:t>
            </a:r>
            <a:r>
              <a:rPr lang="zh-CN" alt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2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second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assumption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influence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adoption.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Consider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again.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activated,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considered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influenced.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figures.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However,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meaningful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buying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products,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adopting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political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idea.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9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Evidently,</a:t>
            </a:r>
            <a:r>
              <a:rPr lang="zh-CN" alt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real-world campaigns often need to be multi- faceted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composed of multiple constituent message pieces. </a:t>
            </a:r>
            <a:endParaRPr lang="en-US" dirty="0" smtClean="0"/>
          </a:p>
          <a:p>
            <a:endParaRPr lang="en-US" dirty="0" smtClean="0"/>
          </a:p>
          <a:p>
            <a:r>
              <a:rPr lang="en-US" altLang="zh-CN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advertising.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studies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post-click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marketing.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idea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practices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number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clicks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sales.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mr-IN" altLang="zh-CN" baseline="0" dirty="0" smtClean="0"/>
              <a:t>…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Another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subscribing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video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channel.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subscribe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channel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after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watching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liking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single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video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channel.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Watching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interesting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diverse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videos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convert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subscriber.</a:t>
            </a:r>
            <a:r>
              <a:rPr lang="zh-CN" alt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49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Logistic adoption model is frequently used in consumer behavior studies. </a:t>
            </a:r>
          </a:p>
          <a:p>
            <a:pPr marL="228600" indent="-228600">
              <a:buAutoNum type="arabicPeriod"/>
            </a:pPr>
            <a:r>
              <a:rPr lang="en-US" dirty="0"/>
              <a:t>I_{S_1</a:t>
            </a:r>
            <a:r>
              <a:rPr lang="en-US" altLang="zh-CN" dirty="0"/>
              <a:t>}</a:t>
            </a:r>
            <a:r>
              <a:rPr lang="en-US" dirty="0"/>
              <a:t>, I_</a:t>
            </a:r>
            <a:r>
              <a:rPr lang="en-US" altLang="zh-CN" dirty="0"/>
              <a:t>{S_</a:t>
            </a:r>
            <a:r>
              <a:rPr lang="en-US" dirty="0"/>
              <a:t>2}, I_{S_3} are Bernoulli random variables indicating if the user is influenced during an influence propagation process.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89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a is selected to promote piece 1 and User e is selected to promote piece 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01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message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pieces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diverse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topics,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utilize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topic-aware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independent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cascade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traditional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assign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multiple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influence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probs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edge,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corresponds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topic.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hand,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36C0-48F0-4C73-BEC1-6336254217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9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84E618-51A7-43C7-B2CC-702B11397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9AD51FC-6CF6-4686-AFDD-CD398EDAD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E7495F-107F-4EFA-92F5-BF8C9C60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EC8B-37E7-4F65-B562-03D50E6EFD61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5F62F4-1A96-471C-AB74-BD304094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4796BA-C1CE-4FD3-ACDB-86609C55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0E14-C332-48F7-B44A-0FD79A41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D911A0-5BA5-4253-953D-87FBDF41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AE1E239-B1E7-438A-8A89-D549E80B4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8A7489-7D3E-4E3B-91F7-219366EE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EC8B-37E7-4F65-B562-03D50E6EFD61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A81946-17DB-4AE6-9A8A-FF473152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501AEC-CCB0-43F0-8AF3-9FA986F9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0E14-C332-48F7-B44A-0FD79A41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5CF79A2-21E7-4B00-A6C8-7AFDD4A849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6F16108-F798-44A4-96EE-2BBA3BA11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40F683-BDCC-400F-9D59-E542D50C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EC8B-37E7-4F65-B562-03D50E6EFD61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D858BF-1123-4ABC-8675-E5DDD45F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5D0A94-20E1-4950-97A0-374D76B2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0E14-C332-48F7-B44A-0FD79A41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7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37061F-4EF0-49F4-BE78-0A3C5B60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1B5785-8182-43A6-A612-B6C4CEB95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93EECB-45C1-4271-B6D9-5B042AE3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EC8B-37E7-4F65-B562-03D50E6EFD61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69EC37-3F00-472C-A8D0-A3299D17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1D2CD2-188C-48A9-9DD4-7B6C8B0A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0E14-C332-48F7-B44A-0FD79A41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1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B9F299-9092-4BD7-B8C7-3A40F42F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8FB5C6-C4B1-40EB-84E4-A267CD1AA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DCEE45-0890-4613-92BB-9ABB14AE9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EC8B-37E7-4F65-B562-03D50E6EFD61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7820CE-C6EE-4C11-B508-DFB64942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0153FC-55D4-47DD-998A-3D58FCFB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0E14-C332-48F7-B44A-0FD79A41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3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D5FC06-1CFB-4C7F-B67C-4F865521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23169C-F153-4AD0-B1D5-DF89B1502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8AA5CB-E765-4B29-9A52-D4A8857FA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3B9653D-DC54-40AA-AE9B-95C0A6495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EC8B-37E7-4F65-B562-03D50E6EFD61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BED8C8-3441-442C-99BD-C84BB7CE9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1384FB4-5347-4533-905F-8E0670B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0E14-C332-48F7-B44A-0FD79A41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2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0807ED-BF17-47F3-9778-34726B7A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A3487C-5F8F-40DD-8504-D9683E94D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BF97CC-24FF-4312-970D-A0A595A7E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911D264-1691-4857-89E5-313AB3DC1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D1F0029-BE3B-4615-B0E3-DD4DEA402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D2A2900-C39A-4308-AC7F-D02828EC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EC8B-37E7-4F65-B562-03D50E6EFD61}" type="datetimeFigureOut">
              <a:rPr lang="en-US" smtClean="0"/>
              <a:t>4/9/19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7A117EF-2467-4063-ABE5-C8587300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0AA130A-95A0-494E-89B2-88A4EC9F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0E14-C332-48F7-B44A-0FD79A41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6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52A254-A627-4247-957E-C4107DA1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03857EC-5D01-4AA3-A073-9ED8C377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EC8B-37E7-4F65-B562-03D50E6EFD61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F43EEDE-0131-4D09-A340-2EAAB240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FA506DE-4BC6-4BED-AAE0-E1531957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0E14-C332-48F7-B44A-0FD79A41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1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420A64-DBD9-4546-B3A8-E97E2FEE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EC8B-37E7-4F65-B562-03D50E6EFD61}" type="datetimeFigureOut">
              <a:rPr lang="en-US" smtClean="0"/>
              <a:t>4/9/19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321E99C-61D1-49F1-804B-E4DC57F7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9D24C2-7E7C-4DC4-A1BF-0629AEA5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0E14-C332-48F7-B44A-0FD79A41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4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084039-08EC-434A-B685-654D521D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2955B8-311C-4EB3-A390-7EF7A51F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EF4D0C4-2A22-4D0D-87D7-0DCC231F3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AB4072-CA93-4613-B7AA-251BC75F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EC8B-37E7-4F65-B562-03D50E6EFD61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35F8F9-C0D6-4198-A4E9-2B85940C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B52266F-D97F-4B52-9E35-9066B073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0E14-C332-48F7-B44A-0FD79A41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E8B810-198A-4461-BC8E-416B7013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85AE269-A286-4270-8CEB-98F5BE19C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E1F97E-4619-4D10-96FD-7AB159E21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96C470-B967-4648-A21F-EA3D775E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EC8B-37E7-4F65-B562-03D50E6EFD61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2D7D33-9D46-48AB-80A1-3B1177CA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B09D90-0EF8-42B3-BD73-24045C9E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0E14-C332-48F7-B44A-0FD79A41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2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BFB70C7-3024-4348-ADD3-77800101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B8FD2B-A6CC-42AF-A66C-54E9BF78B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4B756C-1FF6-4EC2-9EC0-483F8269F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EC8B-37E7-4F65-B562-03D50E6EFD61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B78EDB-D975-4195-BF43-B9BCE2868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641ED4-0F10-4D69-9849-AB21CB3D3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0E14-C332-48F7-B44A-0FD79A41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4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4" Type="http://schemas.openxmlformats.org/officeDocument/2006/relationships/image" Target="../media/image240.png"/><Relationship Id="rId5" Type="http://schemas.openxmlformats.org/officeDocument/2006/relationships/image" Target="../media/image250.png"/><Relationship Id="rId6" Type="http://schemas.openxmlformats.org/officeDocument/2006/relationships/image" Target="../media/image260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svg"/><Relationship Id="rId5" Type="http://schemas.openxmlformats.org/officeDocument/2006/relationships/image" Target="../media/image44.png"/><Relationship Id="rId6" Type="http://schemas.openxmlformats.org/officeDocument/2006/relationships/image" Target="../media/image8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6.svg"/><Relationship Id="rId13" Type="http://schemas.openxmlformats.org/officeDocument/2006/relationships/image" Target="../media/image22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7" Type="http://schemas.openxmlformats.org/officeDocument/2006/relationships/image" Target="../media/image150.png"/><Relationship Id="rId8" Type="http://schemas.openxmlformats.org/officeDocument/2006/relationships/image" Target="../media/image160.png"/><Relationship Id="rId9" Type="http://schemas.openxmlformats.org/officeDocument/2006/relationships/image" Target="../media/image17.png"/><Relationship Id="rId10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ADAE0D-0BD7-44E9-AF97-649226592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2565"/>
            <a:ext cx="9144000" cy="2387600"/>
          </a:xfrm>
        </p:spPr>
        <p:txBody>
          <a:bodyPr/>
          <a:lstStyle/>
          <a:p>
            <a:r>
              <a:rPr lang="en-US" altLang="zh-CN" dirty="0"/>
              <a:t>Maximizing Multifaceted Network Influence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FAF443-45FF-4B15-93FF-E1DC38A05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5459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u="sng" dirty="0"/>
              <a:t>Yuchen Li</a:t>
            </a:r>
            <a:r>
              <a:rPr lang="en-US" dirty="0"/>
              <a:t>, Singapore Management University</a:t>
            </a:r>
          </a:p>
          <a:p>
            <a:pPr algn="l"/>
            <a:r>
              <a:rPr lang="en-US" u="sng" dirty="0"/>
              <a:t>Ju Fan</a:t>
            </a:r>
            <a:r>
              <a:rPr lang="en-US" dirty="0"/>
              <a:t>, Renmin University of China</a:t>
            </a:r>
          </a:p>
          <a:p>
            <a:pPr algn="l"/>
            <a:r>
              <a:rPr lang="en-US" u="sng" dirty="0"/>
              <a:t>George V. </a:t>
            </a:r>
            <a:r>
              <a:rPr lang="en-US" u="sng" dirty="0" err="1"/>
              <a:t>Ovchinnikov</a:t>
            </a:r>
            <a:r>
              <a:rPr lang="en-US" dirty="0"/>
              <a:t>, Skolkovo Institute of Science and Technology</a:t>
            </a:r>
          </a:p>
          <a:p>
            <a:pPr algn="l"/>
            <a:r>
              <a:rPr lang="en-US" u="sng" dirty="0"/>
              <a:t>Panagiotis </a:t>
            </a:r>
            <a:r>
              <a:rPr lang="en-US" u="sng" dirty="0" err="1"/>
              <a:t>Karras</a:t>
            </a:r>
            <a:r>
              <a:rPr lang="en-US" dirty="0"/>
              <a:t>, Aarhus University</a:t>
            </a:r>
          </a:p>
        </p:txBody>
      </p:sp>
      <p:pic>
        <p:nvPicPr>
          <p:cNvPr id="1028" name="Picture 4" descr="Image result for renmin university of china logo">
            <a:extLst>
              <a:ext uri="{FF2B5EF4-FFF2-40B4-BE49-F238E27FC236}">
                <a16:creationId xmlns="" xmlns:a16="http://schemas.microsoft.com/office/drawing/2014/main" id="{434C85E9-38A8-4CB1-86E6-A179FC80B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693" y="5169491"/>
            <a:ext cx="1390568" cy="139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arhus university logo">
            <a:extLst>
              <a:ext uri="{FF2B5EF4-FFF2-40B4-BE49-F238E27FC236}">
                <a16:creationId xmlns="" xmlns:a16="http://schemas.microsoft.com/office/drawing/2014/main" id="{3D943978-9799-425A-8FFE-93026BAAB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716" y="5130569"/>
            <a:ext cx="1390568" cy="140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mu logo">
            <a:extLst>
              <a:ext uri="{FF2B5EF4-FFF2-40B4-BE49-F238E27FC236}">
                <a16:creationId xmlns="" xmlns:a16="http://schemas.microsoft.com/office/drawing/2014/main" id="{02274229-78CA-4B2E-B9EE-66582F71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630"/>
            <a:ext cx="1189336" cy="145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kolkovo institute of science and technology logo transparent">
            <a:extLst>
              <a:ext uri="{FF2B5EF4-FFF2-40B4-BE49-F238E27FC236}">
                <a16:creationId xmlns="" xmlns:a16="http://schemas.microsoft.com/office/drawing/2014/main" id="{DE956FB7-7DB7-4B7C-A2B3-18733F0E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19" y="5081432"/>
            <a:ext cx="2828342" cy="14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9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0DB7BC-72C6-4006-95F8-62BAEF0D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Propagation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endParaRPr lang="en-US" dirty="0"/>
          </a:p>
        </p:txBody>
      </p:sp>
      <p:sp>
        <p:nvSpPr>
          <p:cNvPr id="63" name="Content Placeholder 2">
            <a:extLst>
              <a:ext uri="{FF2B5EF4-FFF2-40B4-BE49-F238E27FC236}">
                <a16:creationId xmlns="" xmlns:a16="http://schemas.microsoft.com/office/drawing/2014/main" id="{4A4EADDE-FEC7-406D-B488-A455F8D5E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3340" cy="68858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Topic-Aware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Independent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Cascade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endParaRPr lang="en-US" altLang="zh-CN" dirty="0"/>
          </a:p>
        </p:txBody>
      </p:sp>
      <p:sp>
        <p:nvSpPr>
          <p:cNvPr id="120" name="文本框 2"/>
          <p:cNvSpPr txBox="1"/>
          <p:nvPr/>
        </p:nvSpPr>
        <p:spPr>
          <a:xfrm>
            <a:off x="838200" y="2448494"/>
            <a:ext cx="61004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zh-CN" sz="2800" dirty="0"/>
              <a:t>Consider an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example: the influence from u1 to u2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has multiple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topics 	    </a:t>
            </a:r>
          </a:p>
          <a:p>
            <a:r>
              <a:rPr kumimoji="1" lang="zh-CN" altLang="en-US" sz="2800" dirty="0"/>
              <a:t>                  </a:t>
            </a:r>
            <a:r>
              <a:rPr kumimoji="1" lang="en-US" altLang="zh-CN" sz="2800" dirty="0"/>
              <a:t>&lt;0.7, 0.3, 0</a:t>
            </a:r>
            <a:r>
              <a:rPr kumimoji="1" lang="en-US" altLang="zh-CN" sz="2800" dirty="0" smtClean="0"/>
              <a:t>&gt;</a:t>
            </a:r>
            <a:endParaRPr kumimoji="1" lang="en-US" altLang="zh-CN" sz="2800" dirty="0"/>
          </a:p>
          <a:p>
            <a:pPr marL="342900" indent="-342900">
              <a:buFont typeface="Arial"/>
              <a:buChar char="•"/>
            </a:pP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viral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message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modeled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probabilistic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distribution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&lt;0.2</a:t>
            </a:r>
            <a:r>
              <a:rPr kumimoji="1" lang="en-US" altLang="zh-CN" sz="2800" dirty="0"/>
              <a:t>, 0.8, 0</a:t>
            </a:r>
            <a:r>
              <a:rPr kumimoji="1" lang="en-US" altLang="zh-CN" sz="2800" dirty="0" smtClean="0"/>
              <a:t>&gt;</a:t>
            </a:r>
            <a:r>
              <a:rPr kumimoji="1" lang="zh-CN" altLang="en-US" sz="2800" dirty="0" smtClean="0"/>
              <a:t> </a:t>
            </a:r>
            <a:endParaRPr kumimoji="1" lang="en-US" altLang="zh-CN" sz="2800" dirty="0" smtClean="0"/>
          </a:p>
          <a:p>
            <a:pPr marL="342900" indent="-342900">
              <a:buFont typeface="Arial"/>
              <a:buChar char="•"/>
            </a:pPr>
            <a:endParaRPr kumimoji="1" lang="en-US" altLang="zh-CN" sz="2800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zh-CN" sz="2800" dirty="0" smtClean="0"/>
              <a:t>The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Influence </a:t>
            </a:r>
            <a:r>
              <a:rPr kumimoji="1" lang="en-US" altLang="zh-CN" sz="2800" dirty="0"/>
              <a:t>from u1 to u2 is 0.7*0.2 + 0.3*0.8 + 0 = 0.38</a:t>
            </a:r>
            <a:endParaRPr kumimoji="1" lang="zh-CN" altLang="en-US" sz="2800" dirty="0"/>
          </a:p>
        </p:txBody>
      </p:sp>
      <p:pic>
        <p:nvPicPr>
          <p:cNvPr id="121" name="图片 5"/>
          <p:cNvPicPr>
            <a:picLocks noChangeAspect="1"/>
          </p:cNvPicPr>
          <p:nvPr/>
        </p:nvPicPr>
        <p:blipFill rotWithShape="1">
          <a:blip r:embed="rId3"/>
          <a:srcRect l="11349" t="1798"/>
          <a:stretch/>
        </p:blipFill>
        <p:spPr>
          <a:xfrm>
            <a:off x="7401460" y="3191433"/>
            <a:ext cx="3949108" cy="2938121"/>
          </a:xfrm>
          <a:prstGeom prst="rect">
            <a:avLst/>
          </a:prstGeom>
        </p:spPr>
      </p:pic>
      <p:pic>
        <p:nvPicPr>
          <p:cNvPr id="122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460" y="1946505"/>
            <a:ext cx="3952340" cy="9022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7882" y="60036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Nicola Barbieri, Francesco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Bonchi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Giuseppe Manco: Topic-Aware Social Influence Propagation Models. ICDM 2012: 81-90</a:t>
            </a:r>
          </a:p>
        </p:txBody>
      </p:sp>
    </p:spTree>
    <p:extLst>
      <p:ext uri="{BB962C8B-B14F-4D97-AF65-F5344CB8AC3E}">
        <p14:creationId xmlns:p14="http://schemas.microsoft.com/office/powerpoint/2010/main" val="4203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="" xmlns:a16="http://schemas.microsoft.com/office/drawing/2014/main" id="{FCC82F6F-E0B4-4AB5-8002-7A632B857F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 t="531" r="65765" b="-531"/>
          <a:stretch/>
        </p:blipFill>
        <p:spPr>
          <a:xfrm>
            <a:off x="5384959" y="2982632"/>
            <a:ext cx="5968841" cy="347341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7F0DB7BC-72C6-4006-95F8-62BAEF0D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Running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4A4EADDE-FEC7-406D-B488-A455F8D5E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3340" cy="240571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Consider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topic-aware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influence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below</a:t>
            </a:r>
          </a:p>
          <a:p>
            <a:r>
              <a:rPr lang="en-US" altLang="zh-CN" dirty="0" smtClean="0"/>
              <a:t>Consider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viral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pieces:</a:t>
            </a:r>
          </a:p>
          <a:p>
            <a:pPr lvl="1"/>
            <a:r>
              <a:rPr lang="en-US" altLang="zh-CN" dirty="0" smtClean="0"/>
              <a:t>t1:</a:t>
            </a:r>
            <a:r>
              <a:rPr lang="zh-CN" altLang="en-US" dirty="0" smtClean="0"/>
              <a:t> </a:t>
            </a:r>
            <a:r>
              <a:rPr kumimoji="1" lang="en-US" altLang="zh-CN" dirty="0" smtClean="0"/>
              <a:t>&lt;1.0, 0&gt;</a:t>
            </a:r>
          </a:p>
          <a:p>
            <a:pPr lvl="1"/>
            <a:r>
              <a:rPr kumimoji="1" lang="en-US" altLang="zh-CN" dirty="0" smtClean="0"/>
              <a:t>t2: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&lt;0,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1.0&gt;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872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="" xmlns:a16="http://schemas.microsoft.com/office/drawing/2014/main" id="{B63BA742-4A8D-44E1-AD81-D55ED2359F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/>
          <a:stretch/>
        </p:blipFill>
        <p:spPr>
          <a:xfrm>
            <a:off x="1472920" y="230070"/>
            <a:ext cx="9246160" cy="2750196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6DF0E8E1-02CD-40AD-BD50-4D3B258320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/>
          <a:stretch/>
        </p:blipFill>
        <p:spPr>
          <a:xfrm>
            <a:off x="1749497" y="3678825"/>
            <a:ext cx="9246160" cy="27501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E663930-E702-4D64-B23F-BCA1212F50A5}"/>
              </a:ext>
            </a:extLst>
          </p:cNvPr>
          <p:cNvSpPr/>
          <p:nvPr/>
        </p:nvSpPr>
        <p:spPr>
          <a:xfrm>
            <a:off x="1992209" y="230070"/>
            <a:ext cx="914400" cy="71819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DE42641-18BE-4A0F-9848-9D16CF9CD67D}"/>
              </a:ext>
            </a:extLst>
          </p:cNvPr>
          <p:cNvSpPr/>
          <p:nvPr/>
        </p:nvSpPr>
        <p:spPr>
          <a:xfrm>
            <a:off x="2223630" y="3678825"/>
            <a:ext cx="914400" cy="71819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218D11C-0128-4567-92DF-8C5ADEAD0499}"/>
              </a:ext>
            </a:extLst>
          </p:cNvPr>
          <p:cNvSpPr/>
          <p:nvPr/>
        </p:nvSpPr>
        <p:spPr>
          <a:xfrm>
            <a:off x="6654520" y="230069"/>
            <a:ext cx="914400" cy="71819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64B11E2-8210-4D55-BC91-7EA76F45F981}"/>
              </a:ext>
            </a:extLst>
          </p:cNvPr>
          <p:cNvSpPr/>
          <p:nvPr/>
        </p:nvSpPr>
        <p:spPr>
          <a:xfrm>
            <a:off x="10261880" y="5287492"/>
            <a:ext cx="914400" cy="71819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74B1ED9-E3B2-4E26-AA1B-D9FCD7162E40}"/>
              </a:ext>
            </a:extLst>
          </p:cNvPr>
          <p:cNvSpPr txBox="1"/>
          <p:nvPr/>
        </p:nvSpPr>
        <p:spPr>
          <a:xfrm>
            <a:off x="245534" y="1420502"/>
            <a:ext cx="136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Strategy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4FB7843-1BA0-4640-A8F1-361A44A2815F}"/>
              </a:ext>
            </a:extLst>
          </p:cNvPr>
          <p:cNvSpPr txBox="1"/>
          <p:nvPr/>
        </p:nvSpPr>
        <p:spPr>
          <a:xfrm>
            <a:off x="245534" y="4684591"/>
            <a:ext cx="136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Strategy B</a:t>
            </a:r>
          </a:p>
        </p:txBody>
      </p:sp>
    </p:spTree>
    <p:extLst>
      <p:ext uri="{BB962C8B-B14F-4D97-AF65-F5344CB8AC3E}">
        <p14:creationId xmlns:p14="http://schemas.microsoft.com/office/powerpoint/2010/main" val="9456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C2F028-ED6C-4CF4-A012-C7AFE424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Problem Hardness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98F3C5-8257-4166-99F1-F5740C1A4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7331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Traditional</a:t>
            </a:r>
            <a:r>
              <a:rPr lang="zh-CN" altLang="en-US" dirty="0" smtClean="0"/>
              <a:t> </a:t>
            </a:r>
            <a:r>
              <a:rPr lang="en-US" dirty="0" smtClean="0"/>
              <a:t>IM </a:t>
            </a:r>
            <a:r>
              <a:rPr lang="en-US" dirty="0"/>
              <a:t>when </a:t>
            </a:r>
            <a:r>
              <a:rPr lang="en-US" b="1" dirty="0"/>
              <a:t>one</a:t>
            </a:r>
            <a:r>
              <a:rPr lang="en-US" dirty="0"/>
              <a:t> viral piece is propagated =&gt; NP hardness</a:t>
            </a:r>
            <a:r>
              <a:rPr lang="en-US" dirty="0" smtClean="0"/>
              <a:t>.</a:t>
            </a:r>
          </a:p>
          <a:p>
            <a:pPr lvl="1"/>
            <a:r>
              <a:rPr lang="en-US" altLang="zh-CN" sz="2800" dirty="0" smtClean="0"/>
              <a:t>A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Greedy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Solution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can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guarantee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approximation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ratio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due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</a:t>
            </a:r>
            <a:r>
              <a:rPr lang="zh-CN" altLang="en-US" sz="2800" dirty="0" smtClean="0"/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submodular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/>
              <a:t>property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of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objective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function.</a:t>
            </a:r>
            <a:r>
              <a:rPr lang="zh-CN" altLang="en-US" sz="2800" dirty="0" smtClean="0"/>
              <a:t> </a:t>
            </a:r>
            <a:endParaRPr lang="en-US" sz="2800" dirty="0"/>
          </a:p>
          <a:p>
            <a:r>
              <a:rPr lang="en-US" altLang="zh-CN" dirty="0" smtClean="0"/>
              <a:t>However,</a:t>
            </a:r>
            <a:r>
              <a:rPr lang="zh-CN" altLang="en-US" dirty="0" smtClean="0"/>
              <a:t> </a:t>
            </a:r>
            <a:r>
              <a:rPr lang="en-US" dirty="0" smtClean="0"/>
              <a:t>Non-submodular </a:t>
            </a:r>
            <a:r>
              <a:rPr lang="en-US" dirty="0"/>
              <a:t>objective function in </a:t>
            </a:r>
            <a:r>
              <a:rPr lang="en-US" altLang="zh-CN" dirty="0" smtClean="0"/>
              <a:t>multifaceted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IM</a:t>
            </a:r>
            <a:r>
              <a:rPr lang="zh-CN" altLang="en-US" dirty="0" smtClean="0"/>
              <a:t> </a:t>
            </a:r>
            <a:r>
              <a:rPr lang="en-US" dirty="0" smtClean="0"/>
              <a:t>=&gt; </a:t>
            </a:r>
            <a:r>
              <a:rPr lang="en-US" dirty="0"/>
              <a:t>Greedy solution does not guarantee approximation ratio. </a:t>
            </a:r>
          </a:p>
          <a:p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82A09ABC-AA33-4D5C-BA71-0ABE6E4A1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37" y="4342371"/>
            <a:ext cx="9896030" cy="145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2D403A-132F-4078-9DCF-202A1472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Branch and Bound Framework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AD6F3058-F443-4245-9F60-EA001144D22C}"/>
                  </a:ext>
                </a:extLst>
              </p:cNvPr>
              <p:cNvSpPr txBox="1"/>
              <p:nvPr/>
            </p:nvSpPr>
            <p:spPr>
              <a:xfrm>
                <a:off x="4538132" y="1506022"/>
                <a:ext cx="1862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={∅,∅,…,∅}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6F3058-F443-4245-9F60-EA001144D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132" y="1506022"/>
                <a:ext cx="1862668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F5F63B2A-D673-4F9C-AB2F-84113C0C3FAD}"/>
                  </a:ext>
                </a:extLst>
              </p:cNvPr>
              <p:cNvSpPr txBox="1"/>
              <p:nvPr/>
            </p:nvSpPr>
            <p:spPr>
              <a:xfrm>
                <a:off x="1947326" y="2527666"/>
                <a:ext cx="2015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,∅,…,∅}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F63B2A-D673-4F9C-AB2F-84113C0C3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326" y="2527666"/>
                <a:ext cx="2015067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1B999740-0CB1-493A-989C-3C38774B5E20}"/>
                  </a:ext>
                </a:extLst>
              </p:cNvPr>
              <p:cNvSpPr txBox="1"/>
              <p:nvPr/>
            </p:nvSpPr>
            <p:spPr>
              <a:xfrm>
                <a:off x="4233326" y="2527666"/>
                <a:ext cx="2015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={∅,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,…,∅}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999740-0CB1-493A-989C-3C38774B5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326" y="2527666"/>
                <a:ext cx="2015067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6745F6DA-D8EC-4019-8E86-9C7C58030BEC}"/>
                  </a:ext>
                </a:extLst>
              </p:cNvPr>
              <p:cNvSpPr txBox="1"/>
              <p:nvPr/>
            </p:nvSpPr>
            <p:spPr>
              <a:xfrm>
                <a:off x="6935605" y="2548154"/>
                <a:ext cx="2015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={∅,∅,…,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45F6DA-D8EC-4019-8E86-9C7C58030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605" y="2548154"/>
                <a:ext cx="2015067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C6EB1097-BF0B-428B-B235-07018BFC0910}"/>
              </a:ext>
            </a:extLst>
          </p:cNvPr>
          <p:cNvCxnSpPr>
            <a:stCxn id="4" idx="2"/>
            <a:endCxn id="7" idx="0"/>
          </p:cNvCxnSpPr>
          <p:nvPr/>
        </p:nvCxnSpPr>
        <p:spPr>
          <a:xfrm flipH="1">
            <a:off x="2954860" y="1875354"/>
            <a:ext cx="2514606" cy="652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024071F2-9323-4DAF-BC5B-BDD4F7004899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flipH="1">
            <a:off x="5240860" y="1875354"/>
            <a:ext cx="228606" cy="652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DB54D480-4D4B-4094-BBAF-C1B6AD7AEC03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>
            <a:off x="5469466" y="1875354"/>
            <a:ext cx="2473673" cy="672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262DC265-7980-42CE-A7D7-F00C1FB01DE0}"/>
              </a:ext>
            </a:extLst>
          </p:cNvPr>
          <p:cNvCxnSpPr>
            <a:cxnSpLocks/>
            <a:stCxn id="33" idx="2"/>
            <a:endCxn id="50" idx="0"/>
          </p:cNvCxnSpPr>
          <p:nvPr/>
        </p:nvCxnSpPr>
        <p:spPr>
          <a:xfrm flipH="1">
            <a:off x="2731911" y="2907242"/>
            <a:ext cx="2562570" cy="11676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5DFAB81C-4E31-4B18-968E-66AB0081813A}"/>
              </a:ext>
            </a:extLst>
          </p:cNvPr>
          <p:cNvCxnSpPr>
            <a:cxnSpLocks/>
            <a:stCxn id="33" idx="2"/>
            <a:endCxn id="55" idx="0"/>
          </p:cNvCxnSpPr>
          <p:nvPr/>
        </p:nvCxnSpPr>
        <p:spPr>
          <a:xfrm flipH="1">
            <a:off x="5240859" y="2907242"/>
            <a:ext cx="53622" cy="1178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450595A4-D54D-45B8-9785-24BB471EA57B}"/>
              </a:ext>
            </a:extLst>
          </p:cNvPr>
          <p:cNvCxnSpPr>
            <a:cxnSpLocks/>
            <a:stCxn id="33" idx="2"/>
            <a:endCxn id="57" idx="0"/>
          </p:cNvCxnSpPr>
          <p:nvPr/>
        </p:nvCxnSpPr>
        <p:spPr>
          <a:xfrm>
            <a:off x="5294481" y="2907242"/>
            <a:ext cx="2551999" cy="1178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12834B5-F411-408F-89FF-8CF98E8A3C27}"/>
              </a:ext>
            </a:extLst>
          </p:cNvPr>
          <p:cNvSpPr/>
          <p:nvPr/>
        </p:nvSpPr>
        <p:spPr>
          <a:xfrm>
            <a:off x="4233326" y="2537910"/>
            <a:ext cx="212230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289242F7-26EC-4557-B00C-6B970BDBA371}"/>
                  </a:ext>
                </a:extLst>
              </p:cNvPr>
              <p:cNvSpPr txBox="1"/>
              <p:nvPr/>
            </p:nvSpPr>
            <p:spPr>
              <a:xfrm>
                <a:off x="9530642" y="2527666"/>
                <a:ext cx="2015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={∅,∅,…∅}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89242F7-26EC-4557-B00C-6B970BDBA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642" y="2527666"/>
                <a:ext cx="2015067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3133239C-ED29-4B32-9864-E39F91446B96}"/>
              </a:ext>
            </a:extLst>
          </p:cNvPr>
          <p:cNvCxnSpPr>
            <a:cxnSpLocks/>
            <a:stCxn id="4" idx="2"/>
            <a:endCxn id="35" idx="0"/>
          </p:cNvCxnSpPr>
          <p:nvPr/>
        </p:nvCxnSpPr>
        <p:spPr>
          <a:xfrm>
            <a:off x="5469466" y="1875354"/>
            <a:ext cx="5068710" cy="652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5D99CF94-0085-42EB-8A9A-6DBC34F98879}"/>
                  </a:ext>
                </a:extLst>
              </p:cNvPr>
              <p:cNvSpPr txBox="1"/>
              <p:nvPr/>
            </p:nvSpPr>
            <p:spPr>
              <a:xfrm>
                <a:off x="1591733" y="4074937"/>
                <a:ext cx="22803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,…,∅}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D99CF94-0085-42EB-8A9A-6DBC34F98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733" y="4074937"/>
                <a:ext cx="2280356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876BB933-8B73-4B4E-A1B6-CA4DC24225D0}"/>
                  </a:ext>
                </a:extLst>
              </p:cNvPr>
              <p:cNvSpPr txBox="1"/>
              <p:nvPr/>
            </p:nvSpPr>
            <p:spPr>
              <a:xfrm>
                <a:off x="4100681" y="4085874"/>
                <a:ext cx="22803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={∅,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,…,∅}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76BB933-8B73-4B4E-A1B6-CA4DC2422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681" y="4085874"/>
                <a:ext cx="2280356" cy="369332"/>
              </a:xfrm>
              <a:prstGeom prst="rect">
                <a:avLst/>
              </a:prstGeom>
              <a:blipFill>
                <a:blip r:embed="rId9"/>
                <a:stretch>
                  <a:fillRect r="-267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34FE3368-3C55-41F6-9DDA-EB325DC80A78}"/>
                  </a:ext>
                </a:extLst>
              </p:cNvPr>
              <p:cNvSpPr txBox="1"/>
              <p:nvPr/>
            </p:nvSpPr>
            <p:spPr>
              <a:xfrm>
                <a:off x="6706302" y="4085874"/>
                <a:ext cx="22803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={∅,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,…,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4FE3368-3C55-41F6-9DDA-EB325DC8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302" y="4085874"/>
                <a:ext cx="2280356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914BB362-485E-4B6C-BAB2-D152A3DDF694}"/>
                  </a:ext>
                </a:extLst>
              </p:cNvPr>
              <p:cNvSpPr txBox="1"/>
              <p:nvPr/>
            </p:nvSpPr>
            <p:spPr>
              <a:xfrm>
                <a:off x="9311923" y="4145669"/>
                <a:ext cx="22803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={∅,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,…,∅}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14BB362-485E-4B6C-BAB2-D152A3DDF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923" y="4145669"/>
                <a:ext cx="2280356" cy="369332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7F31EB72-EDD7-4DF4-B3D1-ED6855E644DF}"/>
              </a:ext>
            </a:extLst>
          </p:cNvPr>
          <p:cNvCxnSpPr>
            <a:cxnSpLocks/>
            <a:stCxn id="33" idx="2"/>
            <a:endCxn id="60" idx="0"/>
          </p:cNvCxnSpPr>
          <p:nvPr/>
        </p:nvCxnSpPr>
        <p:spPr>
          <a:xfrm>
            <a:off x="5294481" y="2907242"/>
            <a:ext cx="5157620" cy="12384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A57CA0E1-B7E7-4A87-B991-1E904ADF8FF9}"/>
              </a:ext>
            </a:extLst>
          </p:cNvPr>
          <p:cNvSpPr/>
          <p:nvPr/>
        </p:nvSpPr>
        <p:spPr>
          <a:xfrm>
            <a:off x="6745806" y="4096220"/>
            <a:ext cx="212230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F92E0647-39B3-4A1F-9220-8D26A8B8DA06}"/>
              </a:ext>
            </a:extLst>
          </p:cNvPr>
          <p:cNvSpPr txBox="1"/>
          <p:nvPr/>
        </p:nvSpPr>
        <p:spPr>
          <a:xfrm>
            <a:off x="1591733" y="4922431"/>
            <a:ext cx="9762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Given any partial solution S, we compute two values:</a:t>
            </a:r>
          </a:p>
          <a:p>
            <a:pPr marL="342900" indent="-342900">
              <a:buAutoNum type="arabicPeriod"/>
            </a:pPr>
            <a:r>
              <a:rPr lang="en-US" dirty="0"/>
              <a:t>Upper bound: the maximum objective value that bounds the solution space containing S. </a:t>
            </a:r>
          </a:p>
          <a:p>
            <a:pPr marL="342900" indent="-342900">
              <a:buAutoNum type="arabicPeriod"/>
            </a:pPr>
            <a:r>
              <a:rPr lang="en-US" dirty="0"/>
              <a:t>Lower bound: the objective value of a plan containing S. </a:t>
            </a:r>
          </a:p>
        </p:txBody>
      </p:sp>
    </p:spTree>
    <p:extLst>
      <p:ext uri="{BB962C8B-B14F-4D97-AF65-F5344CB8AC3E}">
        <p14:creationId xmlns:p14="http://schemas.microsoft.com/office/powerpoint/2010/main" val="10243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455ACF-79A6-4503-ADB1-43790075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Technical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Challenge:</a:t>
            </a:r>
            <a:r>
              <a:rPr lang="zh-CN" altLang="en-US" dirty="0" smtClean="0"/>
              <a:t> </a:t>
            </a:r>
            <a:r>
              <a:rPr lang="en-US" dirty="0" smtClean="0"/>
              <a:t>Bound </a:t>
            </a:r>
            <a:r>
              <a:rPr lang="en-US" dirty="0"/>
              <a:t>Computation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7098F3C5-8257-4166-99F1-F5740C1A472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37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each partial solution </a:t>
            </a:r>
            <a:r>
              <a:rPr lang="en-US" dirty="0" smtClean="0"/>
              <a:t>S, </a:t>
            </a:r>
            <a:r>
              <a:rPr lang="en-US" altLang="zh-CN" dirty="0" smtClean="0"/>
              <a:t>compute</a:t>
            </a:r>
            <a:r>
              <a:rPr lang="zh-CN" altLang="en-US" dirty="0" smtClean="0"/>
              <a:t> </a:t>
            </a:r>
            <a:r>
              <a:rPr lang="en-US" altLang="zh-CN" dirty="0"/>
              <a:t>the maximum </a:t>
            </a:r>
            <a:r>
              <a:rPr lang="en-US" altLang="zh-CN" dirty="0" smtClean="0"/>
              <a:t>AU</a:t>
            </a:r>
            <a:r>
              <a:rPr lang="zh-CN" altLang="en-US" dirty="0" smtClean="0"/>
              <a:t> </a:t>
            </a:r>
            <a:r>
              <a:rPr lang="en-US" altLang="zh-CN" dirty="0" smtClean="0"/>
              <a:t>score </a:t>
            </a:r>
            <a:r>
              <a:rPr lang="en-US" altLang="zh-CN" dirty="0"/>
              <a:t>of </a:t>
            </a:r>
            <a:r>
              <a:rPr lang="en-US" altLang="zh-CN" dirty="0">
                <a:solidFill>
                  <a:srgbClr val="FF0000"/>
                </a:solidFill>
              </a:rPr>
              <a:t>all possible</a:t>
            </a:r>
            <a:r>
              <a:rPr lang="en-US" altLang="zh-CN" dirty="0"/>
              <a:t> complete plans that contain </a:t>
            </a:r>
            <a:r>
              <a:rPr lang="en-US" dirty="0" smtClean="0"/>
              <a:t>S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234221" y="3072731"/>
                <a:ext cx="5723555" cy="1126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800" b="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charset="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8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800" b="0" i="1" smtClean="0">
                                          <a:latin typeface="Cambria Math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altLang="zh-CN" sz="2800" b="0" i="1" smtClean="0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CN" sz="2800" b="0" i="1" smtClean="0">
                                  <a:latin typeface="Cambria Math" charset="0"/>
                                </a:rPr>
                                <m:t>≤</m:t>
                              </m:r>
                              <m:r>
                                <a:rPr lang="en-US" altLang="zh-CN" sz="2800" b="0" i="1" smtClean="0">
                                  <a:latin typeface="Cambria Math" charset="0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8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800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altLang="zh-CN" sz="2800" b="0" i="1" smtClean="0">
                                  <a:latin typeface="Cambria Math" charset="0"/>
                                </a:rPr>
                                <m:t>=1</m:t>
                              </m:r>
                              <m:r>
                                <a:rPr lang="en-US" altLang="zh-CN" sz="2800" b="0" i="1" smtClean="0">
                                  <a:latin typeface="Cambria Math" charset="0"/>
                                </a:rPr>
                                <m:t>…</m:t>
                              </m:r>
                              <m:r>
                                <a:rPr lang="en-US" altLang="zh-CN" sz="2800" b="0" i="1" smtClean="0">
                                  <a:latin typeface="Cambria Math" charset="0"/>
                                </a:rPr>
                                <m:t>𝜃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mr-IN" altLang="zh-CN" sz="28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800" b="0" i="1" smtClean="0">
                                      <a:latin typeface="Cambria Math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800" b="0" i="0" smtClean="0">
                                      <a:latin typeface="Cambria Math" charset="0"/>
                                    </a:rPr>
                                    <m:t>exp</m:t>
                                  </m:r>
                                  <m:r>
                                    <a:rPr lang="en-US" altLang="zh-CN" sz="2800" b="0" i="1" smtClean="0">
                                      <a:latin typeface="Cambria Math" charset="0"/>
                                    </a:rPr>
                                    <m:t>⁡{</m:t>
                                  </m:r>
                                  <m:r>
                                    <a:rPr lang="en-US" altLang="zh-CN" sz="2800" b="0" i="1" smtClean="0">
                                      <a:latin typeface="Cambria Math" charset="0"/>
                                    </a:rPr>
                                    <m:t>𝛼</m:t>
                                  </m:r>
                                  <m:r>
                                    <a:rPr lang="en-US" altLang="zh-CN" sz="28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altLang="zh-CN" sz="2800" b="0" i="1" smtClean="0">
                                      <a:latin typeface="Cambria Math" charset="0"/>
                                    </a:rPr>
                                    <m:t>𝛽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altLang="zh-CN" sz="2800" b="0" i="1" smtClean="0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2800" b="0" i="1" smtClean="0">
                                          <a:latin typeface="Cambria Math" charset="0"/>
                                        </a:rPr>
                                        <m:t>=1</m:t>
                                      </m:r>
                                      <m:r>
                                        <a:rPr lang="en-US" altLang="zh-CN" sz="2800" b="0" i="1" smtClean="0">
                                          <a:latin typeface="Cambria Math" charset="0"/>
                                        </a:rPr>
                                        <m:t>…</m:t>
                                      </m:r>
                                      <m:r>
                                        <a:rPr lang="en-US" altLang="zh-CN" sz="2800" b="0" i="1" smtClean="0">
                                          <a:latin typeface="Cambria Math" charset="0"/>
                                        </a:rPr>
                                        <m:t>𝑙</m:t>
                                      </m:r>
                                    </m:sub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2800" b="0" i="1" smtClean="0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800" b="0" i="1" smtClean="0">
                                              <a:latin typeface="Cambria Math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sSubSup>
                                            <m:sSubSupPr>
                                              <m:ctrlPr>
                                                <a:rPr lang="en-US" altLang="zh-CN" sz="2800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sz="2800" b="0" i="1" smtClean="0">
                                                  <a:latin typeface="Cambria Math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sz="2800" b="0" i="1" smtClean="0">
                                                  <a:latin typeface="Cambria Math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US" altLang="zh-CN" sz="2800" b="0" i="1" smtClean="0">
                                                  <a:latin typeface="Cambria Math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2800" b="0" i="1" smtClean="0">
                                                  <a:latin typeface="Cambria Math" charset="0"/>
                                                </a:rPr>
                                                <m:t>𝑐</m:t>
                                              </m:r>
                                            </m:sup>
                                          </m:sSubSup>
                                        </m:sub>
                                        <m:sup>
                                          <m:r>
                                            <a:rPr lang="en-US" altLang="zh-CN" sz="2800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nary>
                                  <m:r>
                                    <a:rPr lang="en-US" altLang="zh-CN" sz="2800" b="0" i="1" smtClean="0">
                                      <a:latin typeface="Cambria Math" charset="0"/>
                                    </a:rPr>
                                    <m:t>}</m:t>
                                  </m:r>
                                </m:den>
                              </m:f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221" y="3072731"/>
                <a:ext cx="5723555" cy="11262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311536" y="4816670"/>
                <a:ext cx="3568926" cy="508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800" b="0" dirty="0" err="1" smtClean="0"/>
                  <a:t>s.t.</a:t>
                </a:r>
                <a:r>
                  <a:rPr lang="zh-CN" altLang="en-US" sz="2800" b="0" dirty="0" smtClean="0"/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charset="0"/>
                          </a:rPr>
                          <m:t>𝐶</m:t>
                        </m:r>
                      </m:sup>
                    </m:sSubSup>
                    <m:r>
                      <a:rPr lang="en-US" altLang="zh-CN" sz="2800" b="0" i="1" smtClean="0">
                        <a:latin typeface="Cambria Math" charset="0"/>
                      </a:rPr>
                      <m:t>⊇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altLang="zh-CN" sz="2800" b="0" i="1" smtClean="0">
                        <a:latin typeface="Cambria Math" charset="0"/>
                      </a:rPr>
                      <m:t>,</m:t>
                    </m:r>
                    <m:r>
                      <a:rPr lang="zh-CN" altLang="en-US" sz="2800" b="0" i="1" smtClean="0">
                        <a:latin typeface="Cambria Math" charset="0"/>
                      </a:rPr>
                      <m:t> </m:t>
                    </m:r>
                    <m:r>
                      <a:rPr lang="en-US" altLang="zh-CN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∀</m:t>
                    </m:r>
                    <m:sSubSup>
                      <m:sSubSupPr>
                        <m:ctrlPr>
                          <a:rPr lang="en-US" altLang="zh-CN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</m:sup>
                    </m:sSubSup>
                    <m:r>
                      <a:rPr lang="en-US" altLang="zh-CN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36" y="4816670"/>
                <a:ext cx="3568926" cy="508473"/>
              </a:xfrm>
              <a:prstGeom prst="rect">
                <a:avLst/>
              </a:prstGeom>
              <a:blipFill rotWithShape="0">
                <a:blip r:embed="rId4"/>
                <a:stretch>
                  <a:fillRect l="-5973" t="-1428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ular Callout 8"/>
              <p:cNvSpPr/>
              <p:nvPr/>
            </p:nvSpPr>
            <p:spPr>
              <a:xfrm>
                <a:off x="627528" y="4975465"/>
                <a:ext cx="3101789" cy="1120535"/>
              </a:xfrm>
              <a:prstGeom prst="wedgeRoundRectCallout">
                <a:avLst>
                  <a:gd name="adj1" fmla="val 72756"/>
                  <a:gd name="adj2" fmla="val -113194"/>
                  <a:gd name="adj3" fmla="val 16667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𝜃</m:t>
                    </m:r>
                  </m:oMath>
                </a14:m>
                <a:r>
                  <a:rPr lang="en-US" sz="2400" dirty="0"/>
                  <a:t> Reverse-Reachable (RR) Sets </a:t>
                </a:r>
                <a:endParaRPr lang="en-US" sz="2400" dirty="0"/>
              </a:p>
            </p:txBody>
          </p:sp>
        </mc:Choice>
        <mc:Fallback>
          <p:sp>
            <p:nvSpPr>
              <p:cNvPr id="9" name="Rounded 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28" y="4975465"/>
                <a:ext cx="3101789" cy="1120535"/>
              </a:xfrm>
              <a:prstGeom prst="wedgeRoundRectCallout">
                <a:avLst>
                  <a:gd name="adj1" fmla="val 72756"/>
                  <a:gd name="adj2" fmla="val -113194"/>
                  <a:gd name="adj3" fmla="val 16667"/>
                </a:avLst>
              </a:prstGeom>
              <a:blipFill rotWithShape="0">
                <a:blip r:embed="rId5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ular Callout 9"/>
              <p:cNvSpPr/>
              <p:nvPr/>
            </p:nvSpPr>
            <p:spPr>
              <a:xfrm>
                <a:off x="8615080" y="5070906"/>
                <a:ext cx="3101789" cy="1120535"/>
              </a:xfrm>
              <a:prstGeom prst="wedgeRoundRectCallout">
                <a:avLst>
                  <a:gd name="adj1" fmla="val -65394"/>
                  <a:gd name="adj2" fmla="val -132395"/>
                  <a:gd name="adj3" fmla="val 16667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altLang="zh-CN" sz="2400" dirty="0" smtClean="0"/>
                  <a:t>message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pieces</a:t>
                </a:r>
                <a:endParaRPr lang="en-US" sz="2400" dirty="0"/>
              </a:p>
            </p:txBody>
          </p:sp>
        </mc:Choice>
        <mc:Fallback>
          <p:sp>
            <p:nvSpPr>
              <p:cNvPr id="10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080" y="5070906"/>
                <a:ext cx="3101789" cy="1120535"/>
              </a:xfrm>
              <a:prstGeom prst="wedgeRoundRectCallout">
                <a:avLst>
                  <a:gd name="adj1" fmla="val -65394"/>
                  <a:gd name="adj2" fmla="val -132395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0"/>
          <p:cNvSpPr/>
          <p:nvPr/>
        </p:nvSpPr>
        <p:spPr>
          <a:xfrm>
            <a:off x="9307807" y="2452013"/>
            <a:ext cx="2521118" cy="1120535"/>
          </a:xfrm>
          <a:prstGeom prst="wedgeRoundRectCallout">
            <a:avLst>
              <a:gd name="adj1" fmla="val -48053"/>
              <a:gd name="adj2" fmla="val 7561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smtClean="0"/>
              <a:t>Non-Submodular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30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455ACF-79A6-4503-ADB1-43790075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Technical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Challenge:</a:t>
            </a:r>
            <a:r>
              <a:rPr lang="zh-CN" altLang="en-US" dirty="0" smtClean="0"/>
              <a:t> </a:t>
            </a:r>
            <a:r>
              <a:rPr lang="en-US" dirty="0" smtClean="0"/>
              <a:t>Bound </a:t>
            </a:r>
            <a:r>
              <a:rPr lang="en-US" dirty="0"/>
              <a:t>Computation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10D460D5-769E-475C-B03E-11C5B58AB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21816"/>
            <a:ext cx="10515600" cy="2072495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+mj-lt"/>
              </a:rPr>
              <a:t>For each partial solution S, </a:t>
            </a:r>
            <a:r>
              <a:rPr lang="en-US" b="1" dirty="0">
                <a:latin typeface="+mj-lt"/>
              </a:rPr>
              <a:t>update</a:t>
            </a:r>
            <a:r>
              <a:rPr lang="en-US" dirty="0">
                <a:latin typeface="+mj-lt"/>
              </a:rPr>
              <a:t> a submodular upper bound over the logistic function and run greedy heuristic to </a:t>
            </a:r>
            <a:r>
              <a:rPr lang="en-US" b="1" dirty="0">
                <a:latin typeface="+mj-lt"/>
              </a:rPr>
              <a:t>complete</a:t>
            </a:r>
            <a:r>
              <a:rPr lang="en-US" dirty="0">
                <a:latin typeface="+mj-lt"/>
              </a:rPr>
              <a:t> the partial solution and get the upper bound value </a:t>
            </a:r>
            <a:r>
              <a:rPr lang="en-US" dirty="0" err="1">
                <a:latin typeface="+mj-lt"/>
              </a:rPr>
              <a:t>wrt</a:t>
            </a:r>
            <a:r>
              <a:rPr lang="en-US" dirty="0">
                <a:latin typeface="+mj-lt"/>
              </a:rPr>
              <a:t>. the submodular upper bound function. </a:t>
            </a:r>
          </a:p>
          <a:p>
            <a:r>
              <a:rPr lang="en-US" dirty="0">
                <a:latin typeface="+mj-lt"/>
              </a:rPr>
              <a:t>The plan obtained by the greedy heuristic automatically implies a lower bound on the logistic function.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D952416-95AB-464F-A4D7-59DAA3744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680" y="1428692"/>
            <a:ext cx="7588640" cy="2927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21032" y="2098053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NimbusRomNo9L" charset="0"/>
              </a:rPr>
              <a:t>tangent line </a:t>
            </a:r>
            <a:endParaRPr lang="en-US" sz="2400">
              <a:solidFill>
                <a:srgbClr val="FF0000"/>
              </a:solidFill>
              <a:effectLst/>
              <a:latin typeface="NimbusRomNo9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E7B1E1-3E13-4BD9-B374-0CBC69D9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Expensive Bound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CC7C2D-8E25-4E7A-AD26-4F8ED0239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Invoke the upper bound estimation many times and each upper bound estimation is also expensive.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C9C0C43E-1115-490C-A296-D64EA56B2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33" y="2889866"/>
            <a:ext cx="6253886" cy="32870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8C481FA-E85B-4B2A-B346-161C25766F73}"/>
              </a:ext>
            </a:extLst>
          </p:cNvPr>
          <p:cNvSpPr/>
          <p:nvPr/>
        </p:nvSpPr>
        <p:spPr>
          <a:xfrm>
            <a:off x="3217326" y="4445731"/>
            <a:ext cx="5441093" cy="4197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9B91FA-A928-420C-9423-2FCE714FB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Progressive Bound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05CBA70-9D89-484E-8F67-D92AF296C7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Set a threshold h, include a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if the marginal value exceeds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Progressive lower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Non-trivial termination condition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h</m:t>
                    </m:r>
                  </m:oMath>
                </a14:m>
                <a:r>
                  <a:rPr lang="en-US" dirty="0"/>
                  <a:t>: </a:t>
                </a:r>
              </a:p>
              <a:p>
                <a:r>
                  <a:rPr lang="en-US" dirty="0"/>
                  <a:t>Near constant number of  marginal value evaluations for each upper bound estimation in power law influence graphs. </a:t>
                </a:r>
              </a:p>
              <a:p>
                <a:r>
                  <a:rPr lang="en-US" dirty="0"/>
                  <a:t>Theoretical guarantee on the approximation ratio.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05CBA70-9D89-484E-8F67-D92AF296C7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0C4FA66-B7C7-4183-9759-A762559E8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88" y="4943934"/>
            <a:ext cx="8932452" cy="14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F2A94-4BE4-4CE3-9648-7CB1C620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Experimental Evaluation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77BE4AA-91C2-46CC-A6E4-FBEF9DFB3A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Compared </a:t>
                </a:r>
                <a:r>
                  <a:rPr lang="en-US" dirty="0" smtClean="0"/>
                  <a:t>Approaches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&amp;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Datasets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:r>
                  <a:rPr lang="en-US" b="1" dirty="0"/>
                  <a:t>IM</a:t>
                </a:r>
                <a:r>
                  <a:rPr lang="en-US" dirty="0"/>
                  <a:t>: using state-of-the-art IM solution to find a seed set S, choose the piece which S generates the largest adoption. </a:t>
                </a:r>
              </a:p>
              <a:p>
                <a:pPr lvl="1"/>
                <a:r>
                  <a:rPr lang="en-US" b="1" dirty="0"/>
                  <a:t>TIM</a:t>
                </a:r>
                <a:r>
                  <a:rPr lang="en-US" dirty="0"/>
                  <a:t>: </a:t>
                </a:r>
                <a:r>
                  <a:rPr lang="en-US" altLang="zh-CN" dirty="0"/>
                  <a:t>using state-of-the-art topic-aware IM solution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each piece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the largest adoption. </a:t>
                </a:r>
              </a:p>
              <a:p>
                <a:pPr lvl="1"/>
                <a:r>
                  <a:rPr lang="en-US" altLang="zh-CN" b="1" dirty="0"/>
                  <a:t>BAB</a:t>
                </a:r>
                <a:r>
                  <a:rPr lang="en-US" altLang="zh-CN" dirty="0"/>
                  <a:t>: branch and bound framework.</a:t>
                </a:r>
              </a:p>
              <a:p>
                <a:pPr lvl="1"/>
                <a:r>
                  <a:rPr lang="en-US" b="1" dirty="0"/>
                  <a:t>BAB-P</a:t>
                </a:r>
                <a:r>
                  <a:rPr lang="en-US" dirty="0"/>
                  <a:t>: BAB with progress upper bound estimation.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77BE4AA-91C2-46CC-A6E4-FBEF9DFB3A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3"/>
                <a:stretch>
                  <a:fillRect l="-1043" t="-22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82" y="4673600"/>
            <a:ext cx="6620435" cy="20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0DB7BC-72C6-4006-95F8-62BAEF0D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Background:</a:t>
            </a:r>
            <a:r>
              <a:rPr lang="zh-CN" altLang="en-US" dirty="0" smtClean="0"/>
              <a:t> </a:t>
            </a:r>
            <a:r>
              <a:rPr lang="en-US" altLang="zh-CN" dirty="0" smtClean="0"/>
              <a:t>Social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Influence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49" y="3903303"/>
            <a:ext cx="2663374" cy="255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9"/>
          <a:stretch/>
        </p:blipFill>
        <p:spPr>
          <a:xfrm>
            <a:off x="3780132" y="3903303"/>
            <a:ext cx="2651051" cy="2554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088" y="2870014"/>
            <a:ext cx="3785712" cy="1801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089" y="4806218"/>
            <a:ext cx="3785712" cy="1779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4A4EADDE-FEC7-406D-B488-A455F8D5E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13576" cy="4351338"/>
          </a:xfrm>
        </p:spPr>
        <p:txBody>
          <a:bodyPr/>
          <a:lstStyle/>
          <a:p>
            <a:r>
              <a:rPr lang="en-US" b="1" dirty="0"/>
              <a:t>Social influence</a:t>
            </a:r>
            <a:r>
              <a:rPr lang="en-US" dirty="0"/>
              <a:t> occurs when a person's emotions, opinions, or behaviors are affected by </a:t>
            </a:r>
            <a:r>
              <a:rPr lang="en-US" dirty="0" smtClean="0"/>
              <a:t>others</a:t>
            </a:r>
          </a:p>
          <a:p>
            <a:r>
              <a:rPr lang="en-US" altLang="zh-CN" dirty="0" smtClean="0"/>
              <a:t>Online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Influence,</a:t>
            </a:r>
            <a:r>
              <a:rPr lang="zh-CN" altLang="en-US" dirty="0" smtClean="0"/>
              <a:t> </a:t>
            </a:r>
            <a:r>
              <a:rPr lang="en-US" altLang="zh-CN" dirty="0" smtClean="0"/>
              <a:t>e.g.,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Klout</a:t>
            </a:r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="" xmlns:a16="http://schemas.microsoft.com/office/drawing/2014/main" id="{4A4EADDE-FEC7-406D-B488-A455F8D5EEE9}"/>
              </a:ext>
            </a:extLst>
          </p:cNvPr>
          <p:cNvSpPr txBox="1">
            <a:spLocks/>
          </p:cNvSpPr>
          <p:nvPr/>
        </p:nvSpPr>
        <p:spPr>
          <a:xfrm>
            <a:off x="7351776" y="1825624"/>
            <a:ext cx="4840224" cy="4216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Applications</a:t>
            </a:r>
          </a:p>
          <a:p>
            <a:pPr lvl="1"/>
            <a:r>
              <a:rPr lang="en-US" altLang="zh-CN" dirty="0" smtClean="0"/>
              <a:t>E.g.,</a:t>
            </a:r>
            <a:r>
              <a:rPr lang="zh-CN" altLang="en-US" dirty="0" smtClean="0"/>
              <a:t> </a:t>
            </a:r>
            <a:r>
              <a:rPr lang="en-US" altLang="zh-CN" dirty="0"/>
              <a:t>Viral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0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D92F8D-10BB-4014-ABA5-CA67A49C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Effectiveness Study</a:t>
            </a:r>
            <a:endParaRPr lang="en-US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4F278138-4420-43EA-BE56-9DEA1F4F8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2" y="1631857"/>
            <a:ext cx="10020815" cy="35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4AFE30-5632-4597-B459-8E7FCD28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Efficiency Study</a:t>
            </a:r>
          </a:p>
        </p:txBody>
      </p:sp>
      <p:pic>
        <p:nvPicPr>
          <p:cNvPr id="7" name="Picture 6" descr="A picture containing text, sky, map, indoor&#10;&#10;Description automatically generated">
            <a:extLst>
              <a:ext uri="{FF2B5EF4-FFF2-40B4-BE49-F238E27FC236}">
                <a16:creationId xmlns="" xmlns:a16="http://schemas.microsoft.com/office/drawing/2014/main" id="{E5CE9706-C246-4E5C-BB37-9C28C9146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963940"/>
            <a:ext cx="10905066" cy="38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BE95D989-81FA-4BAD-9AD5-E46CEDA91B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95104C-D5F3-455F-9B90-8E1C7DE91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="" xmlns:a16="http://schemas.microsoft.com/office/drawing/2014/main" id="{156189E5-8A3E-4CFD-B71B-CCD0F8495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06E77C3F-815F-43C2-95A4-208A69BD5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673026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2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0DB7BC-72C6-4006-95F8-62BAEF0D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837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Background:</a:t>
            </a:r>
            <a:r>
              <a:rPr lang="zh-CN" altLang="en-US" dirty="0" smtClean="0"/>
              <a:t> </a:t>
            </a:r>
            <a:r>
              <a:rPr lang="en-US" dirty="0" smtClean="0"/>
              <a:t>Influence </a:t>
            </a:r>
            <a:r>
              <a:rPr lang="en-US" dirty="0"/>
              <a:t>Maximization (IM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Graphic 5" descr="Man">
            <a:extLst>
              <a:ext uri="{FF2B5EF4-FFF2-40B4-BE49-F238E27FC236}">
                <a16:creationId xmlns="" xmlns:a16="http://schemas.microsoft.com/office/drawing/2014/main" id="{56B79BA4-8126-4698-AD17-F1EA48BC7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8441" y="2029408"/>
            <a:ext cx="752669" cy="752669"/>
          </a:xfrm>
          <a:prstGeom prst="rect">
            <a:avLst/>
          </a:prstGeom>
        </p:spPr>
      </p:pic>
      <p:pic>
        <p:nvPicPr>
          <p:cNvPr id="8" name="Graphic 7" descr="Man">
            <a:extLst>
              <a:ext uri="{FF2B5EF4-FFF2-40B4-BE49-F238E27FC236}">
                <a16:creationId xmlns="" xmlns:a16="http://schemas.microsoft.com/office/drawing/2014/main" id="{A2C1AE0B-BB42-49EE-85C7-FC24BFA7A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94245" y="2029408"/>
            <a:ext cx="752669" cy="752669"/>
          </a:xfrm>
          <a:prstGeom prst="rect">
            <a:avLst/>
          </a:prstGeom>
        </p:spPr>
      </p:pic>
      <p:pic>
        <p:nvPicPr>
          <p:cNvPr id="9" name="Graphic 8" descr="Man">
            <a:extLst>
              <a:ext uri="{FF2B5EF4-FFF2-40B4-BE49-F238E27FC236}">
                <a16:creationId xmlns="" xmlns:a16="http://schemas.microsoft.com/office/drawing/2014/main" id="{3A67FF11-634F-4DA8-AC54-54C916976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2327" y="3796004"/>
            <a:ext cx="752669" cy="752669"/>
          </a:xfrm>
          <a:prstGeom prst="rect">
            <a:avLst/>
          </a:prstGeom>
        </p:spPr>
      </p:pic>
      <p:pic>
        <p:nvPicPr>
          <p:cNvPr id="10" name="Graphic 9" descr="Man">
            <a:extLst>
              <a:ext uri="{FF2B5EF4-FFF2-40B4-BE49-F238E27FC236}">
                <a16:creationId xmlns="" xmlns:a16="http://schemas.microsoft.com/office/drawing/2014/main" id="{9A8ABFF0-2784-4AB2-BAC1-E4F6CDDA5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5258" y="3796004"/>
            <a:ext cx="752669" cy="752669"/>
          </a:xfrm>
          <a:prstGeom prst="rect">
            <a:avLst/>
          </a:prstGeom>
        </p:spPr>
      </p:pic>
      <p:pic>
        <p:nvPicPr>
          <p:cNvPr id="11" name="Graphic 10" descr="Man">
            <a:extLst>
              <a:ext uri="{FF2B5EF4-FFF2-40B4-BE49-F238E27FC236}">
                <a16:creationId xmlns="" xmlns:a16="http://schemas.microsoft.com/office/drawing/2014/main" id="{FAE449A0-EB6D-4B5E-913F-6203D3A71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5772" y="3796004"/>
            <a:ext cx="752669" cy="752669"/>
          </a:xfrm>
          <a:prstGeom prst="rect">
            <a:avLst/>
          </a:prstGeom>
        </p:spPr>
      </p:pic>
      <p:pic>
        <p:nvPicPr>
          <p:cNvPr id="12" name="Graphic 11" descr="Man">
            <a:extLst>
              <a:ext uri="{FF2B5EF4-FFF2-40B4-BE49-F238E27FC236}">
                <a16:creationId xmlns="" xmlns:a16="http://schemas.microsoft.com/office/drawing/2014/main" id="{94DE38E7-54A6-4F12-AE8C-20E3A6BF5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0008" y="2029407"/>
            <a:ext cx="752669" cy="752669"/>
          </a:xfrm>
          <a:prstGeom prst="rect">
            <a:avLst/>
          </a:prstGeom>
        </p:spPr>
      </p:pic>
      <p:pic>
        <p:nvPicPr>
          <p:cNvPr id="13" name="Graphic 12" descr="Man">
            <a:extLst>
              <a:ext uri="{FF2B5EF4-FFF2-40B4-BE49-F238E27FC236}">
                <a16:creationId xmlns="" xmlns:a16="http://schemas.microsoft.com/office/drawing/2014/main" id="{6DFE9B2D-071A-4F63-B008-58D2724FE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7006" y="3796003"/>
            <a:ext cx="752669" cy="752669"/>
          </a:xfrm>
          <a:prstGeom prst="rect">
            <a:avLst/>
          </a:prstGeom>
        </p:spPr>
      </p:pic>
      <p:pic>
        <p:nvPicPr>
          <p:cNvPr id="14" name="Graphic 13" descr="Man">
            <a:extLst>
              <a:ext uri="{FF2B5EF4-FFF2-40B4-BE49-F238E27FC236}">
                <a16:creationId xmlns="" xmlns:a16="http://schemas.microsoft.com/office/drawing/2014/main" id="{7968BF38-20A2-499B-B6F7-E056A7892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4245" y="5534607"/>
            <a:ext cx="752669" cy="75266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6AD6D605-F4D1-43DF-B9DD-123875713BBD}"/>
              </a:ext>
            </a:extLst>
          </p:cNvPr>
          <p:cNvCxnSpPr>
            <a:stCxn id="8" idx="3"/>
            <a:endCxn id="12" idx="1"/>
          </p:cNvCxnSpPr>
          <p:nvPr/>
        </p:nvCxnSpPr>
        <p:spPr>
          <a:xfrm flipV="1">
            <a:off x="5246914" y="2405742"/>
            <a:ext cx="158309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 descr="dfd">
            <a:extLst>
              <a:ext uri="{FF2B5EF4-FFF2-40B4-BE49-F238E27FC236}">
                <a16:creationId xmlns="" xmlns:a16="http://schemas.microsoft.com/office/drawing/2014/main" id="{D6925EDD-5A8E-40D8-B1A0-5A62D5265ACC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4870580" y="2782077"/>
            <a:ext cx="1101013" cy="10139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B4F16D97-D08A-4CAE-9A8F-195B4509F266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7206343" y="2782076"/>
            <a:ext cx="1156998" cy="10139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E95F3A85-6244-472E-83FC-CD02EDCC4F30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 flipV="1">
            <a:off x="6347927" y="4172338"/>
            <a:ext cx="163907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 descr="dfd">
            <a:extLst>
              <a:ext uri="{FF2B5EF4-FFF2-40B4-BE49-F238E27FC236}">
                <a16:creationId xmlns="" xmlns:a16="http://schemas.microsoft.com/office/drawing/2014/main" id="{EB0EE597-4F3B-42DB-972F-39ADA360DB26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>
            <a:off x="3828662" y="4548673"/>
            <a:ext cx="1041918" cy="985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 descr="dfd">
            <a:extLst>
              <a:ext uri="{FF2B5EF4-FFF2-40B4-BE49-F238E27FC236}">
                <a16:creationId xmlns="" xmlns:a16="http://schemas.microsoft.com/office/drawing/2014/main" id="{06043F3D-ADDD-45D3-9EFC-19714E161B3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 flipH="1">
            <a:off x="4870580" y="4548673"/>
            <a:ext cx="1101013" cy="985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 descr="dfd">
            <a:extLst>
              <a:ext uri="{FF2B5EF4-FFF2-40B4-BE49-F238E27FC236}">
                <a16:creationId xmlns="" xmlns:a16="http://schemas.microsoft.com/office/drawing/2014/main" id="{33195B08-5329-4BCA-B6D3-B08C3FB9AD1F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CxnSpPr>
            <a:cxnSpLocks/>
            <a:stCxn id="9" idx="1"/>
            <a:endCxn id="11" idx="3"/>
          </p:cNvCxnSpPr>
          <p:nvPr/>
        </p:nvCxnSpPr>
        <p:spPr>
          <a:xfrm flipH="1">
            <a:off x="2298441" y="4172339"/>
            <a:ext cx="11538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 descr="dfd">
            <a:extLst>
              <a:ext uri="{FF2B5EF4-FFF2-40B4-BE49-F238E27FC236}">
                <a16:creationId xmlns="" xmlns:a16="http://schemas.microsoft.com/office/drawing/2014/main" id="{F10DC416-391E-4E8F-A1E2-576116C6512E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CxnSpPr>
            <a:cxnSpLocks/>
            <a:stCxn id="9" idx="0"/>
            <a:endCxn id="6" idx="2"/>
          </p:cNvCxnSpPr>
          <p:nvPr/>
        </p:nvCxnSpPr>
        <p:spPr>
          <a:xfrm flipH="1" flipV="1">
            <a:off x="2674776" y="2782077"/>
            <a:ext cx="1153886" cy="10139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347C142-B0F5-4D8F-8869-13C9B1D515E9}"/>
              </a:ext>
            </a:extLst>
          </p:cNvPr>
          <p:cNvSpPr txBox="1"/>
          <p:nvPr/>
        </p:nvSpPr>
        <p:spPr>
          <a:xfrm>
            <a:off x="3000654" y="3098308"/>
            <a:ext cx="408373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0.2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8A144AA-A258-4A1F-A955-E77AABCE3A41}"/>
              </a:ext>
            </a:extLst>
          </p:cNvPr>
          <p:cNvSpPr txBox="1"/>
          <p:nvPr/>
        </p:nvSpPr>
        <p:spPr>
          <a:xfrm>
            <a:off x="2681615" y="4033837"/>
            <a:ext cx="408373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3BA54B6-BA71-4F80-8CA7-DA1C2BF977AD}"/>
              </a:ext>
            </a:extLst>
          </p:cNvPr>
          <p:cNvSpPr txBox="1"/>
          <p:nvPr/>
        </p:nvSpPr>
        <p:spPr>
          <a:xfrm>
            <a:off x="5841114" y="2267243"/>
            <a:ext cx="408373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0.4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B57F37E-CFF6-4786-AD49-5C5FF06ECD01}"/>
              </a:ext>
            </a:extLst>
          </p:cNvPr>
          <p:cNvSpPr txBox="1"/>
          <p:nvPr/>
        </p:nvSpPr>
        <p:spPr>
          <a:xfrm>
            <a:off x="5216899" y="3098308"/>
            <a:ext cx="408373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0.3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9695F37-5765-43BE-B6AD-60FAC447ECFE}"/>
              </a:ext>
            </a:extLst>
          </p:cNvPr>
          <p:cNvSpPr txBox="1"/>
          <p:nvPr/>
        </p:nvSpPr>
        <p:spPr>
          <a:xfrm>
            <a:off x="6963280" y="4039147"/>
            <a:ext cx="408373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740184C-E35B-4235-8A04-7871CFCC49A7}"/>
              </a:ext>
            </a:extLst>
          </p:cNvPr>
          <p:cNvSpPr txBox="1"/>
          <p:nvPr/>
        </p:nvSpPr>
        <p:spPr>
          <a:xfrm>
            <a:off x="5245361" y="4881273"/>
            <a:ext cx="408373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6270288-9B45-4346-A41B-2DC3487EB9B5}"/>
              </a:ext>
            </a:extLst>
          </p:cNvPr>
          <p:cNvSpPr txBox="1"/>
          <p:nvPr/>
        </p:nvSpPr>
        <p:spPr>
          <a:xfrm>
            <a:off x="4069853" y="4902263"/>
            <a:ext cx="408373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0.6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3D96FD8-1304-4E02-A7D9-6A884DD3CC4B}"/>
              </a:ext>
            </a:extLst>
          </p:cNvPr>
          <p:cNvSpPr txBox="1"/>
          <p:nvPr/>
        </p:nvSpPr>
        <p:spPr>
          <a:xfrm>
            <a:off x="7582677" y="3098308"/>
            <a:ext cx="408373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0.8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F841BD7-B2FE-4B90-843E-8366B91407B3}"/>
              </a:ext>
            </a:extLst>
          </p:cNvPr>
          <p:cNvSpPr txBox="1"/>
          <p:nvPr/>
        </p:nvSpPr>
        <p:spPr>
          <a:xfrm>
            <a:off x="6945088" y="5578152"/>
            <a:ext cx="4726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Finding k nodes in a network, such that the expected influence is maximized. </a:t>
            </a:r>
          </a:p>
        </p:txBody>
      </p:sp>
    </p:spTree>
    <p:extLst>
      <p:ext uri="{BB962C8B-B14F-4D97-AF65-F5344CB8AC3E}">
        <p14:creationId xmlns:p14="http://schemas.microsoft.com/office/powerpoint/2010/main" val="527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492667-1580-47A2-B54C-058C7D66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Assumptions of Influence Maximization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4EADDE-FEC7-406D-B488-A455F8D5E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Homogeneous influence network: </a:t>
            </a:r>
          </a:p>
          <a:p>
            <a:pPr lvl="1"/>
            <a:r>
              <a:rPr lang="en-US" dirty="0"/>
              <a:t>All viral information gets the </a:t>
            </a:r>
            <a:r>
              <a:rPr lang="en-US" dirty="0">
                <a:solidFill>
                  <a:srgbClr val="FF0000"/>
                </a:solidFill>
              </a:rPr>
              <a:t>SAME</a:t>
            </a:r>
            <a:r>
              <a:rPr lang="en-US" dirty="0"/>
              <a:t> influence. </a:t>
            </a:r>
          </a:p>
          <a:p>
            <a:pPr lvl="1"/>
            <a:r>
              <a:rPr lang="en-US" dirty="0"/>
              <a:t>How about different products, different political ideas, different videos?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Influence = Adoption</a:t>
            </a:r>
          </a:p>
          <a:p>
            <a:pPr lvl="1"/>
            <a:r>
              <a:rPr lang="en-US" dirty="0"/>
              <a:t>Once a user see a viral message, it is considered to be influenced. </a:t>
            </a:r>
          </a:p>
          <a:p>
            <a:pPr lvl="1"/>
            <a:r>
              <a:rPr lang="en-US" dirty="0"/>
              <a:t>How to convert users to adoption/take meaningful action? </a:t>
            </a:r>
          </a:p>
        </p:txBody>
      </p:sp>
    </p:spTree>
    <p:extLst>
      <p:ext uri="{BB962C8B-B14F-4D97-AF65-F5344CB8AC3E}">
        <p14:creationId xmlns:p14="http://schemas.microsoft.com/office/powerpoint/2010/main" val="13827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0DB7BC-72C6-4006-95F8-62BAEF0D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Background:</a:t>
            </a:r>
            <a:r>
              <a:rPr lang="zh-CN" altLang="en-US" dirty="0" smtClean="0"/>
              <a:t> </a:t>
            </a:r>
            <a:r>
              <a:rPr lang="en-US" dirty="0" smtClean="0"/>
              <a:t>Influence </a:t>
            </a:r>
            <a:r>
              <a:rPr lang="en-US" dirty="0"/>
              <a:t>Maximization (IM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643275" y="3324068"/>
            <a:ext cx="3608762" cy="3221023"/>
            <a:chOff x="3405180" y="3720708"/>
            <a:chExt cx="3608762" cy="3221023"/>
          </a:xfrm>
        </p:grpSpPr>
        <p:sp>
          <p:nvSpPr>
            <p:cNvPr id="29" name="Oval 28"/>
            <p:cNvSpPr/>
            <p:nvPr/>
          </p:nvSpPr>
          <p:spPr>
            <a:xfrm>
              <a:off x="3405181" y="4676964"/>
              <a:ext cx="381837" cy="381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490400" y="4673057"/>
              <a:ext cx="381837" cy="381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4492075" y="5625405"/>
              <a:ext cx="381837" cy="381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3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5562091" y="6559894"/>
              <a:ext cx="381837" cy="381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6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405180" y="5625401"/>
              <a:ext cx="381837" cy="381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5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5562090" y="5625399"/>
              <a:ext cx="381837" cy="381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7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6632105" y="5625399"/>
              <a:ext cx="381837" cy="381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8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4490401" y="3720709"/>
              <a:ext cx="381837" cy="381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9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3405180" y="3720708"/>
              <a:ext cx="381837" cy="381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4</a:t>
              </a:r>
            </a:p>
          </p:txBody>
        </p:sp>
        <p:cxnSp>
          <p:nvCxnSpPr>
            <p:cNvPr id="41" name="Straight Arrow Connector 40"/>
            <p:cNvCxnSpPr>
              <a:stCxn id="37" idx="2"/>
              <a:endCxn id="35" idx="6"/>
            </p:cNvCxnSpPr>
            <p:nvPr/>
          </p:nvCxnSpPr>
          <p:spPr>
            <a:xfrm flipH="1">
              <a:off x="3787018" y="4863976"/>
              <a:ext cx="703382" cy="3907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7" idx="1"/>
              <a:endCxn id="56" idx="5"/>
            </p:cNvCxnSpPr>
            <p:nvPr/>
          </p:nvCxnSpPr>
          <p:spPr>
            <a:xfrm flipH="1" flipV="1">
              <a:off x="3731098" y="4046626"/>
              <a:ext cx="815221" cy="68235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55" idx="4"/>
              <a:endCxn id="37" idx="0"/>
            </p:cNvCxnSpPr>
            <p:nvPr/>
          </p:nvCxnSpPr>
          <p:spPr>
            <a:xfrm flipH="1">
              <a:off x="4681319" y="4102546"/>
              <a:ext cx="1" cy="570511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5" idx="0"/>
              <a:endCxn id="56" idx="4"/>
            </p:cNvCxnSpPr>
            <p:nvPr/>
          </p:nvCxnSpPr>
          <p:spPr>
            <a:xfrm flipH="1" flipV="1">
              <a:off x="3596099" y="4102545"/>
              <a:ext cx="1" cy="574419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5" idx="4"/>
              <a:endCxn id="41" idx="0"/>
            </p:cNvCxnSpPr>
            <p:nvPr/>
          </p:nvCxnSpPr>
          <p:spPr>
            <a:xfrm flipH="1">
              <a:off x="3596099" y="5058801"/>
              <a:ext cx="1" cy="56660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8" idx="0"/>
              <a:endCxn id="37" idx="4"/>
            </p:cNvCxnSpPr>
            <p:nvPr/>
          </p:nvCxnSpPr>
          <p:spPr>
            <a:xfrm flipH="1" flipV="1">
              <a:off x="4681319" y="5054894"/>
              <a:ext cx="1675" cy="570511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0" idx="1"/>
              <a:endCxn id="38" idx="5"/>
            </p:cNvCxnSpPr>
            <p:nvPr/>
          </p:nvCxnSpPr>
          <p:spPr>
            <a:xfrm flipH="1" flipV="1">
              <a:off x="4817993" y="5951323"/>
              <a:ext cx="800017" cy="66449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3" idx="4"/>
              <a:endCxn id="40" idx="0"/>
            </p:cNvCxnSpPr>
            <p:nvPr/>
          </p:nvCxnSpPr>
          <p:spPr>
            <a:xfrm>
              <a:off x="5753009" y="6007236"/>
              <a:ext cx="1" cy="552658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38" idx="6"/>
              <a:endCxn id="43" idx="2"/>
            </p:cNvCxnSpPr>
            <p:nvPr/>
          </p:nvCxnSpPr>
          <p:spPr>
            <a:xfrm flipV="1">
              <a:off x="4873912" y="5816318"/>
              <a:ext cx="688178" cy="6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3" idx="6"/>
              <a:endCxn id="53" idx="2"/>
            </p:cNvCxnSpPr>
            <p:nvPr/>
          </p:nvCxnSpPr>
          <p:spPr>
            <a:xfrm>
              <a:off x="5943927" y="5816318"/>
              <a:ext cx="688178" cy="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35" idx="5"/>
              <a:endCxn id="38" idx="1"/>
            </p:cNvCxnSpPr>
            <p:nvPr/>
          </p:nvCxnSpPr>
          <p:spPr>
            <a:xfrm>
              <a:off x="3731099" y="5002882"/>
              <a:ext cx="816895" cy="678442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41" idx="6"/>
              <a:endCxn id="38" idx="2"/>
            </p:cNvCxnSpPr>
            <p:nvPr/>
          </p:nvCxnSpPr>
          <p:spPr>
            <a:xfrm>
              <a:off x="3787017" y="5816320"/>
              <a:ext cx="705058" cy="4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Content Placeholder 2">
                <a:extLst>
                  <a:ext uri="{FF2B5EF4-FFF2-40B4-BE49-F238E27FC236}">
                    <a16:creationId xmlns="" xmlns:a16="http://schemas.microsoft.com/office/drawing/2014/main" id="{4A4EADDE-FEC7-406D-B488-A455F8D5EE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33340" cy="4351338"/>
              </a:xfrm>
            </p:spPr>
            <p:txBody>
              <a:bodyPr/>
              <a:lstStyle/>
              <a:p>
                <a:r>
                  <a:rPr lang="en-US" altLang="zh-CN" dirty="0" smtClean="0"/>
                  <a:t>Data:</a:t>
                </a:r>
                <a:r>
                  <a:rPr lang="zh-CN" altLang="en-US" dirty="0" smtClean="0"/>
                  <a:t>  </a:t>
                </a:r>
                <a:r>
                  <a:rPr lang="en-US" altLang="zh-CN" dirty="0"/>
                  <a:t>a</a:t>
                </a:r>
                <a:r>
                  <a:rPr lang="en-US" dirty="0"/>
                  <a:t> </a:t>
                </a:r>
                <a:r>
                  <a:rPr lang="en-US" dirty="0"/>
                  <a:t>directed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problem: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Finding k nodes in a network, such that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the expected influence</a:t>
                </a:r>
                <a:r>
                  <a:rPr lang="en-US" altLang="zh-CN" dirty="0"/>
                  <a:t> is maximized. </a:t>
                </a:r>
              </a:p>
            </p:txBody>
          </p:sp>
        </mc:Choice>
        <mc:Fallback>
          <p:sp>
            <p:nvSpPr>
              <p:cNvPr id="63" name="Content Placeholder 2">
                <a:extLst>
                  <a:ext uri="{FF2B5EF4-FFF2-40B4-BE49-F238E27FC236}">
                    <a16:creationId xmlns="" xmlns:a16="http://schemas.microsoft.com/office/drawing/2014/main" id="{4A4EADDE-FEC7-406D-B488-A455F8D5E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33340" cy="4351338"/>
              </a:xfrm>
              <a:blipFill rotWithShape="0">
                <a:blip r:embed="rId3"/>
                <a:stretch>
                  <a:fillRect l="-101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7543899" y="2948699"/>
            <a:ext cx="3608762" cy="3221023"/>
            <a:chOff x="3405180" y="3720708"/>
            <a:chExt cx="3608762" cy="3221023"/>
          </a:xfrm>
        </p:grpSpPr>
        <p:sp>
          <p:nvSpPr>
            <p:cNvPr id="65" name="Oval 64"/>
            <p:cNvSpPr/>
            <p:nvPr/>
          </p:nvSpPr>
          <p:spPr>
            <a:xfrm>
              <a:off x="3405181" y="4676964"/>
              <a:ext cx="381837" cy="3818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4490400" y="4673057"/>
              <a:ext cx="381837" cy="3818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4492075" y="5625405"/>
              <a:ext cx="381837" cy="3818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3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5562091" y="6559894"/>
              <a:ext cx="381837" cy="381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6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3405180" y="5625401"/>
              <a:ext cx="381837" cy="381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5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5562090" y="5625399"/>
              <a:ext cx="381837" cy="381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7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6632105" y="5625399"/>
              <a:ext cx="381837" cy="381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8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4490401" y="3720709"/>
              <a:ext cx="381837" cy="381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9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3405180" y="3720708"/>
              <a:ext cx="381837" cy="381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4</a:t>
              </a:r>
            </a:p>
          </p:txBody>
        </p:sp>
        <p:cxnSp>
          <p:nvCxnSpPr>
            <p:cNvPr id="74" name="Straight Arrow Connector 73"/>
            <p:cNvCxnSpPr>
              <a:stCxn id="76" idx="2"/>
              <a:endCxn id="75" idx="6"/>
            </p:cNvCxnSpPr>
            <p:nvPr/>
          </p:nvCxnSpPr>
          <p:spPr>
            <a:xfrm flipH="1">
              <a:off x="3787018" y="4863976"/>
              <a:ext cx="703382" cy="3907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76" idx="1"/>
              <a:endCxn id="84" idx="5"/>
            </p:cNvCxnSpPr>
            <p:nvPr/>
          </p:nvCxnSpPr>
          <p:spPr>
            <a:xfrm flipH="1" flipV="1">
              <a:off x="3731098" y="4046626"/>
              <a:ext cx="815221" cy="68235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83" idx="4"/>
              <a:endCxn id="76" idx="0"/>
            </p:cNvCxnSpPr>
            <p:nvPr/>
          </p:nvCxnSpPr>
          <p:spPr>
            <a:xfrm flipH="1">
              <a:off x="4681319" y="4102546"/>
              <a:ext cx="1" cy="570511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5" idx="0"/>
              <a:endCxn id="84" idx="4"/>
            </p:cNvCxnSpPr>
            <p:nvPr/>
          </p:nvCxnSpPr>
          <p:spPr>
            <a:xfrm flipH="1" flipV="1">
              <a:off x="3596099" y="4102545"/>
              <a:ext cx="1" cy="574419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5" idx="4"/>
              <a:endCxn id="79" idx="0"/>
            </p:cNvCxnSpPr>
            <p:nvPr/>
          </p:nvCxnSpPr>
          <p:spPr>
            <a:xfrm flipH="1">
              <a:off x="3596099" y="5058801"/>
              <a:ext cx="1" cy="56660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7" idx="0"/>
              <a:endCxn id="76" idx="4"/>
            </p:cNvCxnSpPr>
            <p:nvPr/>
          </p:nvCxnSpPr>
          <p:spPr>
            <a:xfrm flipH="1" flipV="1">
              <a:off x="4681319" y="5054894"/>
              <a:ext cx="1675" cy="570511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8" idx="1"/>
              <a:endCxn id="77" idx="5"/>
            </p:cNvCxnSpPr>
            <p:nvPr/>
          </p:nvCxnSpPr>
          <p:spPr>
            <a:xfrm flipH="1" flipV="1">
              <a:off x="4817993" y="5951323"/>
              <a:ext cx="800017" cy="66449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80" idx="4"/>
              <a:endCxn id="78" idx="0"/>
            </p:cNvCxnSpPr>
            <p:nvPr/>
          </p:nvCxnSpPr>
          <p:spPr>
            <a:xfrm>
              <a:off x="5753009" y="6007236"/>
              <a:ext cx="1" cy="552658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7" idx="6"/>
              <a:endCxn id="80" idx="2"/>
            </p:cNvCxnSpPr>
            <p:nvPr/>
          </p:nvCxnSpPr>
          <p:spPr>
            <a:xfrm flipV="1">
              <a:off x="4873912" y="5816318"/>
              <a:ext cx="688178" cy="6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80" idx="6"/>
              <a:endCxn id="81" idx="2"/>
            </p:cNvCxnSpPr>
            <p:nvPr/>
          </p:nvCxnSpPr>
          <p:spPr>
            <a:xfrm>
              <a:off x="5943927" y="5816318"/>
              <a:ext cx="688178" cy="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5" idx="5"/>
              <a:endCxn id="77" idx="1"/>
            </p:cNvCxnSpPr>
            <p:nvPr/>
          </p:nvCxnSpPr>
          <p:spPr>
            <a:xfrm>
              <a:off x="3731099" y="5002882"/>
              <a:ext cx="816895" cy="678442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9" idx="6"/>
              <a:endCxn id="77" idx="2"/>
            </p:cNvCxnSpPr>
            <p:nvPr/>
          </p:nvCxnSpPr>
          <p:spPr>
            <a:xfrm>
              <a:off x="3787017" y="5816320"/>
              <a:ext cx="705058" cy="4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6" name="Oval 85"/>
          <p:cNvSpPr/>
          <p:nvPr/>
        </p:nvSpPr>
        <p:spPr>
          <a:xfrm rot="1993131">
            <a:off x="7233119" y="3717593"/>
            <a:ext cx="2638626" cy="15150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855656" y="4386145"/>
            <a:ext cx="847691" cy="725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80742" y="6211669"/>
            <a:ext cx="7411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NimbusRomNo9L" charset="0"/>
              </a:rPr>
              <a:t>A</a:t>
            </a:r>
            <a:r>
              <a:rPr lang="zh-CN" altLang="en-US" dirty="0" smtClean="0">
                <a:latin typeface="NimbusRomNo9L" charset="0"/>
              </a:rPr>
              <a:t> </a:t>
            </a:r>
            <a:r>
              <a:rPr lang="en-US" altLang="zh-CN" dirty="0" smtClean="0">
                <a:latin typeface="NimbusRomNo9L" charset="0"/>
              </a:rPr>
              <a:t>Recent</a:t>
            </a:r>
            <a:r>
              <a:rPr lang="zh-CN" altLang="en-US" dirty="0" smtClean="0">
                <a:latin typeface="NimbusRomNo9L" charset="0"/>
              </a:rPr>
              <a:t> </a:t>
            </a:r>
            <a:r>
              <a:rPr lang="en-US" altLang="zh-CN" dirty="0" smtClean="0">
                <a:latin typeface="NimbusRomNo9L" charset="0"/>
              </a:rPr>
              <a:t>Survey:</a:t>
            </a:r>
            <a:r>
              <a:rPr lang="zh-CN" altLang="en-US" dirty="0" smtClean="0">
                <a:latin typeface="NimbusRomNo9L" charset="0"/>
              </a:rPr>
              <a:t> </a:t>
            </a:r>
            <a:r>
              <a:rPr lang="en-US" dirty="0" smtClean="0">
                <a:latin typeface="NimbusRomNo9L" charset="0"/>
              </a:rPr>
              <a:t>Y. Li, J. Fan, Y. Wang, and K. Tan. Influence maximization on social graphs: A survey. </a:t>
            </a:r>
            <a:r>
              <a:rPr lang="en-US" i="1" dirty="0" smtClean="0">
                <a:latin typeface="NimbusRomNo9L" charset="0"/>
              </a:rPr>
              <a:t>IEEE TKDE</a:t>
            </a:r>
            <a:r>
              <a:rPr lang="en-US" dirty="0" smtClean="0">
                <a:latin typeface="NimbusRomNo9L" charset="0"/>
              </a:rPr>
              <a:t>, 30(10):1852–1872, 2018.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60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0DB7BC-72C6-4006-95F8-62BAEF0D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Assumption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Existing</a:t>
            </a:r>
            <a:r>
              <a:rPr lang="zh-CN" altLang="en-US" dirty="0" smtClean="0"/>
              <a:t> </a:t>
            </a:r>
            <a:r>
              <a:rPr lang="en-US" dirty="0" smtClean="0"/>
              <a:t>IM</a:t>
            </a:r>
            <a:r>
              <a:rPr lang="zh-CN" altLang="en-US" dirty="0"/>
              <a:t> </a:t>
            </a:r>
            <a:r>
              <a:rPr lang="en-US" altLang="zh-CN" dirty="0" smtClean="0"/>
              <a:t>Works</a:t>
            </a:r>
            <a:endParaRPr lang="en-US" dirty="0"/>
          </a:p>
        </p:txBody>
      </p:sp>
      <p:sp>
        <p:nvSpPr>
          <p:cNvPr id="63" name="Content Placeholder 2">
            <a:extLst>
              <a:ext uri="{FF2B5EF4-FFF2-40B4-BE49-F238E27FC236}">
                <a16:creationId xmlns="" xmlns:a16="http://schemas.microsoft.com/office/drawing/2014/main" id="{4A4EADDE-FEC7-406D-B488-A455F8D5E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3340" cy="1392818"/>
          </a:xfrm>
        </p:spPr>
        <p:txBody>
          <a:bodyPr/>
          <a:lstStyle/>
          <a:p>
            <a:r>
              <a:rPr lang="en-US" altLang="zh-CN" dirty="0"/>
              <a:t>Homogeneous influence network: </a:t>
            </a:r>
          </a:p>
          <a:p>
            <a:pPr lvl="1"/>
            <a:r>
              <a:rPr lang="en-US" altLang="zh-CN" dirty="0"/>
              <a:t>All viral information gets the </a:t>
            </a:r>
            <a:r>
              <a:rPr lang="en-US" altLang="zh-CN" dirty="0">
                <a:solidFill>
                  <a:srgbClr val="FF0000"/>
                </a:solidFill>
              </a:rPr>
              <a:t>SAME</a:t>
            </a:r>
            <a:r>
              <a:rPr lang="en-US" altLang="zh-CN" dirty="0"/>
              <a:t> influence. </a:t>
            </a:r>
          </a:p>
          <a:p>
            <a:r>
              <a:rPr lang="en-US" altLang="zh-CN" dirty="0"/>
              <a:t>How about </a:t>
            </a:r>
            <a:r>
              <a:rPr lang="en-US" altLang="zh-CN" dirty="0" smtClean="0"/>
              <a:t>propagating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multiple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viral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different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topics</a:t>
            </a:r>
            <a:r>
              <a:rPr lang="en-US" altLang="zh-CN" dirty="0" smtClean="0"/>
              <a:t>?</a:t>
            </a:r>
            <a:endParaRPr lang="en-US" altLang="zh-CN" dirty="0"/>
          </a:p>
        </p:txBody>
      </p:sp>
      <p:grpSp>
        <p:nvGrpSpPr>
          <p:cNvPr id="51" name="Group 50"/>
          <p:cNvGrpSpPr/>
          <p:nvPr/>
        </p:nvGrpSpPr>
        <p:grpSpPr>
          <a:xfrm>
            <a:off x="276656" y="3400432"/>
            <a:ext cx="3799956" cy="3221023"/>
            <a:chOff x="1009865" y="2924944"/>
            <a:chExt cx="3799956" cy="3221023"/>
          </a:xfrm>
        </p:grpSpPr>
        <p:grpSp>
          <p:nvGrpSpPr>
            <p:cNvPr id="52" name="Group 51"/>
            <p:cNvGrpSpPr/>
            <p:nvPr/>
          </p:nvGrpSpPr>
          <p:grpSpPr>
            <a:xfrm>
              <a:off x="1395286" y="2924944"/>
              <a:ext cx="3414535" cy="3221023"/>
              <a:chOff x="3405180" y="3720708"/>
              <a:chExt cx="3414535" cy="3221023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3405181" y="4676964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2</a:t>
                </a: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490400" y="4673057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1</a:t>
                </a: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492075" y="5625405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3</a:t>
                </a: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562091" y="6559894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6</a:t>
                </a: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405180" y="5625401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5</a:t>
                </a: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562090" y="5625399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7</a:t>
                </a: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6437878" y="5625399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8</a:t>
                </a: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490401" y="3720709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9</a:t>
                </a: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405180" y="3720708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4</a:t>
                </a:r>
              </a:p>
            </p:txBody>
          </p:sp>
          <p:cxnSp>
            <p:nvCxnSpPr>
              <p:cNvPr id="108" name="Straight Arrow Connector 107"/>
              <p:cNvCxnSpPr>
                <a:stCxn id="100" idx="2"/>
                <a:endCxn id="99" idx="6"/>
              </p:cNvCxnSpPr>
              <p:nvPr/>
            </p:nvCxnSpPr>
            <p:spPr>
              <a:xfrm flipH="1">
                <a:off x="3787018" y="4863976"/>
                <a:ext cx="703382" cy="3907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>
                <a:stCxn id="100" idx="1"/>
                <a:endCxn id="108" idx="5"/>
              </p:cNvCxnSpPr>
              <p:nvPr/>
            </p:nvCxnSpPr>
            <p:spPr>
              <a:xfrm flipH="1" flipV="1">
                <a:off x="3731098" y="4046626"/>
                <a:ext cx="815221" cy="682350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07" idx="4"/>
                <a:endCxn id="100" idx="0"/>
              </p:cNvCxnSpPr>
              <p:nvPr/>
            </p:nvCxnSpPr>
            <p:spPr>
              <a:xfrm flipH="1">
                <a:off x="4681319" y="4102546"/>
                <a:ext cx="1" cy="570511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99" idx="0"/>
                <a:endCxn id="108" idx="4"/>
              </p:cNvCxnSpPr>
              <p:nvPr/>
            </p:nvCxnSpPr>
            <p:spPr>
              <a:xfrm flipH="1" flipV="1">
                <a:off x="3596099" y="4102545"/>
                <a:ext cx="1" cy="574419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stCxn id="99" idx="4"/>
                <a:endCxn id="103" idx="0"/>
              </p:cNvCxnSpPr>
              <p:nvPr/>
            </p:nvCxnSpPr>
            <p:spPr>
              <a:xfrm flipH="1">
                <a:off x="3596099" y="5058801"/>
                <a:ext cx="1" cy="566600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stCxn id="101" idx="0"/>
                <a:endCxn id="100" idx="4"/>
              </p:cNvCxnSpPr>
              <p:nvPr/>
            </p:nvCxnSpPr>
            <p:spPr>
              <a:xfrm flipH="1" flipV="1">
                <a:off x="4681319" y="5054894"/>
                <a:ext cx="1675" cy="570511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>
                <a:stCxn id="102" idx="1"/>
                <a:endCxn id="101" idx="5"/>
              </p:cNvCxnSpPr>
              <p:nvPr/>
            </p:nvCxnSpPr>
            <p:spPr>
              <a:xfrm flipH="1" flipV="1">
                <a:off x="4817993" y="5951323"/>
                <a:ext cx="800017" cy="664490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stCxn id="104" idx="4"/>
                <a:endCxn id="102" idx="0"/>
              </p:cNvCxnSpPr>
              <p:nvPr/>
            </p:nvCxnSpPr>
            <p:spPr>
              <a:xfrm>
                <a:off x="5753009" y="6007236"/>
                <a:ext cx="1" cy="552658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stCxn id="101" idx="6"/>
                <a:endCxn id="104" idx="2"/>
              </p:cNvCxnSpPr>
              <p:nvPr/>
            </p:nvCxnSpPr>
            <p:spPr>
              <a:xfrm flipV="1">
                <a:off x="4873912" y="5816318"/>
                <a:ext cx="688178" cy="6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stCxn id="104" idx="6"/>
              </p:cNvCxnSpPr>
              <p:nvPr/>
            </p:nvCxnSpPr>
            <p:spPr>
              <a:xfrm flipV="1">
                <a:off x="5943927" y="5816317"/>
                <a:ext cx="493951" cy="1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>
                <a:stCxn id="99" idx="5"/>
                <a:endCxn id="101" idx="1"/>
              </p:cNvCxnSpPr>
              <p:nvPr/>
            </p:nvCxnSpPr>
            <p:spPr>
              <a:xfrm>
                <a:off x="3731099" y="5002882"/>
                <a:ext cx="816895" cy="678442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>
                <a:stCxn id="103" idx="6"/>
                <a:endCxn id="101" idx="2"/>
              </p:cNvCxnSpPr>
              <p:nvPr/>
            </p:nvCxnSpPr>
            <p:spPr>
              <a:xfrm>
                <a:off x="3787017" y="5816320"/>
                <a:ext cx="705058" cy="4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2028675" y="417565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alibri" charset="0"/>
                  <a:ea typeface="Calibri" charset="0"/>
                  <a:cs typeface="Calibri" charset="0"/>
                </a:rPr>
                <a:t>0.9</a:t>
              </a:r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014334" y="341323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0.3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09865" y="429309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alibri" charset="0"/>
                  <a:ea typeface="Calibri" charset="0"/>
                  <a:cs typeface="Calibri" charset="0"/>
                </a:rPr>
                <a:t>0.7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890608" y="511846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0.5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926986" y="370774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0.1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691430" y="334770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0.8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115366" y="328498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0.2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691430" y="429309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0.9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979462" y="464384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0.8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863090" y="544522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alibri" charset="0"/>
                  <a:ea typeface="Calibri" charset="0"/>
                  <a:cs typeface="Calibri" charset="0"/>
                </a:rPr>
                <a:t>0.3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015218" y="501317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0.7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771550" y="530120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0.8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216333" y="3409361"/>
            <a:ext cx="3694205" cy="3221023"/>
            <a:chOff x="1122137" y="2924944"/>
            <a:chExt cx="3694205" cy="3221023"/>
          </a:xfrm>
        </p:grpSpPr>
        <p:grpSp>
          <p:nvGrpSpPr>
            <p:cNvPr id="156" name="Group 155"/>
            <p:cNvGrpSpPr/>
            <p:nvPr/>
          </p:nvGrpSpPr>
          <p:grpSpPr>
            <a:xfrm>
              <a:off x="1395286" y="2924944"/>
              <a:ext cx="3421056" cy="3221023"/>
              <a:chOff x="3405180" y="3720708"/>
              <a:chExt cx="3421056" cy="3221023"/>
            </a:xfrm>
          </p:grpSpPr>
          <p:sp>
            <p:nvSpPr>
              <p:cNvPr id="169" name="Oval 168"/>
              <p:cNvSpPr/>
              <p:nvPr/>
            </p:nvSpPr>
            <p:spPr>
              <a:xfrm>
                <a:off x="3405181" y="4676964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2</a:t>
                </a: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4490400" y="4673057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1</a:t>
                </a: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4492075" y="5625405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lt1"/>
                    </a:solidFill>
                  </a:rPr>
                  <a:t>3</a:t>
                </a: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562091" y="6559894"/>
                <a:ext cx="381837" cy="381837"/>
              </a:xfrm>
              <a:prstGeom prst="ellips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6</a:t>
                </a: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3405180" y="5625401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lt1"/>
                    </a:solidFill>
                  </a:rPr>
                  <a:t>5</a:t>
                </a: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5562090" y="5625399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7</a:t>
                </a: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6444399" y="5625399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lt1"/>
                    </a:solidFill>
                  </a:rPr>
                  <a:t>8</a:t>
                </a: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4490401" y="3720709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9</a:t>
                </a: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405180" y="3720708"/>
                <a:ext cx="381837" cy="381837"/>
              </a:xfrm>
              <a:prstGeom prst="ellips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4</a:t>
                </a:r>
              </a:p>
            </p:txBody>
          </p:sp>
          <p:cxnSp>
            <p:nvCxnSpPr>
              <p:cNvPr id="178" name="Straight Arrow Connector 177"/>
              <p:cNvCxnSpPr/>
              <p:nvPr/>
            </p:nvCxnSpPr>
            <p:spPr>
              <a:xfrm flipH="1">
                <a:off x="3787018" y="4863976"/>
                <a:ext cx="703382" cy="3907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/>
              <p:nvPr/>
            </p:nvCxnSpPr>
            <p:spPr>
              <a:xfrm flipH="1" flipV="1">
                <a:off x="3731098" y="4046626"/>
                <a:ext cx="815221" cy="682350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/>
              <p:nvPr/>
            </p:nvCxnSpPr>
            <p:spPr>
              <a:xfrm flipH="1">
                <a:off x="4681319" y="4102546"/>
                <a:ext cx="1" cy="570511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/>
              <p:nvPr/>
            </p:nvCxnSpPr>
            <p:spPr>
              <a:xfrm flipH="1" flipV="1">
                <a:off x="3596099" y="4102545"/>
                <a:ext cx="1" cy="574419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/>
              <p:nvPr/>
            </p:nvCxnSpPr>
            <p:spPr>
              <a:xfrm flipH="1">
                <a:off x="3596099" y="5058801"/>
                <a:ext cx="1" cy="566600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/>
              <p:cNvCxnSpPr/>
              <p:nvPr/>
            </p:nvCxnSpPr>
            <p:spPr>
              <a:xfrm flipH="1" flipV="1">
                <a:off x="4681319" y="5054894"/>
                <a:ext cx="1675" cy="570511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/>
              <p:cNvCxnSpPr/>
              <p:nvPr/>
            </p:nvCxnSpPr>
            <p:spPr>
              <a:xfrm flipH="1" flipV="1">
                <a:off x="4817993" y="5951323"/>
                <a:ext cx="800017" cy="664490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/>
              <p:cNvCxnSpPr/>
              <p:nvPr/>
            </p:nvCxnSpPr>
            <p:spPr>
              <a:xfrm>
                <a:off x="5753009" y="6007236"/>
                <a:ext cx="1" cy="552658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/>
              <p:nvPr/>
            </p:nvCxnSpPr>
            <p:spPr>
              <a:xfrm flipV="1">
                <a:off x="4873912" y="5816318"/>
                <a:ext cx="688178" cy="6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/>
              <p:nvPr/>
            </p:nvCxnSpPr>
            <p:spPr>
              <a:xfrm>
                <a:off x="5943927" y="5816318"/>
                <a:ext cx="500472" cy="0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/>
              <p:nvPr/>
            </p:nvCxnSpPr>
            <p:spPr>
              <a:xfrm>
                <a:off x="3731099" y="5002882"/>
                <a:ext cx="816895" cy="678442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/>
              <p:cNvCxnSpPr/>
              <p:nvPr/>
            </p:nvCxnSpPr>
            <p:spPr>
              <a:xfrm>
                <a:off x="3787017" y="5816320"/>
                <a:ext cx="705058" cy="4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7" name="TextBox 156"/>
            <p:cNvSpPr txBox="1"/>
            <p:nvPr/>
          </p:nvSpPr>
          <p:spPr>
            <a:xfrm>
              <a:off x="2028675" y="41756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122137" y="34132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122137" y="42930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890608" y="511846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926986" y="37077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691430" y="33477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115366" y="3284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691430" y="42930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2979462" y="46438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863090" y="54452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015218" y="50131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771550" y="53012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90" name="Picture 1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312" y="3590368"/>
            <a:ext cx="1059056" cy="1059056"/>
          </a:xfrm>
          <a:prstGeom prst="rect">
            <a:avLst/>
          </a:prstGeom>
        </p:spPr>
      </p:pic>
      <p:sp>
        <p:nvSpPr>
          <p:cNvPr id="191" name="Right Arrow 190"/>
          <p:cNvSpPr/>
          <p:nvPr/>
        </p:nvSpPr>
        <p:spPr>
          <a:xfrm rot="8557271">
            <a:off x="6114670" y="4061702"/>
            <a:ext cx="471321" cy="35851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6439176" y="4683628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550" indent="0">
              <a:buNone/>
            </a:pPr>
            <a:r>
              <a:rPr lang="en-US" smtClean="0">
                <a:solidFill>
                  <a:srgbClr val="0000CC"/>
                </a:solidFill>
              </a:rPr>
              <a:t>Flip coin</a:t>
            </a:r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93" name="Group 192"/>
          <p:cNvGrpSpPr/>
          <p:nvPr/>
        </p:nvGrpSpPr>
        <p:grpSpPr>
          <a:xfrm>
            <a:off x="8212718" y="3353380"/>
            <a:ext cx="3694205" cy="3221023"/>
            <a:chOff x="1122137" y="2924944"/>
            <a:chExt cx="3694205" cy="3221023"/>
          </a:xfrm>
        </p:grpSpPr>
        <p:grpSp>
          <p:nvGrpSpPr>
            <p:cNvPr id="194" name="Group 193"/>
            <p:cNvGrpSpPr/>
            <p:nvPr/>
          </p:nvGrpSpPr>
          <p:grpSpPr>
            <a:xfrm>
              <a:off x="1395286" y="2924944"/>
              <a:ext cx="3421056" cy="3221023"/>
              <a:chOff x="3405180" y="3720708"/>
              <a:chExt cx="3421056" cy="3221023"/>
            </a:xfrm>
          </p:grpSpPr>
          <p:sp>
            <p:nvSpPr>
              <p:cNvPr id="207" name="Oval 206"/>
              <p:cNvSpPr/>
              <p:nvPr/>
            </p:nvSpPr>
            <p:spPr>
              <a:xfrm>
                <a:off x="3405181" y="4676964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2</a:t>
                </a:r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4490400" y="4673057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lt1"/>
                    </a:solidFill>
                  </a:rPr>
                  <a:t>1</a:t>
                </a: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4492075" y="5625405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lt1"/>
                    </a:solidFill>
                  </a:rPr>
                  <a:t>3</a:t>
                </a: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5562091" y="6559894"/>
                <a:ext cx="381837" cy="381837"/>
              </a:xfrm>
              <a:prstGeom prst="ellips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6</a:t>
                </a: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405180" y="5625401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lt1"/>
                    </a:solidFill>
                  </a:rPr>
                  <a:t>5</a:t>
                </a: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5562090" y="5625399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7</a:t>
                </a:r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6444399" y="5625399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lt1"/>
                    </a:solidFill>
                  </a:rPr>
                  <a:t>8</a:t>
                </a: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4490401" y="3720709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9</a:t>
                </a:r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3405180" y="3720708"/>
                <a:ext cx="381837" cy="381837"/>
              </a:xfrm>
              <a:prstGeom prst="ellips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4</a:t>
                </a:r>
              </a:p>
            </p:txBody>
          </p:sp>
          <p:cxnSp>
            <p:nvCxnSpPr>
              <p:cNvPr id="216" name="Straight Arrow Connector 215"/>
              <p:cNvCxnSpPr/>
              <p:nvPr/>
            </p:nvCxnSpPr>
            <p:spPr>
              <a:xfrm flipH="1">
                <a:off x="3787018" y="4863976"/>
                <a:ext cx="703382" cy="3907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/>
              <p:nvPr/>
            </p:nvCxnSpPr>
            <p:spPr>
              <a:xfrm flipH="1" flipV="1">
                <a:off x="3731098" y="4046626"/>
                <a:ext cx="815221" cy="682350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>
              <a:xfrm flipH="1">
                <a:off x="4681319" y="4102546"/>
                <a:ext cx="1" cy="570511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/>
              <p:nvPr/>
            </p:nvCxnSpPr>
            <p:spPr>
              <a:xfrm flipH="1" flipV="1">
                <a:off x="3596099" y="4102545"/>
                <a:ext cx="1" cy="574419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/>
              <p:cNvCxnSpPr/>
              <p:nvPr/>
            </p:nvCxnSpPr>
            <p:spPr>
              <a:xfrm flipH="1">
                <a:off x="3596099" y="5058801"/>
                <a:ext cx="1" cy="566600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/>
              <p:cNvCxnSpPr/>
              <p:nvPr/>
            </p:nvCxnSpPr>
            <p:spPr>
              <a:xfrm flipH="1" flipV="1">
                <a:off x="4681319" y="5054894"/>
                <a:ext cx="1675" cy="570511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Arrow Connector 221"/>
              <p:cNvCxnSpPr/>
              <p:nvPr/>
            </p:nvCxnSpPr>
            <p:spPr>
              <a:xfrm flipH="1" flipV="1">
                <a:off x="4817993" y="5951323"/>
                <a:ext cx="800017" cy="66449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222"/>
              <p:cNvCxnSpPr/>
              <p:nvPr/>
            </p:nvCxnSpPr>
            <p:spPr>
              <a:xfrm>
                <a:off x="5753009" y="6007236"/>
                <a:ext cx="1" cy="552658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/>
              <p:cNvCxnSpPr/>
              <p:nvPr/>
            </p:nvCxnSpPr>
            <p:spPr>
              <a:xfrm flipV="1">
                <a:off x="4873912" y="5816318"/>
                <a:ext cx="688178" cy="6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/>
              <p:cNvCxnSpPr/>
              <p:nvPr/>
            </p:nvCxnSpPr>
            <p:spPr>
              <a:xfrm>
                <a:off x="5943927" y="5816318"/>
                <a:ext cx="500472" cy="0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/>
              <p:nvPr/>
            </p:nvCxnSpPr>
            <p:spPr>
              <a:xfrm>
                <a:off x="3731099" y="5002882"/>
                <a:ext cx="816895" cy="678442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/>
              <p:nvPr/>
            </p:nvCxnSpPr>
            <p:spPr>
              <a:xfrm>
                <a:off x="3787017" y="5816320"/>
                <a:ext cx="705058" cy="4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5" name="TextBox 194"/>
            <p:cNvSpPr txBox="1"/>
            <p:nvPr/>
          </p:nvSpPr>
          <p:spPr>
            <a:xfrm>
              <a:off x="2028675" y="41756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1122137" y="34132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1122137" y="42930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890608" y="511846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1926986" y="37077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691430" y="33477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115366" y="3284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691430" y="42930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979462" y="46438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2863090" y="54452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015218" y="50131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3771550" y="53012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8" name="Rectangle 227"/>
              <p:cNvSpPr/>
              <p:nvPr/>
            </p:nvSpPr>
            <p:spPr>
              <a:xfrm>
                <a:off x="4750953" y="6298136"/>
                <a:ext cx="1526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82550" indent="0">
                  <a:buNone/>
                </a:pPr>
                <a:r>
                  <a:rPr lang="en-US" dirty="0" smtClean="0">
                    <a:solidFill>
                      <a:srgbClr val="0000CC"/>
                    </a:solidFill>
                  </a:rPr>
                  <a:t>Time 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228" name="Rectangle 2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953" y="6298136"/>
                <a:ext cx="1526700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9" name="Rectangle 228"/>
              <p:cNvSpPr/>
              <p:nvPr/>
            </p:nvSpPr>
            <p:spPr>
              <a:xfrm>
                <a:off x="8694186" y="6300225"/>
                <a:ext cx="1433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82550" indent="0">
                  <a:buNone/>
                </a:pPr>
                <a:r>
                  <a:rPr lang="en-US" dirty="0" smtClean="0">
                    <a:solidFill>
                      <a:srgbClr val="0000CC"/>
                    </a:solidFill>
                  </a:rPr>
                  <a:t>Time 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229" name="Rectangle 2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186" y="6300225"/>
                <a:ext cx="143308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10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0DB7BC-72C6-4006-95F8-62BAEF0D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Assumption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Existing</a:t>
            </a:r>
            <a:r>
              <a:rPr lang="zh-CN" altLang="en-US" dirty="0" smtClean="0"/>
              <a:t> </a:t>
            </a:r>
            <a:r>
              <a:rPr lang="en-US" dirty="0" smtClean="0"/>
              <a:t>IM</a:t>
            </a:r>
            <a:r>
              <a:rPr lang="zh-CN" altLang="en-US" dirty="0"/>
              <a:t> </a:t>
            </a:r>
            <a:r>
              <a:rPr lang="en-US" altLang="zh-CN" dirty="0" smtClean="0"/>
              <a:t>Works</a:t>
            </a:r>
            <a:endParaRPr lang="en-US" dirty="0"/>
          </a:p>
        </p:txBody>
      </p:sp>
      <p:sp>
        <p:nvSpPr>
          <p:cNvPr id="63" name="Content Placeholder 2">
            <a:extLst>
              <a:ext uri="{FF2B5EF4-FFF2-40B4-BE49-F238E27FC236}">
                <a16:creationId xmlns="" xmlns:a16="http://schemas.microsoft.com/office/drawing/2014/main" id="{4A4EADDE-FEC7-406D-B488-A455F8D5E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3340" cy="1392818"/>
          </a:xfrm>
        </p:spPr>
        <p:txBody>
          <a:bodyPr>
            <a:normAutofit/>
          </a:bodyPr>
          <a:lstStyle/>
          <a:p>
            <a:r>
              <a:rPr lang="en-US" altLang="zh-CN" dirty="0"/>
              <a:t>Influence = Adoption</a:t>
            </a:r>
          </a:p>
          <a:p>
            <a:pPr lvl="1"/>
            <a:r>
              <a:rPr lang="en-US" altLang="zh-CN" dirty="0"/>
              <a:t>Once a user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activated, </a:t>
            </a:r>
            <a:r>
              <a:rPr lang="en-US" altLang="zh-CN" dirty="0"/>
              <a:t>it is considered to be influenced. </a:t>
            </a:r>
          </a:p>
          <a:p>
            <a:r>
              <a:rPr lang="en-US" dirty="0"/>
              <a:t>How to convert users to </a:t>
            </a:r>
            <a:r>
              <a:rPr lang="en-US" dirty="0" smtClean="0">
                <a:solidFill>
                  <a:srgbClr val="FF0000"/>
                </a:solidFill>
              </a:rPr>
              <a:t>adoption</a:t>
            </a:r>
            <a:r>
              <a:rPr lang="zh-CN" altLang="en-US" dirty="0" smtClean="0"/>
              <a:t> </a:t>
            </a:r>
            <a:r>
              <a:rPr lang="en-US" dirty="0" smtClean="0"/>
              <a:t>/</a:t>
            </a:r>
            <a:r>
              <a:rPr lang="zh-CN" altLang="en-US" dirty="0" smtClean="0"/>
              <a:t> </a:t>
            </a:r>
            <a:r>
              <a:rPr lang="en-US" dirty="0" smtClean="0"/>
              <a:t>tak</a:t>
            </a:r>
            <a:r>
              <a:rPr lang="en-US" altLang="zh-CN" dirty="0" smtClean="0"/>
              <a:t>ing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meaningful </a:t>
            </a:r>
            <a:r>
              <a:rPr lang="en-US" dirty="0" smtClean="0">
                <a:solidFill>
                  <a:srgbClr val="FF0000"/>
                </a:solidFill>
              </a:rPr>
              <a:t>action</a:t>
            </a:r>
            <a:r>
              <a:rPr lang="en-US" altLang="zh-CN" dirty="0" smtClean="0"/>
              <a:t>?</a:t>
            </a:r>
            <a:endParaRPr lang="en-US" altLang="zh-CN" dirty="0"/>
          </a:p>
        </p:txBody>
      </p:sp>
      <p:grpSp>
        <p:nvGrpSpPr>
          <p:cNvPr id="51" name="Group 50"/>
          <p:cNvGrpSpPr/>
          <p:nvPr/>
        </p:nvGrpSpPr>
        <p:grpSpPr>
          <a:xfrm>
            <a:off x="276656" y="3400432"/>
            <a:ext cx="3799956" cy="3221023"/>
            <a:chOff x="1009865" y="2924944"/>
            <a:chExt cx="3799956" cy="3221023"/>
          </a:xfrm>
        </p:grpSpPr>
        <p:grpSp>
          <p:nvGrpSpPr>
            <p:cNvPr id="52" name="Group 51"/>
            <p:cNvGrpSpPr/>
            <p:nvPr/>
          </p:nvGrpSpPr>
          <p:grpSpPr>
            <a:xfrm>
              <a:off x="1395286" y="2924944"/>
              <a:ext cx="3414535" cy="3221023"/>
              <a:chOff x="3405180" y="3720708"/>
              <a:chExt cx="3414535" cy="3221023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3405181" y="4676964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2</a:t>
                </a: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490400" y="4673057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1</a:t>
                </a: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492075" y="5625405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3</a:t>
                </a: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562091" y="6559894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6</a:t>
                </a: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405180" y="5625401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5</a:t>
                </a: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562090" y="5625399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7</a:t>
                </a: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6437878" y="5625399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8</a:t>
                </a: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490401" y="3720709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9</a:t>
                </a: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405180" y="3720708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4</a:t>
                </a:r>
              </a:p>
            </p:txBody>
          </p:sp>
          <p:cxnSp>
            <p:nvCxnSpPr>
              <p:cNvPr id="108" name="Straight Arrow Connector 107"/>
              <p:cNvCxnSpPr>
                <a:stCxn id="100" idx="2"/>
                <a:endCxn id="99" idx="6"/>
              </p:cNvCxnSpPr>
              <p:nvPr/>
            </p:nvCxnSpPr>
            <p:spPr>
              <a:xfrm flipH="1">
                <a:off x="3787018" y="4863976"/>
                <a:ext cx="703382" cy="3907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>
                <a:stCxn id="100" idx="1"/>
                <a:endCxn id="108" idx="5"/>
              </p:cNvCxnSpPr>
              <p:nvPr/>
            </p:nvCxnSpPr>
            <p:spPr>
              <a:xfrm flipH="1" flipV="1">
                <a:off x="3731098" y="4046626"/>
                <a:ext cx="815221" cy="682350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07" idx="4"/>
                <a:endCxn id="100" idx="0"/>
              </p:cNvCxnSpPr>
              <p:nvPr/>
            </p:nvCxnSpPr>
            <p:spPr>
              <a:xfrm flipH="1">
                <a:off x="4681319" y="4102546"/>
                <a:ext cx="1" cy="570511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99" idx="0"/>
                <a:endCxn id="108" idx="4"/>
              </p:cNvCxnSpPr>
              <p:nvPr/>
            </p:nvCxnSpPr>
            <p:spPr>
              <a:xfrm flipH="1" flipV="1">
                <a:off x="3596099" y="4102545"/>
                <a:ext cx="1" cy="574419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stCxn id="99" idx="4"/>
                <a:endCxn id="103" idx="0"/>
              </p:cNvCxnSpPr>
              <p:nvPr/>
            </p:nvCxnSpPr>
            <p:spPr>
              <a:xfrm flipH="1">
                <a:off x="3596099" y="5058801"/>
                <a:ext cx="1" cy="566600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stCxn id="101" idx="0"/>
                <a:endCxn id="100" idx="4"/>
              </p:cNvCxnSpPr>
              <p:nvPr/>
            </p:nvCxnSpPr>
            <p:spPr>
              <a:xfrm flipH="1" flipV="1">
                <a:off x="4681319" y="5054894"/>
                <a:ext cx="1675" cy="570511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>
                <a:stCxn id="102" idx="1"/>
                <a:endCxn id="101" idx="5"/>
              </p:cNvCxnSpPr>
              <p:nvPr/>
            </p:nvCxnSpPr>
            <p:spPr>
              <a:xfrm flipH="1" flipV="1">
                <a:off x="4817993" y="5951323"/>
                <a:ext cx="800017" cy="664490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stCxn id="104" idx="4"/>
                <a:endCxn id="102" idx="0"/>
              </p:cNvCxnSpPr>
              <p:nvPr/>
            </p:nvCxnSpPr>
            <p:spPr>
              <a:xfrm>
                <a:off x="5753009" y="6007236"/>
                <a:ext cx="1" cy="552658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stCxn id="101" idx="6"/>
                <a:endCxn id="104" idx="2"/>
              </p:cNvCxnSpPr>
              <p:nvPr/>
            </p:nvCxnSpPr>
            <p:spPr>
              <a:xfrm flipV="1">
                <a:off x="4873912" y="5816318"/>
                <a:ext cx="688178" cy="6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stCxn id="104" idx="6"/>
              </p:cNvCxnSpPr>
              <p:nvPr/>
            </p:nvCxnSpPr>
            <p:spPr>
              <a:xfrm flipV="1">
                <a:off x="5943927" y="5816317"/>
                <a:ext cx="493951" cy="1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>
                <a:stCxn id="99" idx="5"/>
                <a:endCxn id="101" idx="1"/>
              </p:cNvCxnSpPr>
              <p:nvPr/>
            </p:nvCxnSpPr>
            <p:spPr>
              <a:xfrm>
                <a:off x="3731099" y="5002882"/>
                <a:ext cx="816895" cy="678442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>
                <a:stCxn id="103" idx="6"/>
                <a:endCxn id="101" idx="2"/>
              </p:cNvCxnSpPr>
              <p:nvPr/>
            </p:nvCxnSpPr>
            <p:spPr>
              <a:xfrm>
                <a:off x="3787017" y="5816320"/>
                <a:ext cx="705058" cy="4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2028675" y="417565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alibri" charset="0"/>
                  <a:ea typeface="Calibri" charset="0"/>
                  <a:cs typeface="Calibri" charset="0"/>
                </a:rPr>
                <a:t>0.9</a:t>
              </a:r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014334" y="341323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0.3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09865" y="429309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alibri" charset="0"/>
                  <a:ea typeface="Calibri" charset="0"/>
                  <a:cs typeface="Calibri" charset="0"/>
                </a:rPr>
                <a:t>0.7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890608" y="511846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0.5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926986" y="370774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0.1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691430" y="334770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0.8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115366" y="328498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0.2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691430" y="429309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0.9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979462" y="464384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0.8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863090" y="544522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alibri" charset="0"/>
                  <a:ea typeface="Calibri" charset="0"/>
                  <a:cs typeface="Calibri" charset="0"/>
                </a:rPr>
                <a:t>0.3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015218" y="501317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0.7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771550" y="530120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0.8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216333" y="3409361"/>
            <a:ext cx="3694205" cy="3221023"/>
            <a:chOff x="1122137" y="2924944"/>
            <a:chExt cx="3694205" cy="3221023"/>
          </a:xfrm>
        </p:grpSpPr>
        <p:grpSp>
          <p:nvGrpSpPr>
            <p:cNvPr id="156" name="Group 155"/>
            <p:cNvGrpSpPr/>
            <p:nvPr/>
          </p:nvGrpSpPr>
          <p:grpSpPr>
            <a:xfrm>
              <a:off x="1395286" y="2924944"/>
              <a:ext cx="3421056" cy="3221023"/>
              <a:chOff x="3405180" y="3720708"/>
              <a:chExt cx="3421056" cy="3221023"/>
            </a:xfrm>
          </p:grpSpPr>
          <p:sp>
            <p:nvSpPr>
              <p:cNvPr id="169" name="Oval 168"/>
              <p:cNvSpPr/>
              <p:nvPr/>
            </p:nvSpPr>
            <p:spPr>
              <a:xfrm>
                <a:off x="3405181" y="4676964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2</a:t>
                </a: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4490400" y="4673057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1</a:t>
                </a: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4492075" y="5625405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lt1"/>
                    </a:solidFill>
                  </a:rPr>
                  <a:t>3</a:t>
                </a: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562091" y="6559894"/>
                <a:ext cx="381837" cy="381837"/>
              </a:xfrm>
              <a:prstGeom prst="ellips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6</a:t>
                </a: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3405180" y="5625401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lt1"/>
                    </a:solidFill>
                  </a:rPr>
                  <a:t>5</a:t>
                </a: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5562090" y="5625399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7</a:t>
                </a: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6444399" y="5625399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lt1"/>
                    </a:solidFill>
                  </a:rPr>
                  <a:t>8</a:t>
                </a: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4490401" y="3720709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9</a:t>
                </a: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405180" y="3720708"/>
                <a:ext cx="381837" cy="381837"/>
              </a:xfrm>
              <a:prstGeom prst="ellips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4</a:t>
                </a:r>
              </a:p>
            </p:txBody>
          </p:sp>
          <p:cxnSp>
            <p:nvCxnSpPr>
              <p:cNvPr id="178" name="Straight Arrow Connector 177"/>
              <p:cNvCxnSpPr/>
              <p:nvPr/>
            </p:nvCxnSpPr>
            <p:spPr>
              <a:xfrm flipH="1">
                <a:off x="3787018" y="4863976"/>
                <a:ext cx="703382" cy="3907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/>
              <p:nvPr/>
            </p:nvCxnSpPr>
            <p:spPr>
              <a:xfrm flipH="1" flipV="1">
                <a:off x="3731098" y="4046626"/>
                <a:ext cx="815221" cy="682350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/>
              <p:nvPr/>
            </p:nvCxnSpPr>
            <p:spPr>
              <a:xfrm flipH="1">
                <a:off x="4681319" y="4102546"/>
                <a:ext cx="1" cy="570511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/>
              <p:nvPr/>
            </p:nvCxnSpPr>
            <p:spPr>
              <a:xfrm flipH="1" flipV="1">
                <a:off x="3596099" y="4102545"/>
                <a:ext cx="1" cy="574419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/>
              <p:nvPr/>
            </p:nvCxnSpPr>
            <p:spPr>
              <a:xfrm flipH="1">
                <a:off x="3596099" y="5058801"/>
                <a:ext cx="1" cy="566600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/>
              <p:cNvCxnSpPr/>
              <p:nvPr/>
            </p:nvCxnSpPr>
            <p:spPr>
              <a:xfrm flipH="1" flipV="1">
                <a:off x="4681319" y="5054894"/>
                <a:ext cx="1675" cy="570511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/>
              <p:cNvCxnSpPr/>
              <p:nvPr/>
            </p:nvCxnSpPr>
            <p:spPr>
              <a:xfrm flipH="1" flipV="1">
                <a:off x="4817993" y="5951323"/>
                <a:ext cx="800017" cy="664490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/>
              <p:cNvCxnSpPr/>
              <p:nvPr/>
            </p:nvCxnSpPr>
            <p:spPr>
              <a:xfrm>
                <a:off x="5753009" y="6007236"/>
                <a:ext cx="1" cy="552658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/>
              <p:nvPr/>
            </p:nvCxnSpPr>
            <p:spPr>
              <a:xfrm flipV="1">
                <a:off x="4873912" y="5816318"/>
                <a:ext cx="688178" cy="6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/>
              <p:nvPr/>
            </p:nvCxnSpPr>
            <p:spPr>
              <a:xfrm>
                <a:off x="5943927" y="5816318"/>
                <a:ext cx="500472" cy="0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/>
              <p:nvPr/>
            </p:nvCxnSpPr>
            <p:spPr>
              <a:xfrm>
                <a:off x="3731099" y="5002882"/>
                <a:ext cx="816895" cy="678442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/>
              <p:cNvCxnSpPr/>
              <p:nvPr/>
            </p:nvCxnSpPr>
            <p:spPr>
              <a:xfrm>
                <a:off x="3787017" y="5816320"/>
                <a:ext cx="705058" cy="4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7" name="TextBox 156"/>
            <p:cNvSpPr txBox="1"/>
            <p:nvPr/>
          </p:nvSpPr>
          <p:spPr>
            <a:xfrm>
              <a:off x="2028675" y="41756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122137" y="34132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122137" y="42930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890608" y="511846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926986" y="37077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691430" y="33477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115366" y="3284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691430" y="42930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2979462" y="46438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863090" y="54452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015218" y="50131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771550" y="53012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90" name="Picture 1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312" y="3590368"/>
            <a:ext cx="1059056" cy="1059056"/>
          </a:xfrm>
          <a:prstGeom prst="rect">
            <a:avLst/>
          </a:prstGeom>
        </p:spPr>
      </p:pic>
      <p:sp>
        <p:nvSpPr>
          <p:cNvPr id="191" name="Right Arrow 190"/>
          <p:cNvSpPr/>
          <p:nvPr/>
        </p:nvSpPr>
        <p:spPr>
          <a:xfrm rot="8557271">
            <a:off x="6114670" y="4061702"/>
            <a:ext cx="471321" cy="35851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6439176" y="4683628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550" indent="0">
              <a:buNone/>
            </a:pPr>
            <a:r>
              <a:rPr lang="en-US" smtClean="0">
                <a:solidFill>
                  <a:srgbClr val="0000CC"/>
                </a:solidFill>
              </a:rPr>
              <a:t>Flip coin</a:t>
            </a:r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93" name="Group 192"/>
          <p:cNvGrpSpPr/>
          <p:nvPr/>
        </p:nvGrpSpPr>
        <p:grpSpPr>
          <a:xfrm>
            <a:off x="8212718" y="3353380"/>
            <a:ext cx="3694205" cy="3221023"/>
            <a:chOff x="1122137" y="2924944"/>
            <a:chExt cx="3694205" cy="3221023"/>
          </a:xfrm>
        </p:grpSpPr>
        <p:grpSp>
          <p:nvGrpSpPr>
            <p:cNvPr id="194" name="Group 193"/>
            <p:cNvGrpSpPr/>
            <p:nvPr/>
          </p:nvGrpSpPr>
          <p:grpSpPr>
            <a:xfrm>
              <a:off x="1395286" y="2924944"/>
              <a:ext cx="3421056" cy="3221023"/>
              <a:chOff x="3405180" y="3720708"/>
              <a:chExt cx="3421056" cy="3221023"/>
            </a:xfrm>
          </p:grpSpPr>
          <p:sp>
            <p:nvSpPr>
              <p:cNvPr id="207" name="Oval 206"/>
              <p:cNvSpPr/>
              <p:nvPr/>
            </p:nvSpPr>
            <p:spPr>
              <a:xfrm>
                <a:off x="3405181" y="4676964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2</a:t>
                </a:r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4490400" y="4673057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lt1"/>
                    </a:solidFill>
                  </a:rPr>
                  <a:t>1</a:t>
                </a: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4492075" y="5625405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lt1"/>
                    </a:solidFill>
                  </a:rPr>
                  <a:t>3</a:t>
                </a: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5562091" y="6559894"/>
                <a:ext cx="381837" cy="381837"/>
              </a:xfrm>
              <a:prstGeom prst="ellips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6</a:t>
                </a: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405180" y="5625401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lt1"/>
                    </a:solidFill>
                  </a:rPr>
                  <a:t>5</a:t>
                </a: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5562090" y="5625399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7</a:t>
                </a:r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6444399" y="5625399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lt1"/>
                    </a:solidFill>
                  </a:rPr>
                  <a:t>8</a:t>
                </a: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4490401" y="3720709"/>
                <a:ext cx="381837" cy="3818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9</a:t>
                </a:r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3405180" y="3720708"/>
                <a:ext cx="381837" cy="381837"/>
              </a:xfrm>
              <a:prstGeom prst="ellips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4</a:t>
                </a:r>
              </a:p>
            </p:txBody>
          </p:sp>
          <p:cxnSp>
            <p:nvCxnSpPr>
              <p:cNvPr id="216" name="Straight Arrow Connector 215"/>
              <p:cNvCxnSpPr/>
              <p:nvPr/>
            </p:nvCxnSpPr>
            <p:spPr>
              <a:xfrm flipH="1">
                <a:off x="3787018" y="4863976"/>
                <a:ext cx="703382" cy="3907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/>
              <p:nvPr/>
            </p:nvCxnSpPr>
            <p:spPr>
              <a:xfrm flipH="1" flipV="1">
                <a:off x="3731098" y="4046626"/>
                <a:ext cx="815221" cy="682350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>
              <a:xfrm flipH="1">
                <a:off x="4681319" y="4102546"/>
                <a:ext cx="1" cy="570511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/>
              <p:nvPr/>
            </p:nvCxnSpPr>
            <p:spPr>
              <a:xfrm flipH="1" flipV="1">
                <a:off x="3596099" y="4102545"/>
                <a:ext cx="1" cy="574419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/>
              <p:cNvCxnSpPr/>
              <p:nvPr/>
            </p:nvCxnSpPr>
            <p:spPr>
              <a:xfrm flipH="1">
                <a:off x="3596099" y="5058801"/>
                <a:ext cx="1" cy="566600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/>
              <p:cNvCxnSpPr/>
              <p:nvPr/>
            </p:nvCxnSpPr>
            <p:spPr>
              <a:xfrm flipH="1" flipV="1">
                <a:off x="4681319" y="5054894"/>
                <a:ext cx="1675" cy="570511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Arrow Connector 221"/>
              <p:cNvCxnSpPr/>
              <p:nvPr/>
            </p:nvCxnSpPr>
            <p:spPr>
              <a:xfrm flipH="1" flipV="1">
                <a:off x="4817993" y="5951323"/>
                <a:ext cx="800017" cy="66449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222"/>
              <p:cNvCxnSpPr/>
              <p:nvPr/>
            </p:nvCxnSpPr>
            <p:spPr>
              <a:xfrm>
                <a:off x="5753009" y="6007236"/>
                <a:ext cx="1" cy="552658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/>
              <p:cNvCxnSpPr/>
              <p:nvPr/>
            </p:nvCxnSpPr>
            <p:spPr>
              <a:xfrm flipV="1">
                <a:off x="4873912" y="5816318"/>
                <a:ext cx="688178" cy="6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/>
              <p:cNvCxnSpPr/>
              <p:nvPr/>
            </p:nvCxnSpPr>
            <p:spPr>
              <a:xfrm>
                <a:off x="5943927" y="5816318"/>
                <a:ext cx="500472" cy="0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/>
              <p:nvPr/>
            </p:nvCxnSpPr>
            <p:spPr>
              <a:xfrm>
                <a:off x="3731099" y="5002882"/>
                <a:ext cx="816895" cy="678442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/>
              <p:nvPr/>
            </p:nvCxnSpPr>
            <p:spPr>
              <a:xfrm>
                <a:off x="3787017" y="5816320"/>
                <a:ext cx="705058" cy="4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5" name="TextBox 194"/>
            <p:cNvSpPr txBox="1"/>
            <p:nvPr/>
          </p:nvSpPr>
          <p:spPr>
            <a:xfrm>
              <a:off x="2028675" y="41756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1122137" y="34132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1122137" y="42930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890608" y="511846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1926986" y="37077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691430" y="33477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115366" y="3284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691430" y="42930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979462" y="46438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2863090" y="54452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015218" y="50131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3771550" y="53012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8" name="Rectangle 227"/>
              <p:cNvSpPr/>
              <p:nvPr/>
            </p:nvSpPr>
            <p:spPr>
              <a:xfrm>
                <a:off x="4750953" y="6298136"/>
                <a:ext cx="1526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82550" indent="0">
                  <a:buNone/>
                </a:pPr>
                <a:r>
                  <a:rPr lang="en-US" dirty="0" smtClean="0">
                    <a:solidFill>
                      <a:srgbClr val="0000CC"/>
                    </a:solidFill>
                  </a:rPr>
                  <a:t>Time 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228" name="Rectangle 2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953" y="6298136"/>
                <a:ext cx="1526700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9" name="Rectangle 228"/>
              <p:cNvSpPr/>
              <p:nvPr/>
            </p:nvSpPr>
            <p:spPr>
              <a:xfrm>
                <a:off x="8694186" y="6300225"/>
                <a:ext cx="1433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82550" indent="0">
                  <a:buNone/>
                </a:pPr>
                <a:r>
                  <a:rPr lang="en-US" dirty="0" smtClean="0">
                    <a:solidFill>
                      <a:srgbClr val="0000CC"/>
                    </a:solidFill>
                  </a:rPr>
                  <a:t>Time 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229" name="Rectangle 2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186" y="6300225"/>
                <a:ext cx="143308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1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05B5F5-A677-4E9A-9995-F3912B07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R</a:t>
            </a:r>
            <a:r>
              <a:rPr lang="en-US" sz="4000" dirty="0" smtClean="0"/>
              <a:t>eal-</a:t>
            </a:r>
            <a:r>
              <a:rPr lang="en-US" altLang="zh-CN" sz="4000" dirty="0" smtClean="0"/>
              <a:t>W</a:t>
            </a:r>
            <a:r>
              <a:rPr lang="en-US" sz="4000" dirty="0" smtClean="0"/>
              <a:t>orld </a:t>
            </a:r>
            <a:r>
              <a:rPr lang="en-US" altLang="zh-CN" sz="4000" dirty="0" smtClean="0"/>
              <a:t>C</a:t>
            </a:r>
            <a:r>
              <a:rPr lang="en-US" sz="4000" dirty="0" smtClean="0"/>
              <a:t>ampaigns </a:t>
            </a:r>
            <a:r>
              <a:rPr lang="en-US" altLang="zh-CN" sz="4000" dirty="0" smtClean="0"/>
              <a:t>N</a:t>
            </a:r>
            <a:r>
              <a:rPr lang="en-US" sz="4000" dirty="0" smtClean="0"/>
              <a:t>eed </a:t>
            </a:r>
            <a:r>
              <a:rPr lang="en-US" sz="4000" dirty="0"/>
              <a:t>to be </a:t>
            </a:r>
            <a:r>
              <a:rPr lang="en-US" altLang="zh-CN" sz="4000" dirty="0" smtClean="0"/>
              <a:t>M</a:t>
            </a:r>
            <a:r>
              <a:rPr lang="en-US" sz="4000" dirty="0" smtClean="0"/>
              <a:t>ulti-faceted</a:t>
            </a:r>
            <a:endParaRPr lang="en-US" sz="4000" dirty="0"/>
          </a:p>
        </p:txBody>
      </p:sp>
      <p:pic>
        <p:nvPicPr>
          <p:cNvPr id="2050" name="Picture 2" descr="Image result for click to buy vs. click to like">
            <a:extLst>
              <a:ext uri="{FF2B5EF4-FFF2-40B4-BE49-F238E27FC236}">
                <a16:creationId xmlns="" xmlns:a16="http://schemas.microsoft.com/office/drawing/2014/main" id="{408809F7-E125-4542-9A42-DB2B608B4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383" y="1671637"/>
            <a:ext cx="5176839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7CA7CD-7275-4E09-994C-A383A650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635044" cy="4351338"/>
          </a:xfrm>
        </p:spPr>
        <p:txBody>
          <a:bodyPr/>
          <a:lstStyle/>
          <a:p>
            <a:r>
              <a:rPr lang="en-US" dirty="0"/>
              <a:t>Click to LIKE vs. Click to BUY?</a:t>
            </a:r>
          </a:p>
          <a:p>
            <a:pPr lvl="1"/>
            <a:r>
              <a:rPr lang="en-US" dirty="0"/>
              <a:t>More and non-redundant information is required for a user to buy a product.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WATCH a video vs. SUBSCRIBE a channel?</a:t>
            </a:r>
          </a:p>
          <a:p>
            <a:pPr lvl="1"/>
            <a:r>
              <a:rPr lang="en-US" dirty="0"/>
              <a:t>Watching a number of </a:t>
            </a:r>
            <a:r>
              <a:rPr lang="en-US" dirty="0">
                <a:solidFill>
                  <a:srgbClr val="FF0000"/>
                </a:solidFill>
              </a:rPr>
              <a:t>interesting </a:t>
            </a:r>
            <a:r>
              <a:rPr lang="en-US" altLang="zh-CN" dirty="0" smtClean="0">
                <a:solidFill>
                  <a:srgbClr val="FF0000"/>
                </a:solidFill>
              </a:rPr>
              <a:t>and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diverse</a:t>
            </a:r>
            <a:r>
              <a:rPr lang="zh-CN" altLang="en-US" dirty="0" smtClean="0"/>
              <a:t> </a:t>
            </a:r>
            <a:r>
              <a:rPr lang="en-US" dirty="0" smtClean="0"/>
              <a:t>videos </a:t>
            </a:r>
            <a:r>
              <a:rPr lang="en-US" dirty="0"/>
              <a:t>would convert the user to a subscriber. </a:t>
            </a:r>
          </a:p>
        </p:txBody>
      </p:sp>
      <p:pic>
        <p:nvPicPr>
          <p:cNvPr id="2054" name="Picture 6" descr="Image result for youtube channel subscribe">
            <a:extLst>
              <a:ext uri="{FF2B5EF4-FFF2-40B4-BE49-F238E27FC236}">
                <a16:creationId xmlns="" xmlns:a16="http://schemas.microsoft.com/office/drawing/2014/main" id="{A39EB161-1D93-42BE-917E-9626731B9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256" y="4140423"/>
            <a:ext cx="2889504" cy="104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4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7D7E6B-8FD2-446C-BEA2-8CC51114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Multifaceted Network Influence</a:t>
            </a:r>
            <a:endParaRPr lang="en-US" dirty="0"/>
          </a:p>
        </p:txBody>
      </p:sp>
      <p:pic>
        <p:nvPicPr>
          <p:cNvPr id="5" name="Graphic 4" descr="Man">
            <a:extLst>
              <a:ext uri="{FF2B5EF4-FFF2-40B4-BE49-F238E27FC236}">
                <a16:creationId xmlns="" xmlns:a16="http://schemas.microsoft.com/office/drawing/2014/main" id="{76A96CE9-3DAE-42EF-8A48-A62147C90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4309" y="3546024"/>
            <a:ext cx="752669" cy="75266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5CD5F6BD-A070-4654-8969-FBA6807B6D9D}"/>
              </a:ext>
            </a:extLst>
          </p:cNvPr>
          <p:cNvCxnSpPr>
            <a:endCxn id="5" idx="1"/>
          </p:cNvCxnSpPr>
          <p:nvPr/>
        </p:nvCxnSpPr>
        <p:spPr>
          <a:xfrm>
            <a:off x="3212818" y="2724682"/>
            <a:ext cx="2051491" cy="1197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8D30EAC5-E8E7-45D7-B2A1-38EB943D8F23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640644" y="2596440"/>
            <a:ext cx="0" cy="9495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E188E7AC-81B5-4E4B-840E-FFABD6796A1E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6016978" y="2724682"/>
            <a:ext cx="1964266" cy="1197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84" name="Picture 12" descr="Image result for click to buy">
            <a:extLst>
              <a:ext uri="{FF2B5EF4-FFF2-40B4-BE49-F238E27FC236}">
                <a16:creationId xmlns="" xmlns:a16="http://schemas.microsoft.com/office/drawing/2014/main" id="{83A36830-5149-4AEE-A2AD-41386BE25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642" y="5269332"/>
            <a:ext cx="3048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row: Down 17">
            <a:extLst>
              <a:ext uri="{FF2B5EF4-FFF2-40B4-BE49-F238E27FC236}">
                <a16:creationId xmlns="" xmlns:a16="http://schemas.microsoft.com/office/drawing/2014/main" id="{40D1F713-B85B-4177-9021-2376B3EE35CA}"/>
              </a:ext>
            </a:extLst>
          </p:cNvPr>
          <p:cNvSpPr/>
          <p:nvPr/>
        </p:nvSpPr>
        <p:spPr>
          <a:xfrm>
            <a:off x="5476868" y="4400561"/>
            <a:ext cx="327548" cy="752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88" name="Picture 16" descr="Image result for subscribe">
            <a:extLst>
              <a:ext uri="{FF2B5EF4-FFF2-40B4-BE49-F238E27FC236}">
                <a16:creationId xmlns="" xmlns:a16="http://schemas.microsoft.com/office/drawing/2014/main" id="{09A53A4C-7D41-4C83-8DBB-EA119AE36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1" t="22685" r="1482" b="5950"/>
          <a:stretch/>
        </p:blipFill>
        <p:spPr bwMode="auto">
          <a:xfrm>
            <a:off x="5902678" y="5236414"/>
            <a:ext cx="2370666" cy="122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9359AB-41D5-4C26-AEFE-910A28764856}"/>
              </a:ext>
            </a:extLst>
          </p:cNvPr>
          <p:cNvSpPr txBox="1"/>
          <p:nvPr/>
        </p:nvSpPr>
        <p:spPr>
          <a:xfrm>
            <a:off x="7315800" y="3311569"/>
            <a:ext cx="43167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Challenge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1: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How </a:t>
            </a:r>
            <a:r>
              <a:rPr lang="en-US" altLang="zh-CN" sz="2800" b="1" dirty="0">
                <a:solidFill>
                  <a:srgbClr val="FF0000"/>
                </a:solidFill>
              </a:rPr>
              <a:t>to quantify the  adoption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process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given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multiple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message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pieces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 picture containing man, person, wall, photo&#10;&#10;Description automatically generated">
            <a:extLst>
              <a:ext uri="{FF2B5EF4-FFF2-40B4-BE49-F238E27FC236}">
                <a16:creationId xmlns="" xmlns:a16="http://schemas.microsoft.com/office/drawing/2014/main" id="{24BAD7AF-A35B-4CBD-84C0-10EE61B56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75" y="1429090"/>
            <a:ext cx="2410161" cy="1428949"/>
          </a:xfrm>
          <a:prstGeom prst="rect">
            <a:avLst/>
          </a:prstGeom>
        </p:spPr>
      </p:pic>
      <p:pic>
        <p:nvPicPr>
          <p:cNvPr id="9" name="Picture 8" descr="A picture containing person, man, indoor, wall&#10;&#10;Description automatically generated">
            <a:extLst>
              <a:ext uri="{FF2B5EF4-FFF2-40B4-BE49-F238E27FC236}">
                <a16:creationId xmlns="" xmlns:a16="http://schemas.microsoft.com/office/drawing/2014/main" id="{60BB562D-D9C4-4834-8AC4-AC23E4B9AF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69" y="1262301"/>
            <a:ext cx="2467319" cy="1419423"/>
          </a:xfrm>
          <a:prstGeom prst="rect">
            <a:avLst/>
          </a:prstGeom>
        </p:spPr>
      </p:pic>
      <p:pic>
        <p:nvPicPr>
          <p:cNvPr id="11" name="Picture 10" descr="A picture containing person, man, holding, wall&#10;&#10;Description automatically generated">
            <a:extLst>
              <a:ext uri="{FF2B5EF4-FFF2-40B4-BE49-F238E27FC236}">
                <a16:creationId xmlns="" xmlns:a16="http://schemas.microsoft.com/office/drawing/2014/main" id="{547C86C9-B13B-424E-A569-813932A66A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70" y="1461800"/>
            <a:ext cx="2429214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09F81-61F1-44EA-82AF-22DF2AD2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Adoption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F504362B-7190-4D96-BD77-32FBD1192BEE}"/>
                  </a:ext>
                </a:extLst>
              </p:cNvPr>
              <p:cNvSpPr txBox="1"/>
              <p:nvPr/>
            </p:nvSpPr>
            <p:spPr>
              <a:xfrm>
                <a:off x="3634949" y="3099672"/>
                <a:ext cx="584200" cy="433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04362B-7190-4D96-BD77-32FBD1192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949" y="3099672"/>
                <a:ext cx="584200" cy="4331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90B4140A-D3B1-4D4D-BC39-55843310522B}"/>
                  </a:ext>
                </a:extLst>
              </p:cNvPr>
              <p:cNvSpPr txBox="1"/>
              <p:nvPr/>
            </p:nvSpPr>
            <p:spPr>
              <a:xfrm>
                <a:off x="5511800" y="2724682"/>
                <a:ext cx="584200" cy="433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B4140A-D3B1-4D4D-BC39-558433105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00" y="2724682"/>
                <a:ext cx="584200" cy="4331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D9B3F76D-C117-4AE1-853C-D758BA951DCC}"/>
                  </a:ext>
                </a:extLst>
              </p:cNvPr>
              <p:cNvSpPr txBox="1"/>
              <p:nvPr/>
            </p:nvSpPr>
            <p:spPr>
              <a:xfrm>
                <a:off x="7128861" y="3099672"/>
                <a:ext cx="584200" cy="445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B3F76D-C117-4AE1-853C-D758BA951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861" y="3099672"/>
                <a:ext cx="584200" cy="4451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6B52A35-8F4B-4F31-9AD1-FB6BA55461AB}"/>
              </a:ext>
            </a:extLst>
          </p:cNvPr>
          <p:cNvSpPr txBox="1"/>
          <p:nvPr/>
        </p:nvSpPr>
        <p:spPr>
          <a:xfrm>
            <a:off x="5162665" y="4216428"/>
            <a:ext cx="87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 v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1FCFF8E-25B8-4ED0-BBA2-43F1F25C493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" r="1344" b="5328"/>
          <a:stretch/>
        </p:blipFill>
        <p:spPr>
          <a:xfrm>
            <a:off x="304799" y="4879829"/>
            <a:ext cx="7532439" cy="1325563"/>
          </a:xfrm>
          <a:prstGeom prst="rect">
            <a:avLst/>
          </a:prstGeom>
        </p:spPr>
      </p:pic>
      <p:pic>
        <p:nvPicPr>
          <p:cNvPr id="31" name="Graphic 30" descr="Man">
            <a:extLst>
              <a:ext uri="{FF2B5EF4-FFF2-40B4-BE49-F238E27FC236}">
                <a16:creationId xmlns="" xmlns:a16="http://schemas.microsoft.com/office/drawing/2014/main" id="{C4D422B8-DA51-4FF1-A86F-E59A9A5BD3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64309" y="3546024"/>
            <a:ext cx="752669" cy="752669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BE64C169-1F2B-4B6D-8953-E8045B8622A1}"/>
              </a:ext>
            </a:extLst>
          </p:cNvPr>
          <p:cNvCxnSpPr>
            <a:endCxn id="31" idx="1"/>
          </p:cNvCxnSpPr>
          <p:nvPr/>
        </p:nvCxnSpPr>
        <p:spPr>
          <a:xfrm>
            <a:off x="3212818" y="2724682"/>
            <a:ext cx="2051491" cy="1197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556086E2-41D0-4714-9E67-CE650ED5C59E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640644" y="2596440"/>
            <a:ext cx="0" cy="9495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AE660126-1A10-43B0-962E-B966E1345A9B}"/>
              </a:ext>
            </a:extLst>
          </p:cNvPr>
          <p:cNvCxnSpPr>
            <a:cxnSpLocks/>
            <a:endCxn id="31" idx="3"/>
          </p:cNvCxnSpPr>
          <p:nvPr/>
        </p:nvCxnSpPr>
        <p:spPr>
          <a:xfrm flipH="1">
            <a:off x="6016978" y="2724682"/>
            <a:ext cx="1964266" cy="1197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0" name="Picture 4" descr="Image result for logistic curve">
            <a:extLst>
              <a:ext uri="{FF2B5EF4-FFF2-40B4-BE49-F238E27FC236}">
                <a16:creationId xmlns="" xmlns:a16="http://schemas.microsoft.com/office/drawing/2014/main" id="{829FA0BA-5CE8-458D-A13A-74D3D1E89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757" y="3429000"/>
            <a:ext cx="4174243" cy="339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picture containing man, person, wall, photo&#10;&#10;Description automatically generated">
            <a:extLst>
              <a:ext uri="{FF2B5EF4-FFF2-40B4-BE49-F238E27FC236}">
                <a16:creationId xmlns="" xmlns:a16="http://schemas.microsoft.com/office/drawing/2014/main" id="{111CD602-18DC-426F-AFAB-3EDAF2B748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75" y="1429090"/>
            <a:ext cx="2410161" cy="1428949"/>
          </a:xfrm>
          <a:prstGeom prst="rect">
            <a:avLst/>
          </a:prstGeom>
        </p:spPr>
      </p:pic>
      <p:pic>
        <p:nvPicPr>
          <p:cNvPr id="28" name="Picture 27" descr="A picture containing person, man, indoor, wall&#10;&#10;Description automatically generated">
            <a:extLst>
              <a:ext uri="{FF2B5EF4-FFF2-40B4-BE49-F238E27FC236}">
                <a16:creationId xmlns="" xmlns:a16="http://schemas.microsoft.com/office/drawing/2014/main" id="{6A2B3A2A-7CDD-44FE-976D-69854279AD4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69" y="1262301"/>
            <a:ext cx="2467319" cy="1419423"/>
          </a:xfrm>
          <a:prstGeom prst="rect">
            <a:avLst/>
          </a:prstGeom>
        </p:spPr>
      </p:pic>
      <p:pic>
        <p:nvPicPr>
          <p:cNvPr id="16" name="Picture 15" descr="A picture containing person, man, holding, wall&#10;&#10;Description automatically generated">
            <a:extLst>
              <a:ext uri="{FF2B5EF4-FFF2-40B4-BE49-F238E27FC236}">
                <a16:creationId xmlns="" xmlns:a16="http://schemas.microsoft.com/office/drawing/2014/main" id="{A77B8531-04B1-4B60-8858-7AB15CEB38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70" y="1461800"/>
            <a:ext cx="2429214" cy="13622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9359AB-41D5-4C26-AEFE-910A28764856}"/>
              </a:ext>
            </a:extLst>
          </p:cNvPr>
          <p:cNvSpPr txBox="1"/>
          <p:nvPr/>
        </p:nvSpPr>
        <p:spPr>
          <a:xfrm>
            <a:off x="294745" y="4209575"/>
            <a:ext cx="3561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Adoption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Utility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(AU)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A8C89B-E5E9-4C7D-AC3F-521B79C2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Maximizing Adoption with </a:t>
            </a:r>
            <a:r>
              <a:rPr lang="en-US" altLang="zh-CN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Multifaceted Network Influence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0489C9D0-68F1-4282-B907-7DAFFA01C488}"/>
                  </a:ext>
                </a:extLst>
              </p:cNvPr>
              <p:cNvSpPr txBox="1"/>
              <p:nvPr/>
            </p:nvSpPr>
            <p:spPr>
              <a:xfrm>
                <a:off x="1122035" y="2961464"/>
                <a:ext cx="105099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𝑶𝑰𝑷𝑨</m:t>
                    </m:r>
                  </m:oMath>
                </a14:m>
                <a:r>
                  <a:rPr lang="en-US" sz="2400" dirty="0">
                    <a:latin typeface="+mj-lt"/>
                  </a:rPr>
                  <a:t>: Given a social network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latin typeface="+mj-lt"/>
                  </a:rPr>
                  <a:t>, a viral campaign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latin typeface="+mj-lt"/>
                  </a:rPr>
                  <a:t> containing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>
                    <a:latin typeface="+mj-lt"/>
                  </a:rPr>
                  <a:t> viral pieces and a number k as the budget to constraint the number of seeds, the Optimal Influential Piece Assignment (OIPA) problem finds the assignment plan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+mj-lt"/>
                  </a:rPr>
                  <a:t> such that the plan maximizes the overall adoption utility of T over G.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489C9D0-68F1-4282-B907-7DAFFA01C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035" y="2961464"/>
                <a:ext cx="10509955" cy="1569660"/>
              </a:xfrm>
              <a:prstGeom prst="rect">
                <a:avLst/>
              </a:prstGeom>
              <a:blipFill>
                <a:blip r:embed="rId3"/>
                <a:stretch>
                  <a:fillRect l="-870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9359AB-41D5-4C26-AEFE-910A28764856}"/>
              </a:ext>
            </a:extLst>
          </p:cNvPr>
          <p:cNvSpPr txBox="1"/>
          <p:nvPr/>
        </p:nvSpPr>
        <p:spPr>
          <a:xfrm>
            <a:off x="1122035" y="1697830"/>
            <a:ext cx="9942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Challenge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2: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How </a:t>
            </a:r>
            <a:r>
              <a:rPr lang="en-US" altLang="zh-CN" sz="2800" b="1" dirty="0">
                <a:solidFill>
                  <a:srgbClr val="FF0000"/>
                </a:solidFill>
              </a:rPr>
              <a:t>to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maximize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adoption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with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multifaceted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network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influence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ystem.Storyboarding.Icons.Image" Revision="1" Stencil="System.Storyboarding.Icons" StencilVersion="0.1"/>
</Control>
</file>

<file path=customXml/item2.xml><?xml version="1.0" encoding="utf-8"?>
<Control xmlns="http://schemas.microsoft.com/VisualStudio/2011/storyboarding/control">
  <Id Name="7a37efb4-5e92-49fc-adf4-ed5da2bf7329" RevisionId="bfb921f7-882f-44b9-90d5-6465cb8e50f3" Stencil="172d6d98-e5c9-42e9-a209-79f7a94bbd38" StencilRevisionId="00000000-0000-0000-0000-000000000000" StencilVersion="0.0"/>
</Control>
</file>

<file path=customXml/item3.xml><?xml version="1.0" encoding="utf-8"?>
<Control xmlns="http://schemas.microsoft.com/VisualStudio/2011/storyboarding/control">
  <Id Name="System.Storyboarding.WindowsAppIcons.Movie" Revision="1" Stencil="System.Storyboarding.WindowsAppIcons" StencilVersion="0.1"/>
</Control>
</file>

<file path=customXml/item4.xml><?xml version="1.0" encoding="utf-8"?>
<Control xmlns="http://schemas.microsoft.com/VisualStudio/2011/storyboarding/control">
  <Id Name="System.Storyboarding.Icons.Video" Revision="1" Stencil="System.Storyboarding.Icons" StencilVersion="0.1"/>
</Control>
</file>

<file path=customXml/item5.xml><?xml version="1.0" encoding="utf-8"?>
<Control xmlns="http://schemas.microsoft.com/VisualStudio/2011/storyboarding/control">
  <Id Name="System.Storyboarding.Icons.Image" Revision="1" Stencil="System.Storyboarding.Icons" StencilVersion="0.1"/>
</Control>
</file>

<file path=customXml/item6.xml><?xml version="1.0" encoding="utf-8"?>
<Control xmlns="http://schemas.microsoft.com/VisualStudio/2011/storyboarding/control">
  <Id Name="System.Storyboarding.Icons.Video" Revision="1" Stencil="System.Storyboarding.Icons" StencilVersion="0.1"/>
</Control>
</file>

<file path=customXml/item7.xml><?xml version="1.0" encoding="utf-8"?>
<Control xmlns="http://schemas.microsoft.com/VisualStudio/2011/storyboarding/control">
  <Id Name="System.Storyboarding.WindowsAppIcons.Movie" Revision="1" Stencil="System.Storyboarding.WindowsAppIcons" StencilVersion="0.1"/>
</Control>
</file>

<file path=customXml/item8.xml><?xml version="1.0" encoding="utf-8"?>
<Control xmlns="http://schemas.microsoft.com/VisualStudio/2011/storyboarding/control">
  <Id Name="7a37efb4-5e92-49fc-adf4-ed5da2bf7329" RevisionId="bfb921f7-882f-44b9-90d5-6465cb8e50f3" Stencil="172d6d98-e5c9-42e9-a209-79f7a94bbd38" StencilRevisionId="00000000-0000-0000-0000-000000000000" StencilVersion="0.0"/>
</Control>
</file>

<file path=customXml/item9.xml><?xml version="1.0" encoding="utf-8"?>
<Control xmlns="http://schemas.microsoft.com/VisualStudio/2011/storyboarding/control">
  <Id Name="System.Storyboarding.Icons.Camera" Revision="1" Stencil="System.Storyboarding.Icons" StencilVersion="0.1"/>
</Control>
</file>

<file path=customXml/itemProps1.xml><?xml version="1.0" encoding="utf-8"?>
<ds:datastoreItem xmlns:ds="http://schemas.openxmlformats.org/officeDocument/2006/customXml" ds:itemID="{63872C07-7653-4CE5-857E-3E868599D2EF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668AD2E3-C3A8-4594-A096-A20C6B3832FF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381A07BD-CBC2-42FA-916E-1EF65507FF2C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3D02CAD2-2A51-492A-8F33-D16C9FF1AA5C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18B6154B-76DF-4150-91D4-5EE7898A010C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F64E5223-E047-4D4A-B711-123443A681C2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A2A0C0B6-8592-4DB0-A44B-1BBAF748BBBA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30E2ABD1-1F4B-4615-96FE-DE306E0D42EE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6B262398-465D-4713-ABC2-C5ABD5A8C108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2241</Words>
  <Application>Microsoft Macintosh PowerPoint</Application>
  <PresentationFormat>Widescreen</PresentationFormat>
  <Paragraphs>352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Calibri Light</vt:lpstr>
      <vt:lpstr>Cambria Math</vt:lpstr>
      <vt:lpstr>Mangal</vt:lpstr>
      <vt:lpstr>NimbusRomNo9L</vt:lpstr>
      <vt:lpstr>等线</vt:lpstr>
      <vt:lpstr>等线 Light</vt:lpstr>
      <vt:lpstr>Arial</vt:lpstr>
      <vt:lpstr>Office Theme</vt:lpstr>
      <vt:lpstr>Maximizing Multifaceted Network Influence</vt:lpstr>
      <vt:lpstr>Background: Social Influence</vt:lpstr>
      <vt:lpstr>Background: Influence Maximization (IM)</vt:lpstr>
      <vt:lpstr>Assumption of Existing IM Works</vt:lpstr>
      <vt:lpstr>Assumption of Existing IM Works</vt:lpstr>
      <vt:lpstr>Real-World Campaigns Need to be Multi-faceted</vt:lpstr>
      <vt:lpstr>Multifaceted Network Influence</vt:lpstr>
      <vt:lpstr>Logistic Adoption Model</vt:lpstr>
      <vt:lpstr>Maximizing Adoption with Multifaceted Network Influence</vt:lpstr>
      <vt:lpstr>Information Propagation Model</vt:lpstr>
      <vt:lpstr>Running Example</vt:lpstr>
      <vt:lpstr>PowerPoint Presentation</vt:lpstr>
      <vt:lpstr>Problem Hardness</vt:lpstr>
      <vt:lpstr>Branch and Bound Framework</vt:lpstr>
      <vt:lpstr>Technical Challenge: Bound Computation</vt:lpstr>
      <vt:lpstr>Technical Challenge: Bound Computation</vt:lpstr>
      <vt:lpstr>Expensive Bound Estimation</vt:lpstr>
      <vt:lpstr>Progressive Bound Estimation</vt:lpstr>
      <vt:lpstr>Experimental Evaluation</vt:lpstr>
      <vt:lpstr>Effectiveness Study</vt:lpstr>
      <vt:lpstr>Efficiency Study</vt:lpstr>
      <vt:lpstr>Conclusion</vt:lpstr>
      <vt:lpstr>Background: Influence Maximization (IM)</vt:lpstr>
      <vt:lpstr>Assumptions of Influence Maximization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Multifaceted Network Influence</dc:title>
  <dc:creator>LI Yuchen</dc:creator>
  <cp:lastModifiedBy>范举</cp:lastModifiedBy>
  <cp:revision>51</cp:revision>
  <dcterms:created xsi:type="dcterms:W3CDTF">2019-03-07T06:19:43Z</dcterms:created>
  <dcterms:modified xsi:type="dcterms:W3CDTF">2019-04-09T07:01:48Z</dcterms:modified>
</cp:coreProperties>
</file>