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6" r:id="rId4"/>
    <p:sldId id="258" r:id="rId5"/>
    <p:sldId id="260" r:id="rId6"/>
    <p:sldId id="259" r:id="rId7"/>
    <p:sldId id="261" r:id="rId8"/>
    <p:sldId id="267" r:id="rId9"/>
    <p:sldId id="270" r:id="rId10"/>
    <p:sldId id="262" r:id="rId11"/>
    <p:sldId id="268" r:id="rId12"/>
    <p:sldId id="263" r:id="rId13"/>
    <p:sldId id="264" r:id="rId14"/>
    <p:sldId id="271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325" autoAdjust="0"/>
  </p:normalViewPr>
  <p:slideViewPr>
    <p:cSldViewPr snapToGrid="0">
      <p:cViewPr>
        <p:scale>
          <a:sx n="100" d="100"/>
          <a:sy n="100" d="100"/>
        </p:scale>
        <p:origin x="533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EF964-EBA1-4DF4-99BF-2AA27FD82C18}" type="datetimeFigureOut">
              <a:rPr lang="zh-CN" altLang="en-US" smtClean="0"/>
              <a:t>2022/10/26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660D0-0F4B-4D1D-903F-5FAF958583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1971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Why practical simulation? There’re practical scenarios.</a:t>
            </a:r>
          </a:p>
          <a:p>
            <a:pPr marL="342900" lvl="0" indent="-342900" algn="just">
              <a:buFont typeface="Wingdings" panose="05000000000000000000" pitchFamily="2" charset="2"/>
              <a:buChar char=""/>
            </a:pPr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In this case, there is a lost device, and the owner requires the location.</a:t>
            </a: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"/>
            </a:pPr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As the lost-device has to work for a long time without charging, no GPS </a:t>
            </a:r>
            <a:r>
              <a:rPr lang="en-US" altLang="zh-CN" sz="1800" kern="100" dirty="0" err="1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wifi</a:t>
            </a:r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cellular (functionalities trigger significant power consumption)</a:t>
            </a: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8660D0-0F4B-4D1D-903F-5FAF9585830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76706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Now we have treated the simulation with loss.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A_0 no longer a single event, but events of 5 (4+1) possible positions.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Green columns, discovery.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What happens to non-discovered advertising events. Let’s see A_2.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Each in A_1 have 5 possible position for subsequent ad event. Overlapping, totally 9.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Remember in A_1, first 3 discovered, discovery latency only considers first discovery event. don’t care. Eliminate the probability of the pos in A_2 derived from the discovered position.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Two undiscovered positions, purple and blue.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Purple derive first pos in A_2.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Purple and blue collaboratively derive the second pos in A_2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8660D0-0F4B-4D1D-903F-5FAF95858309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86060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/>
              <a:t>In practical scenarios, we believe the stochastic factors can have a mixed effect. So how do we blend the effects of the factors together?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/>
              <a:t>If no packet loss occurs at A_1, everything remains the same as the previous slide.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/>
              <a:t>The advertising event in A_1 at the first possible position is discovered, eliminates some probabilities in A_2.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/>
              <a:t>If A_1 is lost, this probability elimination no longer exists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8660D0-0F4B-4D1D-903F-5FAF95858309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6240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8660D0-0F4B-4D1D-903F-5FAF95858309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3148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algn="just">
              <a:buFont typeface="Wingdings" panose="05000000000000000000" pitchFamily="2" charset="2"/>
              <a:buChar char=""/>
            </a:pPr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OFN requires a large number of scanner devices. Millions of </a:t>
            </a:r>
            <a:r>
              <a:rPr lang="en-US" altLang="zh-CN" sz="1800" kern="100" dirty="0" err="1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iphone</a:t>
            </a:r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devices.</a:t>
            </a: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"/>
            </a:pPr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Broadcast Bluetooth signal, captured by scanners. </a:t>
            </a: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"/>
            </a:pPr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Scanners can have GPS modules. Send the location and the identity of lost device to server. </a:t>
            </a: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8660D0-0F4B-4D1D-903F-5FAF95858309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4115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algn="just">
              <a:buFont typeface="Wingdings" panose="05000000000000000000" pitchFamily="2" charset="2"/>
              <a:buChar char=""/>
            </a:pPr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The process that the scanner tries to find the lost-device</a:t>
            </a: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"/>
            </a:pPr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Not continuous advertising. Duty-cycling, interval between consecutive events</a:t>
            </a: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"/>
            </a:pPr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Before talk about scan, know when the discovery process actually starts.</a:t>
            </a:r>
          </a:p>
          <a:p>
            <a:pPr marL="342900" lvl="0" indent="-342900" algn="just">
              <a:buFont typeface="Wingdings" panose="05000000000000000000" pitchFamily="2" charset="2"/>
              <a:buChar char=""/>
            </a:pPr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Have radio-range. Outside signal strength to weak to be captured. Start when enter.</a:t>
            </a: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"/>
            </a:pPr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Red line. First next advertise event.</a:t>
            </a: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"/>
            </a:pPr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Similarly, scan also duty-cycle.</a:t>
            </a:r>
          </a:p>
          <a:p>
            <a:pPr marL="342900" lvl="0" indent="-342900" algn="just">
              <a:buFont typeface="Wingdings" panose="05000000000000000000" pitchFamily="2" charset="2"/>
              <a:buChar char=""/>
            </a:pPr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When activated, last for a period of time: scan window</a:t>
            </a:r>
          </a:p>
          <a:p>
            <a:pPr marL="342900" lvl="0" indent="-342900" algn="just">
              <a:buFont typeface="Wingdings" panose="05000000000000000000" pitchFamily="2" charset="2"/>
              <a:buChar char=""/>
            </a:pPr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Range-entrance to the end of 1</a:t>
            </a:r>
            <a:r>
              <a:rPr lang="en-US" altLang="zh-CN" sz="1800" kern="100" baseline="300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st</a:t>
            </a:r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scan window.</a:t>
            </a:r>
          </a:p>
          <a:p>
            <a:pPr marL="342900" lvl="0" indent="-342900" algn="just">
              <a:buFont typeface="Wingdings" panose="05000000000000000000" pitchFamily="2" charset="2"/>
              <a:buChar char=""/>
            </a:pPr>
            <a:r>
              <a:rPr lang="en-US" altLang="zh-CN" sz="1800" kern="100" dirty="0" err="1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Phi_a</a:t>
            </a:r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and </a:t>
            </a:r>
            <a:r>
              <a:rPr lang="en-US" altLang="zh-CN" sz="1800" kern="100" dirty="0" err="1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phi_s</a:t>
            </a:r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=&gt; can be a discovery (orange)</a:t>
            </a:r>
          </a:p>
          <a:p>
            <a:pPr marL="342900" lvl="0" indent="-342900" algn="just">
              <a:buFont typeface="Wingdings" panose="05000000000000000000" pitchFamily="2" charset="2"/>
              <a:buChar char=""/>
            </a:pPr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Cannot wait forever. Know when achieved.</a:t>
            </a:r>
          </a:p>
          <a:p>
            <a:pPr marL="342900" lvl="0" indent="-342900" algn="just">
              <a:buFont typeface="Wingdings" panose="05000000000000000000" pitchFamily="2" charset="2"/>
              <a:buChar char=""/>
            </a:pPr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Despite parameters.</a:t>
            </a: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8660D0-0F4B-4D1D-903F-5FAF95858309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911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 sz="12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While each </a:t>
            </a:r>
            <a:r>
              <a:rPr lang="en-US" altLang="zh-CN" sz="1200" kern="100" dirty="0" err="1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phi_a</a:t>
            </a:r>
            <a:r>
              <a:rPr lang="en-US" altLang="zh-CN" sz="12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200" kern="100" dirty="0" err="1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phi_s</a:t>
            </a:r>
            <a:r>
              <a:rPr lang="en-US" altLang="zh-CN" sz="12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pair correlates to a discovery value, there are many pairs.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 sz="12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Ranges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 sz="12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Therefore, probability, or cumulative distribution function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 sz="12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80 percentile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 sz="12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Suppose 10s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 sz="12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Means the probability to discover in no more than 10s is 80%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 sz="12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Usage in commercial product is discussed in article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zh-CN" altLang="zh-CN" sz="12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8660D0-0F4B-4D1D-903F-5FAF95858309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1055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/>
              <a:t>Before reaching our target, there are some problems.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/>
              <a:t>Large Number. Assume we 1ms as time unit, phi can be thousands of </a:t>
            </a:r>
            <a:r>
              <a:rPr lang="en-US" altLang="zh-CN" dirty="0" err="1"/>
              <a:t>ms</a:t>
            </a:r>
            <a:r>
              <a:rPr lang="en-US" altLang="zh-CN" dirty="0"/>
              <a:t>, resulting in millions of cases.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/>
              <a:t>Intuitively, random sampling. But drawbacks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/>
              <a:t>Also, stay in sampling prevents exploration of ND’s mechanism.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/>
              <a:t>19min left.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8660D0-0F4B-4D1D-903F-5FAF95858309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0373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/>
              <a:t>When we want a faster but also deterministic solution.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/>
              <a:t>Basically we can traverse through all cases. Ends up in brute-force.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/>
              <a:t>Conduct traversal on timeline. Reach the discovery event and produce latency.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/>
              <a:t>In our analysis, there are similarities between cases.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/>
              <a:t>Improve 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/>
              <a:t>Reduced to several thousands in practical.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/>
              <a:t>Still apply Single-Case, get latency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/>
              <a:t>How do we get all? Use case-projection to derive the latency of each remaining cases from a corresponding base case.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/>
              <a:t>Derivation requires much less calculation than single-case-simulation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8660D0-0F4B-4D1D-903F-5FAF95858309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10042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/>
              <a:t>How do we decide the which base case is projected to which remaining case? Use several examples to illustrate the basis.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/>
              <a:t>Recall the figure discovery process in previous slides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/>
              <a:t>A_0, </a:t>
            </a:r>
            <a:r>
              <a:rPr lang="en-US" altLang="zh-CN" dirty="0" err="1"/>
              <a:t>Phi_a</a:t>
            </a:r>
            <a:r>
              <a:rPr lang="en-US" altLang="zh-CN" dirty="0"/>
              <a:t> zero, </a:t>
            </a:r>
            <a:r>
              <a:rPr lang="en-US" altLang="zh-CN" dirty="0" err="1"/>
              <a:t>phi_s</a:t>
            </a:r>
            <a:r>
              <a:rPr lang="en-US" altLang="zh-CN" dirty="0"/>
              <a:t>, discovery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/>
              <a:t>Case 2. A_0 same pos. Apply projection (ani). </a:t>
            </a:r>
            <a:r>
              <a:rPr lang="en-US" altLang="zh-CN" dirty="0" err="1"/>
              <a:t>Dist</a:t>
            </a:r>
            <a:r>
              <a:rPr lang="en-US" altLang="zh-CN" dirty="0"/>
              <a:t> from A_1 to W_0 is the same as A_0 to W_0 in case 1.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/>
              <a:t>A new case. Diff </a:t>
            </a:r>
            <a:r>
              <a:rPr lang="en-US" altLang="zh-CN" dirty="0" err="1"/>
              <a:t>Phi_s</a:t>
            </a:r>
            <a:r>
              <a:rPr lang="en-US" altLang="zh-CN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/>
              <a:t>Because adopt duty-cycle, given a pair of event/window with fixed relative position, the pattern of the advertising and scan sequence after them remains the same no matter where that event/window pair is on the timeline.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/>
              <a:t>Therefore in case 1, the pattern after A_0 w_0 is the same as the pattern in case 2 after A_1 w_0. And, we have a discovery, L_D later than A_1.\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/>
              <a:t>Latency, add value, no simulate again.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/>
              <a:t>A_0 not fixed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/>
              <a:t>A Discovery.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/>
              <a:t>This is just the basis. In </a:t>
            </a:r>
            <a:r>
              <a:rPr lang="en-US" altLang="zh-CN" dirty="0" err="1"/>
              <a:t>acticle</a:t>
            </a:r>
            <a:r>
              <a:rPr lang="en-US" altLang="zh-CN" dirty="0"/>
              <a:t>, more detailed design of the projection, especially on selecting the base cases.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8660D0-0F4B-4D1D-903F-5FAF95858309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3735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Now we can produce determined result with faster simulation. But here remains another problem.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There are some stochastic factors that can make the performance in practical scenarios different from analysis.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Environment. Channel collision, physical obstruction are common.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Mechansim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. Advertise interval no longer constant.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How do we deal with them together in simulation?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15min left.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8660D0-0F4B-4D1D-903F-5FAF95858309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1134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b="0" i="0" dirty="0">
                <a:solidFill>
                  <a:srgbClr val="BDC1C6"/>
                </a:solidFill>
                <a:effectLst/>
                <a:latin typeface="arial" panose="020B0604020202020204" pitchFamily="34" charset="0"/>
              </a:rPr>
              <a:t>Independent and identically distributed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b="0" i="0" dirty="0">
                <a:solidFill>
                  <a:srgbClr val="BDC1C6"/>
                </a:solidFill>
                <a:effectLst/>
                <a:latin typeface="arial" panose="020B0604020202020204" pitchFamily="34" charset="0"/>
              </a:rPr>
              <a:t>Originally should be discovery if no loss.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b="0" i="0" dirty="0">
                <a:solidFill>
                  <a:srgbClr val="BDC1C6"/>
                </a:solidFill>
                <a:effectLst/>
                <a:latin typeface="arial" panose="020B0604020202020204" pitchFamily="34" charset="0"/>
              </a:rPr>
              <a:t>Loss is probabilistic event.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b="0" i="0" dirty="0">
                <a:solidFill>
                  <a:srgbClr val="BDC1C6"/>
                </a:solidFill>
                <a:effectLst/>
                <a:latin typeface="arial" panose="020B0604020202020204" pitchFamily="34" charset="0"/>
              </a:rPr>
              <a:t>If loss, find next possible discovery.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b="0" i="0" dirty="0">
                <a:solidFill>
                  <a:srgbClr val="BDC1C6"/>
                </a:solidFill>
                <a:effectLst/>
                <a:latin typeface="arial" panose="020B0604020202020204" pitchFamily="34" charset="0"/>
              </a:rPr>
              <a:t>A set of latency and corresponding probability.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8660D0-0F4B-4D1D-903F-5FAF95858309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6841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111108-9BC7-77F1-3D21-EEB57719D4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EB9C4B0-49DB-33FF-2A2E-9C3A6ABFC4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6298A57-B98E-CE4B-7FA3-277CC41C8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6C8A-DE75-4C4C-AD66-146525B63E64}" type="datetimeFigureOut">
              <a:rPr lang="zh-CN" altLang="en-US" smtClean="0"/>
              <a:t>2022/10/26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DB574A1-433E-F286-CBDF-4CAF7C4B5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DE4D328-403A-4682-6EEC-709023327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388C5-6C21-43EA-9507-E1DE0D23D3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9556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7E82E5-73C5-DC4A-2B22-83EEE6942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913373C-B5C3-D9F0-0269-3C65AAA94E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C59332F-7C7B-DA85-0399-F1F7B0783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6C8A-DE75-4C4C-AD66-146525B63E64}" type="datetimeFigureOut">
              <a:rPr lang="zh-CN" altLang="en-US" smtClean="0"/>
              <a:t>2022/10/26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19B6714-72E3-FF29-8095-AB13809A8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BF6A040-A4E6-B03F-1478-4E4E318D5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388C5-6C21-43EA-9507-E1DE0D23D3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4628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821D6C0-DB2F-7263-BD28-5C5B652DFC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0FC7C41-1997-8446-EE72-D4DB6D2997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9E59800-B7E0-D98E-5802-DFE50655E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6C8A-DE75-4C4C-AD66-146525B63E64}" type="datetimeFigureOut">
              <a:rPr lang="zh-CN" altLang="en-US" smtClean="0"/>
              <a:t>2022/10/26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E5F1F8C-4690-D8DD-8625-DA9BE9A08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FCA7CC1-78C7-46D1-AB29-7DD619E78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388C5-6C21-43EA-9507-E1DE0D23D3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149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25925C-8562-7139-919A-25D891B3E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B45681A-E12E-3BA2-4B63-F09AB39ED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4FFFF5F-3C86-CF85-DC45-22B3DD3DB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6C8A-DE75-4C4C-AD66-146525B63E64}" type="datetimeFigureOut">
              <a:rPr lang="zh-CN" altLang="en-US" smtClean="0"/>
              <a:t>2022/10/26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6FA3F7A-2801-BD11-AD6A-FABF2390D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E1F1689-4D01-3AEF-EB89-7236B69DA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388C5-6C21-43EA-9507-E1DE0D23D3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040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B94783-18FC-98EF-5539-DB209EFEF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693D29A-F4D1-44C5-09F0-49A8C131F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F58DC0B-7C21-BCEC-5BF7-1180DE5BD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6C8A-DE75-4C4C-AD66-146525B63E64}" type="datetimeFigureOut">
              <a:rPr lang="zh-CN" altLang="en-US" smtClean="0"/>
              <a:t>2022/10/26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0A43FAA-F514-1FFE-EDF4-89E79D8B5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8D7E47A-0C8C-E95C-9531-83DB35469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388C5-6C21-43EA-9507-E1DE0D23D3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6054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721A12-1EC4-9882-F15B-E50148B35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1599410-0631-6D25-6455-5BEA57A1F1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2DE297A-B9ED-D990-0264-7FE2DB2404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F3D8263-CFD9-0C25-474A-0AA33B36D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6C8A-DE75-4C4C-AD66-146525B63E64}" type="datetimeFigureOut">
              <a:rPr lang="zh-CN" altLang="en-US" smtClean="0"/>
              <a:t>2022/10/26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64CB32D-E0B2-2996-E4B9-92FC866A0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04826E4-2D61-6638-327F-B104C5B85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388C5-6C21-43EA-9507-E1DE0D23D3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600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F02513-5E9C-4F81-F405-ACB7B20F6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5D51C66-E976-A41D-939A-A315AA065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8D64585-8A45-D313-8C10-66F6C83A21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A7469B3-CDBC-C7F0-A836-E64B29E1D0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5E1CE92-DD03-FEDC-3076-41C8C7D812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54302C2-144D-20C5-77D5-D75E335AA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6C8A-DE75-4C4C-AD66-146525B63E64}" type="datetimeFigureOut">
              <a:rPr lang="zh-CN" altLang="en-US" smtClean="0"/>
              <a:t>2022/10/26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BDF1919-B4A8-49D5-E09D-9F17F12F3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A93C1C9-381D-CD6F-8B07-287C9CB2A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388C5-6C21-43EA-9507-E1DE0D23D3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151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712293-E34F-B474-0E7F-D623AC6FF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BEF5AAA-5481-849A-3A23-0D09799AF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6C8A-DE75-4C4C-AD66-146525B63E64}" type="datetimeFigureOut">
              <a:rPr lang="zh-CN" altLang="en-US" smtClean="0"/>
              <a:t>2022/10/26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CDC03EC-2418-A636-0177-9C57112F5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5E0F3F3-50A7-ED9C-D1A9-439A7D822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388C5-6C21-43EA-9507-E1DE0D23D3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9827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B201DCF-EB98-47B3-06DE-1EC3BF4F2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6C8A-DE75-4C4C-AD66-146525B63E64}" type="datetimeFigureOut">
              <a:rPr lang="zh-CN" altLang="en-US" smtClean="0"/>
              <a:t>2022/10/26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44727DC-AC05-372B-6CE5-540284549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838BE38-BCF0-EF4A-204E-4C3E9A0B8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388C5-6C21-43EA-9507-E1DE0D23D3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772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06502C-7EB6-0B94-174D-6005F4E76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23FF174-EC58-C741-28AB-E0E9B40E9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0B36FEF-58E9-4A8B-FD98-2BB7250334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03F8C0C-F5CA-8125-9ED0-E6CA1291D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6C8A-DE75-4C4C-AD66-146525B63E64}" type="datetimeFigureOut">
              <a:rPr lang="zh-CN" altLang="en-US" smtClean="0"/>
              <a:t>2022/10/26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C55FC5E-406C-9DF0-3C10-3C7AFAB25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D856156-965D-C3F6-2DBC-EDEA325EF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388C5-6C21-43EA-9507-E1DE0D23D3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0719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E1BEA0-ECBE-95ED-77F6-900FB0987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83A659B-7B1D-75AB-C4DA-E8088899CC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C5F8B2F-93D8-B6B1-34E3-9B960195B2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008BD48-8CAC-B06E-801C-74023E311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46C8A-DE75-4C4C-AD66-146525B63E64}" type="datetimeFigureOut">
              <a:rPr lang="zh-CN" altLang="en-US" smtClean="0"/>
              <a:t>2022/10/26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1AE347E-B50C-5B23-35A3-0F563BFF5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38147B6-DB6C-F544-0F0A-A14ECF65E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388C5-6C21-43EA-9507-E1DE0D23D3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169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4FBEEB4-FEF0-DEF6-DCCD-9296974F7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95B0677-3256-D3A4-EF22-02944D286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F4A165A-EF4D-9326-5478-D5452EAC17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46C8A-DE75-4C4C-AD66-146525B63E64}" type="datetimeFigureOut">
              <a:rPr lang="zh-CN" altLang="en-US" smtClean="0"/>
              <a:t>2022/10/26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D721C45-BEFF-571D-95DB-1B97DDFDBF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4278B3A-6B35-9450-54F3-0D5CC87AAE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388C5-6C21-43EA-9507-E1DE0D23D3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0693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13" Type="http://schemas.openxmlformats.org/officeDocument/2006/relationships/image" Target="../media/image67.png"/><Relationship Id="rId18" Type="http://schemas.openxmlformats.org/officeDocument/2006/relationships/image" Target="../media/image72.png"/><Relationship Id="rId3" Type="http://schemas.openxmlformats.org/officeDocument/2006/relationships/image" Target="../media/image61.png"/><Relationship Id="rId12" Type="http://schemas.openxmlformats.org/officeDocument/2006/relationships/image" Target="../media/image66.png"/><Relationship Id="rId17" Type="http://schemas.openxmlformats.org/officeDocument/2006/relationships/image" Target="../media/image71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70.png"/><Relationship Id="rId20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65.png"/><Relationship Id="rId15" Type="http://schemas.openxmlformats.org/officeDocument/2006/relationships/image" Target="../media/image69.png"/><Relationship Id="rId10" Type="http://schemas.openxmlformats.org/officeDocument/2006/relationships/image" Target="../media/image63.png"/><Relationship Id="rId19" Type="http://schemas.openxmlformats.org/officeDocument/2006/relationships/image" Target="../media/image73.png"/><Relationship Id="rId9" Type="http://schemas.openxmlformats.org/officeDocument/2006/relationships/image" Target="../media/image62.png"/><Relationship Id="rId14" Type="http://schemas.openxmlformats.org/officeDocument/2006/relationships/image" Target="../media/image6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13" Type="http://schemas.openxmlformats.org/officeDocument/2006/relationships/image" Target="../media/image83.png"/><Relationship Id="rId18" Type="http://schemas.openxmlformats.org/officeDocument/2006/relationships/image" Target="../media/image87.png"/><Relationship Id="rId3" Type="http://schemas.openxmlformats.org/officeDocument/2006/relationships/image" Target="../media/image730.png"/><Relationship Id="rId7" Type="http://schemas.openxmlformats.org/officeDocument/2006/relationships/image" Target="../media/image77.png"/><Relationship Id="rId12" Type="http://schemas.openxmlformats.org/officeDocument/2006/relationships/image" Target="../media/image82.png"/><Relationship Id="rId17" Type="http://schemas.openxmlformats.org/officeDocument/2006/relationships/image" Target="../media/image85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png"/><Relationship Id="rId11" Type="http://schemas.openxmlformats.org/officeDocument/2006/relationships/image" Target="../media/image81.png"/><Relationship Id="rId5" Type="http://schemas.openxmlformats.org/officeDocument/2006/relationships/image" Target="../media/image75.png"/><Relationship Id="rId15" Type="http://schemas.openxmlformats.org/officeDocument/2006/relationships/image" Target="../media/image54.png"/><Relationship Id="rId10" Type="http://schemas.openxmlformats.org/officeDocument/2006/relationships/image" Target="../media/image80.png"/><Relationship Id="rId4" Type="http://schemas.openxmlformats.org/officeDocument/2006/relationships/image" Target="../media/image740.png"/><Relationship Id="rId9" Type="http://schemas.openxmlformats.org/officeDocument/2006/relationships/image" Target="../media/image79.png"/><Relationship Id="rId14" Type="http://schemas.openxmlformats.org/officeDocument/2006/relationships/image" Target="../media/image8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13" Type="http://schemas.openxmlformats.org/officeDocument/2006/relationships/image" Target="../media/image98.png"/><Relationship Id="rId3" Type="http://schemas.openxmlformats.org/officeDocument/2006/relationships/image" Target="../media/image88.png"/><Relationship Id="rId7" Type="http://schemas.openxmlformats.org/officeDocument/2006/relationships/image" Target="../media/image92.png"/><Relationship Id="rId12" Type="http://schemas.openxmlformats.org/officeDocument/2006/relationships/image" Target="../media/image97.pn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11" Type="http://schemas.openxmlformats.org/officeDocument/2006/relationships/image" Target="../media/image96.png"/><Relationship Id="rId5" Type="http://schemas.openxmlformats.org/officeDocument/2006/relationships/image" Target="../media/image90.png"/><Relationship Id="rId15" Type="http://schemas.openxmlformats.org/officeDocument/2006/relationships/image" Target="../media/image29.png"/><Relationship Id="rId10" Type="http://schemas.openxmlformats.org/officeDocument/2006/relationships/image" Target="../media/image95.png"/><Relationship Id="rId4" Type="http://schemas.openxmlformats.org/officeDocument/2006/relationships/image" Target="../media/image89.png"/><Relationship Id="rId9" Type="http://schemas.openxmlformats.org/officeDocument/2006/relationships/image" Target="../media/image94.png"/><Relationship Id="rId14" Type="http://schemas.openxmlformats.org/officeDocument/2006/relationships/image" Target="../media/image9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101.png"/><Relationship Id="rId7" Type="http://schemas.openxmlformats.org/officeDocument/2006/relationships/image" Target="../media/image10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4.png"/><Relationship Id="rId5" Type="http://schemas.openxmlformats.org/officeDocument/2006/relationships/image" Target="../media/image103.png"/><Relationship Id="rId4" Type="http://schemas.openxmlformats.org/officeDocument/2006/relationships/image" Target="../media/image10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10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18" Type="http://schemas.openxmlformats.org/officeDocument/2006/relationships/image" Target="../media/image46.png"/><Relationship Id="rId26" Type="http://schemas.openxmlformats.org/officeDocument/2006/relationships/image" Target="../media/image52.png"/><Relationship Id="rId3" Type="http://schemas.openxmlformats.org/officeDocument/2006/relationships/image" Target="../media/image31.png"/><Relationship Id="rId21" Type="http://schemas.openxmlformats.org/officeDocument/2006/relationships/image" Target="../media/image37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17" Type="http://schemas.openxmlformats.org/officeDocument/2006/relationships/image" Target="../media/image45.png"/><Relationship Id="rId25" Type="http://schemas.openxmlformats.org/officeDocument/2006/relationships/image" Target="../media/image53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44.png"/><Relationship Id="rId20" Type="http://schemas.openxmlformats.org/officeDocument/2006/relationships/image" Target="../media/image48.png"/><Relationship Id="rId29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24" Type="http://schemas.openxmlformats.org/officeDocument/2006/relationships/image" Target="../media/image49.png"/><Relationship Id="rId32" Type="http://schemas.openxmlformats.org/officeDocument/2006/relationships/image" Target="../media/image60.png"/><Relationship Id="rId5" Type="http://schemas.openxmlformats.org/officeDocument/2006/relationships/image" Target="../media/image33.png"/><Relationship Id="rId15" Type="http://schemas.openxmlformats.org/officeDocument/2006/relationships/image" Target="../media/image43.png"/><Relationship Id="rId23" Type="http://schemas.openxmlformats.org/officeDocument/2006/relationships/image" Target="../media/image51.png"/><Relationship Id="rId28" Type="http://schemas.openxmlformats.org/officeDocument/2006/relationships/image" Target="../media/image56.png"/><Relationship Id="rId10" Type="http://schemas.openxmlformats.org/officeDocument/2006/relationships/image" Target="../media/image38.png"/><Relationship Id="rId19" Type="http://schemas.openxmlformats.org/officeDocument/2006/relationships/image" Target="../media/image47.png"/><Relationship Id="rId31" Type="http://schemas.openxmlformats.org/officeDocument/2006/relationships/image" Target="../media/image59.png"/><Relationship Id="rId4" Type="http://schemas.openxmlformats.org/officeDocument/2006/relationships/image" Target="../media/image32.png"/><Relationship Id="rId9" Type="http://schemas.openxmlformats.org/officeDocument/2006/relationships/image" Target="../media/image30.png"/><Relationship Id="rId14" Type="http://schemas.openxmlformats.org/officeDocument/2006/relationships/image" Target="../media/image42.png"/><Relationship Id="rId22" Type="http://schemas.openxmlformats.org/officeDocument/2006/relationships/image" Target="../media/image50.png"/><Relationship Id="rId27" Type="http://schemas.openxmlformats.org/officeDocument/2006/relationships/image" Target="../media/image55.png"/><Relationship Id="rId30" Type="http://schemas.openxmlformats.org/officeDocument/2006/relationships/image" Target="../media/image5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43A300-7929-821F-C3D0-1650251878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0539" y="863030"/>
            <a:ext cx="9922951" cy="2387600"/>
          </a:xfrm>
        </p:spPr>
        <p:txBody>
          <a:bodyPr>
            <a:normAutofit/>
          </a:bodyPr>
          <a:lstStyle/>
          <a:p>
            <a:r>
              <a:rPr lang="en-US" altLang="zh-CN" sz="3200" b="1" dirty="0">
                <a:latin typeface="Arial" panose="020B0604020202020204" pitchFamily="34" charset="0"/>
                <a:cs typeface="Arial" panose="020B0604020202020204" pitchFamily="34" charset="0"/>
              </a:rPr>
              <a:t>Blender: Toward Practical Simulation Framework of BLE Neighbor Discovery</a:t>
            </a:r>
            <a:endParaRPr lang="zh-CN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10F9772-387F-D3F7-9543-FD079C8EC8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57430"/>
            <a:ext cx="9144000" cy="853751"/>
          </a:xfrm>
        </p:spPr>
        <p:txBody>
          <a:bodyPr>
            <a:normAutofit/>
          </a:bodyPr>
          <a:lstStyle/>
          <a:p>
            <a:r>
              <a:rPr lang="en-US" altLang="zh-CN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Yukuan Ding</a:t>
            </a:r>
            <a:r>
              <a:rPr lang="en-US" altLang="zh-CN" sz="1800" i="1" dirty="0">
                <a:latin typeface="Arial" panose="020B0604020202020204" pitchFamily="34" charset="0"/>
                <a:cs typeface="Arial" panose="020B0604020202020204" pitchFamily="34" charset="0"/>
              </a:rPr>
              <a:t>, Tong Li, Jiaxin Liang, Dan Wang</a:t>
            </a:r>
            <a:endParaRPr lang="zh-CN" altLang="en-U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024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FA7DB9-1BE0-8444-F067-1AC90469D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179" y="396227"/>
            <a:ext cx="10515600" cy="910059"/>
          </a:xfrm>
        </p:spPr>
        <p:txBody>
          <a:bodyPr>
            <a:normAutofit fontScale="90000"/>
          </a:bodyPr>
          <a:lstStyle/>
          <a:p>
            <a:r>
              <a:rPr lang="en-US" altLang="zh-CN" sz="4000" dirty="0"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  <a:b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CN" sz="2200" dirty="0">
                <a:latin typeface="Arial" panose="020B0604020202020204" pitchFamily="34" charset="0"/>
                <a:cs typeface="Arial" panose="020B0604020202020204" pitchFamily="34" charset="0"/>
              </a:rPr>
              <a:t>Simulation with Packet Loss</a:t>
            </a:r>
            <a:endParaRPr lang="zh-CN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DF24A87-FAF0-A2AC-1876-4C2FECEAAF1E}"/>
              </a:ext>
            </a:extLst>
          </p:cNvPr>
          <p:cNvSpPr txBox="1"/>
          <p:nvPr/>
        </p:nvSpPr>
        <p:spPr>
          <a:xfrm>
            <a:off x="642325" y="1618712"/>
            <a:ext cx="67188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What Happens with Loss </a:t>
            </a:r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(e.g., each discovery failure is </a:t>
            </a:r>
            <a:r>
              <a:rPr lang="en-US" altLang="zh-CN" sz="1000" dirty="0" err="1">
                <a:latin typeface="Arial" panose="020B0604020202020204" pitchFamily="34" charset="0"/>
                <a:cs typeface="Arial" panose="020B0604020202020204" pitchFamily="34" charset="0"/>
              </a:rPr>
              <a:t>i.i.d</a:t>
            </a:r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 under Binary Distribution)</a:t>
            </a:r>
            <a:endParaRPr lang="zh-CN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6" name="组合 45">
            <a:extLst>
              <a:ext uri="{FF2B5EF4-FFF2-40B4-BE49-F238E27FC236}">
                <a16:creationId xmlns:a16="http://schemas.microsoft.com/office/drawing/2014/main" id="{8BD6E532-8E8A-59B1-0368-7C626051E369}"/>
              </a:ext>
            </a:extLst>
          </p:cNvPr>
          <p:cNvGrpSpPr/>
          <p:nvPr/>
        </p:nvGrpSpPr>
        <p:grpSpPr>
          <a:xfrm>
            <a:off x="1113305" y="2276497"/>
            <a:ext cx="864394" cy="1318524"/>
            <a:chOff x="5600700" y="1969590"/>
            <a:chExt cx="864394" cy="1559452"/>
          </a:xfrm>
        </p:grpSpPr>
        <p:sp>
          <p:nvSpPr>
            <p:cNvPr id="47" name="矩形 46">
              <a:extLst>
                <a:ext uri="{FF2B5EF4-FFF2-40B4-BE49-F238E27FC236}">
                  <a16:creationId xmlns:a16="http://schemas.microsoft.com/office/drawing/2014/main" id="{317A576A-2BB6-E405-0FC0-1408328B7474}"/>
                </a:ext>
              </a:extLst>
            </p:cNvPr>
            <p:cNvSpPr/>
            <p:nvPr/>
          </p:nvSpPr>
          <p:spPr>
            <a:xfrm>
              <a:off x="5600700" y="1980635"/>
              <a:ext cx="864394" cy="1523847"/>
            </a:xfrm>
            <a:prstGeom prst="rect">
              <a:avLst/>
            </a:prstGeom>
            <a:pattFill prst="pct5">
              <a:fgClr>
                <a:schemeClr val="bg1">
                  <a:lumMod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48" name="直接连接符 47">
              <a:extLst>
                <a:ext uri="{FF2B5EF4-FFF2-40B4-BE49-F238E27FC236}">
                  <a16:creationId xmlns:a16="http://schemas.microsoft.com/office/drawing/2014/main" id="{7D902611-0168-A901-4900-6E149A9ED01D}"/>
                </a:ext>
              </a:extLst>
            </p:cNvPr>
            <p:cNvCxnSpPr/>
            <p:nvPr/>
          </p:nvCxnSpPr>
          <p:spPr>
            <a:xfrm>
              <a:off x="6465094" y="1969590"/>
              <a:ext cx="0" cy="1559452"/>
            </a:xfrm>
            <a:prstGeom prst="line">
              <a:avLst/>
            </a:prstGeom>
            <a:ln w="3810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箭头: 下 52">
            <a:extLst>
              <a:ext uri="{FF2B5EF4-FFF2-40B4-BE49-F238E27FC236}">
                <a16:creationId xmlns:a16="http://schemas.microsoft.com/office/drawing/2014/main" id="{49C80337-A047-A87F-83B3-47A1FD4472A4}"/>
              </a:ext>
            </a:extLst>
          </p:cNvPr>
          <p:cNvSpPr/>
          <p:nvPr/>
        </p:nvSpPr>
        <p:spPr>
          <a:xfrm>
            <a:off x="2780555" y="2261087"/>
            <a:ext cx="184112" cy="459308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8" name="直接箭头连接符 67">
            <a:extLst>
              <a:ext uri="{FF2B5EF4-FFF2-40B4-BE49-F238E27FC236}">
                <a16:creationId xmlns:a16="http://schemas.microsoft.com/office/drawing/2014/main" id="{D4CA68AB-A756-BEF4-D7B6-8690725935A5}"/>
              </a:ext>
            </a:extLst>
          </p:cNvPr>
          <p:cNvCxnSpPr/>
          <p:nvPr/>
        </p:nvCxnSpPr>
        <p:spPr>
          <a:xfrm>
            <a:off x="1082787" y="3565339"/>
            <a:ext cx="580072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矩形 69">
                <a:extLst>
                  <a:ext uri="{FF2B5EF4-FFF2-40B4-BE49-F238E27FC236}">
                    <a16:creationId xmlns:a16="http://schemas.microsoft.com/office/drawing/2014/main" id="{6C145548-107D-4975-02E2-A875BF9185F5}"/>
                  </a:ext>
                </a:extLst>
              </p:cNvPr>
              <p:cNvSpPr/>
              <p:nvPr/>
            </p:nvSpPr>
            <p:spPr>
              <a:xfrm>
                <a:off x="2661957" y="3107129"/>
                <a:ext cx="703224" cy="44466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3600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0" name="矩形 69">
                <a:extLst>
                  <a:ext uri="{FF2B5EF4-FFF2-40B4-BE49-F238E27FC236}">
                    <a16:creationId xmlns:a16="http://schemas.microsoft.com/office/drawing/2014/main" id="{6C145548-107D-4975-02E2-A875BF9185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1957" y="3107129"/>
                <a:ext cx="703224" cy="444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2" name="组合 101">
            <a:extLst>
              <a:ext uri="{FF2B5EF4-FFF2-40B4-BE49-F238E27FC236}">
                <a16:creationId xmlns:a16="http://schemas.microsoft.com/office/drawing/2014/main" id="{F6592820-F8A3-B4E7-94F8-1037B76C8886}"/>
              </a:ext>
            </a:extLst>
          </p:cNvPr>
          <p:cNvGrpSpPr/>
          <p:nvPr/>
        </p:nvGrpSpPr>
        <p:grpSpPr>
          <a:xfrm>
            <a:off x="1978928" y="2626310"/>
            <a:ext cx="884404" cy="311880"/>
            <a:chOff x="1729969" y="2776933"/>
            <a:chExt cx="856945" cy="311880"/>
          </a:xfrm>
        </p:grpSpPr>
        <p:grpSp>
          <p:nvGrpSpPr>
            <p:cNvPr id="90" name="组合 89">
              <a:extLst>
                <a:ext uri="{FF2B5EF4-FFF2-40B4-BE49-F238E27FC236}">
                  <a16:creationId xmlns:a16="http://schemas.microsoft.com/office/drawing/2014/main" id="{34B9C0BE-55BA-53C1-1405-FA2231D20EFB}"/>
                </a:ext>
              </a:extLst>
            </p:cNvPr>
            <p:cNvGrpSpPr/>
            <p:nvPr/>
          </p:nvGrpSpPr>
          <p:grpSpPr>
            <a:xfrm>
              <a:off x="1729969" y="2791095"/>
              <a:ext cx="856945" cy="250949"/>
              <a:chOff x="5490893" y="2596036"/>
              <a:chExt cx="4034784" cy="250949"/>
            </a:xfrm>
          </p:grpSpPr>
          <p:cxnSp>
            <p:nvCxnSpPr>
              <p:cNvPr id="83" name="直接连接符 82">
                <a:extLst>
                  <a:ext uri="{FF2B5EF4-FFF2-40B4-BE49-F238E27FC236}">
                    <a16:creationId xmlns:a16="http://schemas.microsoft.com/office/drawing/2014/main" id="{B32CBA70-7039-37C8-5241-7DDBAFA022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97719" y="2728939"/>
                <a:ext cx="4027958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接连接符 83">
                <a:extLst>
                  <a:ext uri="{FF2B5EF4-FFF2-40B4-BE49-F238E27FC236}">
                    <a16:creationId xmlns:a16="http://schemas.microsoft.com/office/drawing/2014/main" id="{F0B333A0-1273-A29F-9503-6C8054EEA3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90893" y="2610894"/>
                <a:ext cx="0" cy="236091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5" name="直接连接符 84">
                <a:extLst>
                  <a:ext uri="{FF2B5EF4-FFF2-40B4-BE49-F238E27FC236}">
                    <a16:creationId xmlns:a16="http://schemas.microsoft.com/office/drawing/2014/main" id="{3A327276-BDCF-3C08-D357-05945E0FF4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25677" y="2596036"/>
                <a:ext cx="0" cy="236091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文本框 85">
                  <a:extLst>
                    <a:ext uri="{FF2B5EF4-FFF2-40B4-BE49-F238E27FC236}">
                      <a16:creationId xmlns:a16="http://schemas.microsoft.com/office/drawing/2014/main" id="{8C418B4B-A693-8647-EB53-53CC30E4ECF4}"/>
                    </a:ext>
                  </a:extLst>
                </p:cNvPr>
                <p:cNvSpPr txBox="1"/>
                <p:nvPr/>
              </p:nvSpPr>
              <p:spPr>
                <a:xfrm>
                  <a:off x="2003914" y="2776933"/>
                  <a:ext cx="284453" cy="31188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zh-CN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𝑳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altLang="zh-CN" b="1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1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𝑫</m:t>
                                </m:r>
                              </m:e>
                              <m:sub>
                                <m:r>
                                  <a:rPr lang="en-US" altLang="zh-CN" b="1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𝟏</m:t>
                                </m:r>
                              </m:sub>
                            </m:sSub>
                          </m:sub>
                        </m:sSub>
                      </m:oMath>
                    </m:oMathPara>
                  </a14:m>
                  <a:endParaRPr lang="zh-CN" altLang="en-US" b="1" dirty="0"/>
                </a:p>
              </p:txBody>
            </p:sp>
          </mc:Choice>
          <mc:Fallback xmlns="">
            <p:sp>
              <p:nvSpPr>
                <p:cNvPr id="86" name="文本框 85">
                  <a:extLst>
                    <a:ext uri="{FF2B5EF4-FFF2-40B4-BE49-F238E27FC236}">
                      <a16:creationId xmlns:a16="http://schemas.microsoft.com/office/drawing/2014/main" id="{8C418B4B-A693-8647-EB53-53CC30E4ECF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03914" y="2776933"/>
                  <a:ext cx="284453" cy="311880"/>
                </a:xfrm>
                <a:prstGeom prst="rect">
                  <a:avLst/>
                </a:prstGeom>
                <a:blipFill>
                  <a:blip r:embed="rId8"/>
                  <a:stretch>
                    <a:fillRect l="-27083" r="-33333" b="-13725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51" name="直接箭头连接符 50">
            <a:extLst>
              <a:ext uri="{FF2B5EF4-FFF2-40B4-BE49-F238E27FC236}">
                <a16:creationId xmlns:a16="http://schemas.microsoft.com/office/drawing/2014/main" id="{6301D337-42D4-0C68-E070-375114849B50}"/>
              </a:ext>
            </a:extLst>
          </p:cNvPr>
          <p:cNvCxnSpPr/>
          <p:nvPr/>
        </p:nvCxnSpPr>
        <p:spPr>
          <a:xfrm>
            <a:off x="1082787" y="2261357"/>
            <a:ext cx="580072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文本框 92">
                <a:extLst>
                  <a:ext uri="{FF2B5EF4-FFF2-40B4-BE49-F238E27FC236}">
                    <a16:creationId xmlns:a16="http://schemas.microsoft.com/office/drawing/2014/main" id="{DEF6FEC1-F192-D1A8-FB76-77CE101387D9}"/>
                  </a:ext>
                </a:extLst>
              </p:cNvPr>
              <p:cNvSpPr txBox="1"/>
              <p:nvPr/>
            </p:nvSpPr>
            <p:spPr>
              <a:xfrm>
                <a:off x="7539346" y="2698405"/>
                <a:ext cx="4361476" cy="35631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d>
                      <m:dPr>
                        <m:ctrlPr>
                          <a:rPr lang="en-US" altLang="zh-CN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altLang="zh-CN" sz="20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𝐿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altLang="zh-CN" sz="2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</m:e>
                    </m:d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altLang="zh-CN" sz="20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1−</m:t>
                    </m:r>
                    <m:sSub>
                      <m:sSubPr>
                        <m:ctrlPr>
                          <a:rPr lang="en-US" altLang="zh-CN" sz="200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e>
                      <m:sub>
                        <m:r>
                          <a:rPr lang="en-US" altLang="zh-CN" sz="20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𝑙𝑜𝑠𝑠</m:t>
                        </m:r>
                      </m:sub>
                    </m:sSub>
                  </m:oMath>
                </a14:m>
                <a:r>
                  <a:rPr lang="zh-CN" altLang="en-US" sz="16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endParaRPr lang="zh-CN" altLang="en-US" sz="1600" dirty="0"/>
              </a:p>
            </p:txBody>
          </p:sp>
        </mc:Choice>
        <mc:Fallback xmlns="">
          <p:sp>
            <p:nvSpPr>
              <p:cNvPr id="93" name="文本框 92">
                <a:extLst>
                  <a:ext uri="{FF2B5EF4-FFF2-40B4-BE49-F238E27FC236}">
                    <a16:creationId xmlns:a16="http://schemas.microsoft.com/office/drawing/2014/main" id="{DEF6FEC1-F192-D1A8-FB76-77CE101387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9346" y="2698405"/>
                <a:ext cx="4361476" cy="356316"/>
              </a:xfrm>
              <a:prstGeom prst="rect">
                <a:avLst/>
              </a:prstGeom>
              <a:blipFill>
                <a:blip r:embed="rId9"/>
                <a:stretch>
                  <a:fillRect l="-2098" b="-155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文本框 93">
                <a:extLst>
                  <a:ext uri="{FF2B5EF4-FFF2-40B4-BE49-F238E27FC236}">
                    <a16:creationId xmlns:a16="http://schemas.microsoft.com/office/drawing/2014/main" id="{9A285354-86A1-00B6-9D80-7A1A5ED8006F}"/>
                  </a:ext>
                </a:extLst>
              </p:cNvPr>
              <p:cNvSpPr txBox="1"/>
              <p:nvPr/>
            </p:nvSpPr>
            <p:spPr>
              <a:xfrm>
                <a:off x="2977116" y="2312496"/>
                <a:ext cx="385073" cy="30328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</m:sub>
                      </m:sSub>
                    </m:oMath>
                  </m:oMathPara>
                </a14:m>
                <a:endParaRPr lang="zh-CN" altLang="en-US" b="1" dirty="0"/>
              </a:p>
            </p:txBody>
          </p:sp>
        </mc:Choice>
        <mc:Fallback xmlns="">
          <p:sp>
            <p:nvSpPr>
              <p:cNvPr id="94" name="文本框 93">
                <a:extLst>
                  <a:ext uri="{FF2B5EF4-FFF2-40B4-BE49-F238E27FC236}">
                    <a16:creationId xmlns:a16="http://schemas.microsoft.com/office/drawing/2014/main" id="{9A285354-86A1-00B6-9D80-7A1A5ED800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7116" y="2312496"/>
                <a:ext cx="385073" cy="303288"/>
              </a:xfrm>
              <a:prstGeom prst="rect">
                <a:avLst/>
              </a:prstGeom>
              <a:blipFill>
                <a:blip r:embed="rId10"/>
                <a:stretch>
                  <a:fillRect b="-26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矩形 95">
            <a:extLst>
              <a:ext uri="{FF2B5EF4-FFF2-40B4-BE49-F238E27FC236}">
                <a16:creationId xmlns:a16="http://schemas.microsoft.com/office/drawing/2014/main" id="{D13F819C-9B68-A14F-FDA0-91EEC9A77CD3}"/>
              </a:ext>
            </a:extLst>
          </p:cNvPr>
          <p:cNvSpPr/>
          <p:nvPr/>
        </p:nvSpPr>
        <p:spPr>
          <a:xfrm>
            <a:off x="2823653" y="2649172"/>
            <a:ext cx="107785" cy="913089"/>
          </a:xfrm>
          <a:prstGeom prst="rect">
            <a:avLst/>
          </a:prstGeom>
          <a:solidFill>
            <a:srgbClr val="00B050">
              <a:alpha val="62000"/>
            </a:srgb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文本框 103">
                <a:extLst>
                  <a:ext uri="{FF2B5EF4-FFF2-40B4-BE49-F238E27FC236}">
                    <a16:creationId xmlns:a16="http://schemas.microsoft.com/office/drawing/2014/main" id="{977B9AAD-BEEF-99F2-41B0-A37C94F336EC}"/>
                  </a:ext>
                </a:extLst>
              </p:cNvPr>
              <p:cNvSpPr txBox="1"/>
              <p:nvPr/>
            </p:nvSpPr>
            <p:spPr>
              <a:xfrm>
                <a:off x="7539346" y="4487177"/>
                <a:ext cx="4361476" cy="35631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d>
                      <m:dPr>
                        <m:ctrlPr>
                          <a:rPr lang="en-US" altLang="zh-CN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altLang="zh-CN" sz="20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𝐿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altLang="zh-CN" sz="2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b>
                            </m:sSub>
                          </m:sub>
                        </m:sSub>
                      </m:e>
                    </m:d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altLang="zh-CN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e>
                      <m:sub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𝑙𝑜𝑠𝑠</m:t>
                        </m:r>
                      </m:sub>
                    </m:sSub>
                    <m:r>
                      <a:rPr lang="en-US" altLang="zh-CN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d>
                      <m:dPr>
                        <m:ctrlPr>
                          <a:rPr lang="en-US" altLang="zh-CN" sz="20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altLang="zh-CN" sz="2000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𝑙𝑜𝑠𝑠</m:t>
                            </m:r>
                          </m:sub>
                        </m:sSub>
                      </m:e>
                    </m:d>
                  </m:oMath>
                </a14:m>
                <a:r>
                  <a:rPr lang="zh-CN" altLang="en-US" sz="16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endParaRPr lang="zh-CN" altLang="en-US" sz="1600" dirty="0"/>
              </a:p>
            </p:txBody>
          </p:sp>
        </mc:Choice>
        <mc:Fallback xmlns="">
          <p:sp>
            <p:nvSpPr>
              <p:cNvPr id="104" name="文本框 103">
                <a:extLst>
                  <a:ext uri="{FF2B5EF4-FFF2-40B4-BE49-F238E27FC236}">
                    <a16:creationId xmlns:a16="http://schemas.microsoft.com/office/drawing/2014/main" id="{977B9AAD-BEEF-99F2-41B0-A37C94F336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9346" y="4487177"/>
                <a:ext cx="4361476" cy="356316"/>
              </a:xfrm>
              <a:prstGeom prst="rect">
                <a:avLst/>
              </a:prstGeom>
              <a:blipFill>
                <a:blip r:embed="rId11"/>
                <a:stretch>
                  <a:fillRect l="-2098" b="-135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文本框 105">
                <a:extLst>
                  <a:ext uri="{FF2B5EF4-FFF2-40B4-BE49-F238E27FC236}">
                    <a16:creationId xmlns:a16="http://schemas.microsoft.com/office/drawing/2014/main" id="{E3726017-1FAF-D4EF-384D-9AA4469D5A40}"/>
                  </a:ext>
                </a:extLst>
              </p:cNvPr>
              <p:cNvSpPr txBox="1"/>
              <p:nvPr/>
            </p:nvSpPr>
            <p:spPr>
              <a:xfrm>
                <a:off x="872041" y="5822741"/>
                <a:ext cx="6718863" cy="33541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zh-CN" sz="2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Given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CN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zh-CN" altLang="en-US" sz="200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altLang="zh-CN" sz="200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𝑎</m:t>
                            </m:r>
                          </m:sub>
                        </m:sSub>
                        <m:r>
                          <a:rPr lang="en-US" altLang="zh-CN" sz="20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zh-CN" altLang="en-US" sz="200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altLang="zh-CN" sz="200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sub>
                        </m:sSub>
                      </m:e>
                    </m:d>
                    <m:r>
                      <a:rPr lang="en-US" altLang="zh-CN" sz="20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zh-CN" sz="20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e>
                      <m:sub>
                        <m:r>
                          <a:rPr lang="en-US" altLang="zh-CN" sz="20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𝑙𝑜𝑠𝑠</m:t>
                        </m:r>
                      </m:sub>
                    </m:sSub>
                    <m:r>
                      <a:rPr lang="en-US" altLang="zh-CN" sz="20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zh-CN" alt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w</a:t>
                </a:r>
                <a:r>
                  <a:rPr lang="en-US" altLang="zh-CN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e have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zh-CN" sz="2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𝑺</m:t>
                        </m:r>
                      </m:e>
                      <m:sub>
                        <m:r>
                          <a:rPr lang="en-US" altLang="zh-CN" sz="2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𝑳</m:t>
                        </m:r>
                      </m:sub>
                    </m:sSub>
                    <m:r>
                      <a:rPr lang="en-US" altLang="zh-CN" sz="20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={</m:t>
                    </m:r>
                    <m:sSub>
                      <m:sSubPr>
                        <m:ctrlPr>
                          <a:rPr lang="en-US" altLang="zh-CN" sz="2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zh-CN" sz="2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𝑳</m:t>
                        </m:r>
                      </m:e>
                      <m:sub>
                        <m:sSub>
                          <m:sSubPr>
                            <m:ctrlPr>
                              <a:rPr lang="en-US" altLang="zh-CN" sz="2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zh-CN" sz="2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en-US" altLang="zh-CN" sz="2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</m:sub>
                        </m:sSub>
                      </m:sub>
                    </m:sSub>
                    <m:r>
                      <a:rPr lang="en-US" altLang="zh-CN" sz="2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sSub>
                      <m:sSubPr>
                        <m:ctrlPr>
                          <a:rPr lang="en-US" altLang="zh-CN" sz="2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zh-CN" sz="2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𝑳</m:t>
                        </m:r>
                      </m:e>
                      <m:sub>
                        <m:sSub>
                          <m:sSubPr>
                            <m:ctrlPr>
                              <a:rPr lang="en-US" altLang="zh-CN" sz="20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zh-CN" sz="20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en-US" altLang="zh-CN" sz="2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b>
                        </m:sSub>
                      </m:sub>
                    </m:sSub>
                    <m:r>
                      <a:rPr lang="en-US" altLang="zh-CN" sz="2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sSub>
                      <m:sSubPr>
                        <m:ctrlPr>
                          <a:rPr lang="en-US" altLang="zh-CN" sz="2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zh-CN" sz="2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𝑳</m:t>
                        </m:r>
                      </m:e>
                      <m:sub>
                        <m:sSub>
                          <m:sSubPr>
                            <m:ctrlPr>
                              <a:rPr lang="en-US" altLang="zh-CN" sz="20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zh-CN" sz="20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en-US" altLang="zh-CN" sz="2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</m:sub>
                        </m:sSub>
                      </m:sub>
                    </m:sSub>
                    <m:r>
                      <a:rPr lang="en-US" altLang="zh-CN" sz="2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,…</m:t>
                    </m:r>
                    <m:r>
                      <a:rPr lang="en-US" altLang="zh-CN" sz="20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}</m:t>
                    </m:r>
                  </m:oMath>
                </a14:m>
                <a:r>
                  <a:rPr lang="en-US" altLang="zh-CN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where</a:t>
                </a:r>
                <a:endParaRPr lang="zh-CN" altLang="en-US" sz="1600" dirty="0"/>
              </a:p>
            </p:txBody>
          </p:sp>
        </mc:Choice>
        <mc:Fallback xmlns="">
          <p:sp>
            <p:nvSpPr>
              <p:cNvPr id="106" name="文本框 105">
                <a:extLst>
                  <a:ext uri="{FF2B5EF4-FFF2-40B4-BE49-F238E27FC236}">
                    <a16:creationId xmlns:a16="http://schemas.microsoft.com/office/drawing/2014/main" id="{E3726017-1FAF-D4EF-384D-9AA4469D5A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041" y="5822741"/>
                <a:ext cx="6718863" cy="335413"/>
              </a:xfrm>
              <a:prstGeom prst="rect">
                <a:avLst/>
              </a:prstGeom>
              <a:blipFill>
                <a:blip r:embed="rId12"/>
                <a:stretch>
                  <a:fillRect l="-2269" t="-23636" r="-907" b="-3818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1" name="文本框 210">
            <a:extLst>
              <a:ext uri="{FF2B5EF4-FFF2-40B4-BE49-F238E27FC236}">
                <a16:creationId xmlns:a16="http://schemas.microsoft.com/office/drawing/2014/main" id="{1C41BABB-24A6-04F4-2CBC-9924487787D1}"/>
              </a:ext>
            </a:extLst>
          </p:cNvPr>
          <p:cNvSpPr txBox="1"/>
          <p:nvPr/>
        </p:nvSpPr>
        <p:spPr>
          <a:xfrm>
            <a:off x="4682241" y="2603138"/>
            <a:ext cx="756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……</a:t>
            </a:r>
            <a:endParaRPr lang="zh-CN" altLang="en-US" sz="2400" b="1" dirty="0"/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1F47BDE1-2442-5E26-B931-556894FC4145}"/>
              </a:ext>
            </a:extLst>
          </p:cNvPr>
          <p:cNvGrpSpPr/>
          <p:nvPr/>
        </p:nvGrpSpPr>
        <p:grpSpPr>
          <a:xfrm>
            <a:off x="1143823" y="4072845"/>
            <a:ext cx="864394" cy="1318524"/>
            <a:chOff x="5600700" y="1969590"/>
            <a:chExt cx="864394" cy="1559452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18E4F028-90D3-A28A-9782-53CCC53BB59D}"/>
                </a:ext>
              </a:extLst>
            </p:cNvPr>
            <p:cNvSpPr/>
            <p:nvPr/>
          </p:nvSpPr>
          <p:spPr>
            <a:xfrm>
              <a:off x="5600700" y="1980635"/>
              <a:ext cx="864394" cy="1523847"/>
            </a:xfrm>
            <a:prstGeom prst="rect">
              <a:avLst/>
            </a:prstGeom>
            <a:pattFill prst="pct5">
              <a:fgClr>
                <a:schemeClr val="bg1">
                  <a:lumMod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495EB3A9-DAD3-2C86-CBAD-8AED1361A8FF}"/>
                </a:ext>
              </a:extLst>
            </p:cNvPr>
            <p:cNvCxnSpPr/>
            <p:nvPr/>
          </p:nvCxnSpPr>
          <p:spPr>
            <a:xfrm>
              <a:off x="6465094" y="1969590"/>
              <a:ext cx="0" cy="1559452"/>
            </a:xfrm>
            <a:prstGeom prst="line">
              <a:avLst/>
            </a:prstGeom>
            <a:ln w="3810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箭头: 下 7">
            <a:extLst>
              <a:ext uri="{FF2B5EF4-FFF2-40B4-BE49-F238E27FC236}">
                <a16:creationId xmlns:a16="http://schemas.microsoft.com/office/drawing/2014/main" id="{7084B4CB-06AF-7779-7CBF-C67013449ED9}"/>
              </a:ext>
            </a:extLst>
          </p:cNvPr>
          <p:cNvSpPr/>
          <p:nvPr/>
        </p:nvSpPr>
        <p:spPr>
          <a:xfrm>
            <a:off x="2811073" y="4057435"/>
            <a:ext cx="184112" cy="459308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箭头: 下 8">
            <a:extLst>
              <a:ext uri="{FF2B5EF4-FFF2-40B4-BE49-F238E27FC236}">
                <a16:creationId xmlns:a16="http://schemas.microsoft.com/office/drawing/2014/main" id="{F4B7F5C3-802D-B991-8200-4940C36DA717}"/>
              </a:ext>
            </a:extLst>
          </p:cNvPr>
          <p:cNvSpPr/>
          <p:nvPr/>
        </p:nvSpPr>
        <p:spPr>
          <a:xfrm>
            <a:off x="4981505" y="4075924"/>
            <a:ext cx="184112" cy="459308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3977C54F-A127-0445-27E7-E3692A848B0F}"/>
              </a:ext>
            </a:extLst>
          </p:cNvPr>
          <p:cNvCxnSpPr/>
          <p:nvPr/>
        </p:nvCxnSpPr>
        <p:spPr>
          <a:xfrm>
            <a:off x="1382661" y="5361687"/>
            <a:ext cx="580072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286B219A-3C44-6CB4-30E2-7FD5BA591802}"/>
                  </a:ext>
                </a:extLst>
              </p:cNvPr>
              <p:cNvSpPr/>
              <p:nvPr/>
            </p:nvSpPr>
            <p:spPr>
              <a:xfrm>
                <a:off x="2692475" y="4903477"/>
                <a:ext cx="703224" cy="44466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3600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286B219A-3C44-6CB4-30E2-7FD5BA5918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2475" y="4903477"/>
                <a:ext cx="703224" cy="44466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矩形 11">
            <a:extLst>
              <a:ext uri="{FF2B5EF4-FFF2-40B4-BE49-F238E27FC236}">
                <a16:creationId xmlns:a16="http://schemas.microsoft.com/office/drawing/2014/main" id="{62B782EF-72FD-860D-3E4A-0F77401A5F40}"/>
              </a:ext>
            </a:extLst>
          </p:cNvPr>
          <p:cNvSpPr/>
          <p:nvPr/>
        </p:nvSpPr>
        <p:spPr>
          <a:xfrm>
            <a:off x="2846607" y="4427558"/>
            <a:ext cx="107785" cy="934130"/>
          </a:xfrm>
          <a:prstGeom prst="rect">
            <a:avLst/>
          </a:prstGeom>
          <a:solidFill>
            <a:srgbClr val="FF0000">
              <a:alpha val="62000"/>
            </a:srgb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05392D26-FEA7-9D59-B8B1-AF9645211732}"/>
              </a:ext>
            </a:extLst>
          </p:cNvPr>
          <p:cNvSpPr txBox="1"/>
          <p:nvPr/>
        </p:nvSpPr>
        <p:spPr>
          <a:xfrm>
            <a:off x="3656998" y="4055078"/>
            <a:ext cx="756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……</a:t>
            </a:r>
            <a:endParaRPr lang="zh-CN" altLang="en-US" sz="2400" b="1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C5ECE025-24F9-EC55-5212-76A42EC854C4}"/>
              </a:ext>
            </a:extLst>
          </p:cNvPr>
          <p:cNvSpPr txBox="1"/>
          <p:nvPr/>
        </p:nvSpPr>
        <p:spPr>
          <a:xfrm>
            <a:off x="3635335" y="4926992"/>
            <a:ext cx="756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……</a:t>
            </a:r>
            <a:endParaRPr lang="zh-CN" altLang="en-US" sz="2400" b="1" dirty="0"/>
          </a:p>
        </p:txBody>
      </p: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B08B9FF2-35C3-8932-90E8-FC80B388605C}"/>
              </a:ext>
            </a:extLst>
          </p:cNvPr>
          <p:cNvCxnSpPr/>
          <p:nvPr/>
        </p:nvCxnSpPr>
        <p:spPr>
          <a:xfrm>
            <a:off x="1113305" y="4057705"/>
            <a:ext cx="580072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DCAC01C0-FADA-43DB-3BA2-F8B671994098}"/>
                  </a:ext>
                </a:extLst>
              </p:cNvPr>
              <p:cNvSpPr txBox="1"/>
              <p:nvPr/>
            </p:nvSpPr>
            <p:spPr>
              <a:xfrm>
                <a:off x="3007634" y="4108844"/>
                <a:ext cx="385073" cy="30328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</m:sub>
                      </m:sSub>
                    </m:oMath>
                  </m:oMathPara>
                </a14:m>
                <a:endParaRPr lang="zh-CN" altLang="en-US" b="1" dirty="0"/>
              </a:p>
            </p:txBody>
          </p:sp>
        </mc:Choice>
        <mc:Fallback xmlns=""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DCAC01C0-FADA-43DB-3BA2-F8B6719940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7634" y="4108844"/>
                <a:ext cx="385073" cy="303288"/>
              </a:xfrm>
              <a:prstGeom prst="rect">
                <a:avLst/>
              </a:prstGeom>
              <a:blipFill>
                <a:blip r:embed="rId14"/>
                <a:stretch>
                  <a:fillRect b="-26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9649DE38-3EC8-5B40-4823-05F8236A0E36}"/>
                  </a:ext>
                </a:extLst>
              </p:cNvPr>
              <p:cNvSpPr/>
              <p:nvPr/>
            </p:nvSpPr>
            <p:spPr>
              <a:xfrm>
                <a:off x="4865537" y="4899783"/>
                <a:ext cx="703224" cy="44466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3600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9649DE38-3EC8-5B40-4823-05F8236A0E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5537" y="4899783"/>
                <a:ext cx="703224" cy="44466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矩形 23">
            <a:extLst>
              <a:ext uri="{FF2B5EF4-FFF2-40B4-BE49-F238E27FC236}">
                <a16:creationId xmlns:a16="http://schemas.microsoft.com/office/drawing/2014/main" id="{A7A624CD-A8AB-9EF3-F49C-08DA89E858B1}"/>
              </a:ext>
            </a:extLst>
          </p:cNvPr>
          <p:cNvSpPr/>
          <p:nvPr/>
        </p:nvSpPr>
        <p:spPr>
          <a:xfrm>
            <a:off x="5019669" y="4451677"/>
            <a:ext cx="107785" cy="913089"/>
          </a:xfrm>
          <a:prstGeom prst="rect">
            <a:avLst/>
          </a:prstGeom>
          <a:solidFill>
            <a:srgbClr val="00B050">
              <a:alpha val="62000"/>
            </a:srgb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CC65038C-4E40-8610-8DC1-6FEC449ACC17}"/>
                  </a:ext>
                </a:extLst>
              </p:cNvPr>
              <p:cNvSpPr txBox="1"/>
              <p:nvPr/>
            </p:nvSpPr>
            <p:spPr>
              <a:xfrm>
                <a:off x="5180696" y="4111923"/>
                <a:ext cx="385073" cy="30245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</m:oMath>
                  </m:oMathPara>
                </a14:m>
                <a:endParaRPr lang="zh-CN" altLang="en-US" b="1" dirty="0"/>
              </a:p>
            </p:txBody>
          </p:sp>
        </mc:Choice>
        <mc:Fallback xmlns=""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CC65038C-4E40-8610-8DC1-6FEC449ACC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0696" y="4111923"/>
                <a:ext cx="385073" cy="302455"/>
              </a:xfrm>
              <a:prstGeom prst="rect">
                <a:avLst/>
              </a:prstGeom>
              <a:blipFill>
                <a:blip r:embed="rId16"/>
                <a:stretch>
                  <a:fillRect l="-6349" b="-2244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组合 25">
            <a:extLst>
              <a:ext uri="{FF2B5EF4-FFF2-40B4-BE49-F238E27FC236}">
                <a16:creationId xmlns:a16="http://schemas.microsoft.com/office/drawing/2014/main" id="{E8BA2A0D-B54A-72C6-BDB1-D607C69F238A}"/>
              </a:ext>
            </a:extLst>
          </p:cNvPr>
          <p:cNvGrpSpPr/>
          <p:nvPr/>
        </p:nvGrpSpPr>
        <p:grpSpPr>
          <a:xfrm>
            <a:off x="1998940" y="4652763"/>
            <a:ext cx="3068729" cy="250949"/>
            <a:chOff x="5490893" y="2596036"/>
            <a:chExt cx="4034784" cy="250949"/>
          </a:xfrm>
        </p:grpSpPr>
        <p:cxnSp>
          <p:nvCxnSpPr>
            <p:cNvPr id="27" name="直接连接符 26">
              <a:extLst>
                <a:ext uri="{FF2B5EF4-FFF2-40B4-BE49-F238E27FC236}">
                  <a16:creationId xmlns:a16="http://schemas.microsoft.com/office/drawing/2014/main" id="{0D401CD8-77E1-ADC2-DDC2-E1B0B495D4BB}"/>
                </a:ext>
              </a:extLst>
            </p:cNvPr>
            <p:cNvCxnSpPr>
              <a:cxnSpLocks/>
            </p:cNvCxnSpPr>
            <p:nvPr/>
          </p:nvCxnSpPr>
          <p:spPr>
            <a:xfrm>
              <a:off x="5497719" y="2728939"/>
              <a:ext cx="4027958" cy="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>
              <a:extLst>
                <a:ext uri="{FF2B5EF4-FFF2-40B4-BE49-F238E27FC236}">
                  <a16:creationId xmlns:a16="http://schemas.microsoft.com/office/drawing/2014/main" id="{C8AF1B8F-06C8-9593-D359-B86DE8020774}"/>
                </a:ext>
              </a:extLst>
            </p:cNvPr>
            <p:cNvCxnSpPr>
              <a:cxnSpLocks/>
            </p:cNvCxnSpPr>
            <p:nvPr/>
          </p:nvCxnSpPr>
          <p:spPr>
            <a:xfrm>
              <a:off x="5490893" y="2610894"/>
              <a:ext cx="0" cy="236091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直接连接符 28">
              <a:extLst>
                <a:ext uri="{FF2B5EF4-FFF2-40B4-BE49-F238E27FC236}">
                  <a16:creationId xmlns:a16="http://schemas.microsoft.com/office/drawing/2014/main" id="{19CE0A3F-BB17-5C59-688F-ED4177B40B4D}"/>
                </a:ext>
              </a:extLst>
            </p:cNvPr>
            <p:cNvCxnSpPr>
              <a:cxnSpLocks/>
            </p:cNvCxnSpPr>
            <p:nvPr/>
          </p:nvCxnSpPr>
          <p:spPr>
            <a:xfrm>
              <a:off x="9525677" y="2596036"/>
              <a:ext cx="0" cy="236091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00C826E0-3A45-3251-1F75-195A01F787D5}"/>
                  </a:ext>
                </a:extLst>
              </p:cNvPr>
              <p:cNvSpPr txBox="1"/>
              <p:nvPr/>
            </p:nvSpPr>
            <p:spPr>
              <a:xfrm>
                <a:off x="3424126" y="4603547"/>
                <a:ext cx="293568" cy="31188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𝑳</m:t>
                          </m:r>
                        </m:e>
                        <m:sub>
                          <m:sSub>
                            <m:sSubPr>
                              <m:ctrlPr>
                                <a:rPr lang="en-US" altLang="zh-CN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𝑫</m:t>
                              </m:r>
                            </m:e>
                            <m:sub>
                              <m:r>
                                <a:rPr lang="en-US" altLang="zh-CN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zh-CN" altLang="en-US" b="1" dirty="0"/>
              </a:p>
            </p:txBody>
          </p:sp>
        </mc:Choice>
        <mc:Fallback xmlns="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00C826E0-3A45-3251-1F75-195A01F787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4126" y="4603547"/>
                <a:ext cx="293568" cy="311880"/>
              </a:xfrm>
              <a:prstGeom prst="rect">
                <a:avLst/>
              </a:prstGeom>
              <a:blipFill>
                <a:blip r:embed="rId17"/>
                <a:stretch>
                  <a:fillRect l="-29167" r="-33333" b="-137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文本框 30">
            <a:extLst>
              <a:ext uri="{FF2B5EF4-FFF2-40B4-BE49-F238E27FC236}">
                <a16:creationId xmlns:a16="http://schemas.microsoft.com/office/drawing/2014/main" id="{8DE2710C-316A-1B91-A380-5EB18D1747BD}"/>
              </a:ext>
            </a:extLst>
          </p:cNvPr>
          <p:cNvSpPr txBox="1"/>
          <p:nvPr/>
        </p:nvSpPr>
        <p:spPr>
          <a:xfrm>
            <a:off x="5955641" y="4503966"/>
            <a:ext cx="756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……</a:t>
            </a:r>
            <a:endParaRPr lang="zh-CN" altLang="en-US" sz="2400" b="1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EEB5D637-99E0-2A26-0B27-64AB03A8CFF6}"/>
              </a:ext>
            </a:extLst>
          </p:cNvPr>
          <p:cNvSpPr txBox="1"/>
          <p:nvPr/>
        </p:nvSpPr>
        <p:spPr>
          <a:xfrm>
            <a:off x="8844891" y="5157824"/>
            <a:ext cx="756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……</a:t>
            </a:r>
            <a:endParaRPr lang="zh-CN" alt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本框 33">
                <a:extLst>
                  <a:ext uri="{FF2B5EF4-FFF2-40B4-BE49-F238E27FC236}">
                    <a16:creationId xmlns:a16="http://schemas.microsoft.com/office/drawing/2014/main" id="{0D7DD91D-06DC-C861-3720-118CC4284790}"/>
                  </a:ext>
                </a:extLst>
              </p:cNvPr>
              <p:cNvSpPr txBox="1"/>
              <p:nvPr/>
            </p:nvSpPr>
            <p:spPr>
              <a:xfrm>
                <a:off x="7490023" y="5729437"/>
                <a:ext cx="3993433" cy="4558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d>
                      <m:dPr>
                        <m:ctrlPr>
                          <a:rPr lang="en-US" altLang="zh-CN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altLang="zh-CN" sz="20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𝐿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altLang="zh-CN" sz="2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𝑖</m:t>
                                </m:r>
                              </m:sub>
                            </m:sSub>
                          </m:sub>
                        </m:sSub>
                      </m:e>
                    </m:d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Sup>
                      <m:sSubSupPr>
                        <m:ctrlPr>
                          <a:rPr lang="en-US" altLang="zh-CN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altLang="zh-CN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e>
                      <m:sub>
                        <m:r>
                          <a:rPr lang="en-US" altLang="zh-CN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𝑙𝑜𝑠𝑠</m:t>
                        </m:r>
                      </m:sub>
                      <m:sup>
                        <m:r>
                          <a:rPr lang="en-US" altLang="zh-CN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  <m:r>
                          <a:rPr lang="en-US" altLang="zh-CN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sup>
                    </m:sSubSup>
                    <m:r>
                      <a:rPr lang="en-US" altLang="zh-CN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d>
                      <m:dPr>
                        <m:ctrlPr>
                          <a:rPr lang="en-US" altLang="zh-CN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altLang="zh-CN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𝑙𝑜𝑠𝑠</m:t>
                            </m:r>
                          </m:sub>
                        </m:sSub>
                      </m:e>
                    </m:d>
                  </m:oMath>
                </a14:m>
                <a:r>
                  <a:rPr lang="zh-CN" altLang="en-US" sz="1600" dirty="0">
                    <a:solidFill>
                      <a:schemeClr val="tx1"/>
                    </a:solidFill>
                  </a:rPr>
                  <a:t> </a:t>
                </a:r>
                <a:endParaRPr lang="zh-CN" altLang="en-US" sz="2000" dirty="0"/>
              </a:p>
            </p:txBody>
          </p:sp>
        </mc:Choice>
        <mc:Fallback xmlns="">
          <p:sp>
            <p:nvSpPr>
              <p:cNvPr id="34" name="文本框 33">
                <a:extLst>
                  <a:ext uri="{FF2B5EF4-FFF2-40B4-BE49-F238E27FC236}">
                    <a16:creationId xmlns:a16="http://schemas.microsoft.com/office/drawing/2014/main" id="{0D7DD91D-06DC-C861-3720-118CC42847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0023" y="5729437"/>
                <a:ext cx="3993433" cy="455894"/>
              </a:xfrm>
              <a:prstGeom prst="rect">
                <a:avLst/>
              </a:prstGeom>
              <a:blipFill>
                <a:blip r:embed="rId18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BA60D3BF-4B64-E1F7-1EA7-5A6E3CADA993}"/>
                  </a:ext>
                </a:extLst>
              </p:cNvPr>
              <p:cNvSpPr txBox="1"/>
              <p:nvPr/>
            </p:nvSpPr>
            <p:spPr>
              <a:xfrm>
                <a:off x="1344737" y="2995563"/>
                <a:ext cx="1275332" cy="30328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zh-CN" b="1" i="1" u="sng" dirty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 loss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1" i="1" u="sng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1" u="sng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altLang="zh-CN" b="1" i="1" u="sng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</m:sSub>
                  </m:oMath>
                </a14:m>
                <a:r>
                  <a:rPr lang="en-US" altLang="zh-CN" b="1" i="1" dirty="0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zh-CN" altLang="en-US" b="1" i="1" dirty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BA60D3BF-4B64-E1F7-1EA7-5A6E3CADA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4737" y="2995563"/>
                <a:ext cx="1275332" cy="303288"/>
              </a:xfrm>
              <a:prstGeom prst="rect">
                <a:avLst/>
              </a:prstGeom>
              <a:blipFill>
                <a:blip r:embed="rId19"/>
                <a:stretch>
                  <a:fillRect l="-11483" t="-26000" r="-478" b="-38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5674857D-58DE-C5C8-4B60-3B1DBB6E064C}"/>
                  </a:ext>
                </a:extLst>
              </p:cNvPr>
              <p:cNvSpPr txBox="1"/>
              <p:nvPr/>
            </p:nvSpPr>
            <p:spPr>
              <a:xfrm>
                <a:off x="1516089" y="4400190"/>
                <a:ext cx="1119799" cy="30328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zh-CN" b="1" i="1" u="sng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Loss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1" i="1" u="sng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1" u="sng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altLang="zh-CN" b="1" i="1" u="sng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</m:sSub>
                  </m:oMath>
                </a14:m>
                <a:r>
                  <a:rPr lang="en-US" altLang="zh-CN" b="1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zh-CN" altLang="en-US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5674857D-58DE-C5C8-4B60-3B1DBB6E06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6089" y="4400190"/>
                <a:ext cx="1119799" cy="303288"/>
              </a:xfrm>
              <a:prstGeom prst="rect">
                <a:avLst/>
              </a:prstGeom>
              <a:blipFill>
                <a:blip r:embed="rId20"/>
                <a:stretch>
                  <a:fillRect l="-13115" t="-26000" b="-36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336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96" grpId="0" animBg="1"/>
      <p:bldP spid="104" grpId="0" animBg="1"/>
      <p:bldP spid="106" grpId="0" animBg="1"/>
      <p:bldP spid="9" grpId="0" animBg="1"/>
      <p:bldP spid="12" grpId="0" animBg="1"/>
      <p:bldP spid="23" grpId="0" animBg="1"/>
      <p:bldP spid="24" grpId="0" animBg="1"/>
      <p:bldP spid="25" grpId="0" animBg="1"/>
      <p:bldP spid="30" grpId="0" animBg="1"/>
      <p:bldP spid="34" grpId="0"/>
      <p:bldP spid="4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箭头: 下 8">
            <a:extLst>
              <a:ext uri="{FF2B5EF4-FFF2-40B4-BE49-F238E27FC236}">
                <a16:creationId xmlns:a16="http://schemas.microsoft.com/office/drawing/2014/main" id="{4983300C-04F1-3727-F802-82BCD1DAE3D5}"/>
              </a:ext>
            </a:extLst>
          </p:cNvPr>
          <p:cNvSpPr/>
          <p:nvPr/>
        </p:nvSpPr>
        <p:spPr>
          <a:xfrm>
            <a:off x="2053548" y="2387141"/>
            <a:ext cx="1458717" cy="459308"/>
          </a:xfrm>
          <a:prstGeom prst="downArrow">
            <a:avLst>
              <a:gd name="adj1" fmla="val 79718"/>
              <a:gd name="adj2" fmla="val 50000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箭头: 下 55">
            <a:extLst>
              <a:ext uri="{FF2B5EF4-FFF2-40B4-BE49-F238E27FC236}">
                <a16:creationId xmlns:a16="http://schemas.microsoft.com/office/drawing/2014/main" id="{A4EA2868-3D44-6320-F1C1-48F37D9C159F}"/>
              </a:ext>
            </a:extLst>
          </p:cNvPr>
          <p:cNvSpPr/>
          <p:nvPr/>
        </p:nvSpPr>
        <p:spPr>
          <a:xfrm>
            <a:off x="2152707" y="2388887"/>
            <a:ext cx="177110" cy="459308"/>
          </a:xfrm>
          <a:prstGeom prst="downArrow">
            <a:avLst>
              <a:gd name="adj1" fmla="val 43864"/>
              <a:gd name="adj2" fmla="val 50000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4" name="矩形 203">
                <a:extLst>
                  <a:ext uri="{FF2B5EF4-FFF2-40B4-BE49-F238E27FC236}">
                    <a16:creationId xmlns:a16="http://schemas.microsoft.com/office/drawing/2014/main" id="{9D57AE30-C43A-A602-B176-0AFAE95A227F}"/>
                  </a:ext>
                </a:extLst>
              </p:cNvPr>
              <p:cNvSpPr/>
              <p:nvPr/>
            </p:nvSpPr>
            <p:spPr>
              <a:xfrm>
                <a:off x="4360043" y="5516462"/>
                <a:ext cx="1149461" cy="44466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3600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4" name="矩形 203">
                <a:extLst>
                  <a:ext uri="{FF2B5EF4-FFF2-40B4-BE49-F238E27FC236}">
                    <a16:creationId xmlns:a16="http://schemas.microsoft.com/office/drawing/2014/main" id="{9D57AE30-C43A-A602-B176-0AFAE95A22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0043" y="5516462"/>
                <a:ext cx="1149461" cy="444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标题 1">
            <a:extLst>
              <a:ext uri="{FF2B5EF4-FFF2-40B4-BE49-F238E27FC236}">
                <a16:creationId xmlns:a16="http://schemas.microsoft.com/office/drawing/2014/main" id="{CCFA7DB9-1BE0-8444-F067-1AC90469D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179" y="396227"/>
            <a:ext cx="10515600" cy="910059"/>
          </a:xfrm>
        </p:spPr>
        <p:txBody>
          <a:bodyPr>
            <a:normAutofit fontScale="90000"/>
          </a:bodyPr>
          <a:lstStyle/>
          <a:p>
            <a:r>
              <a:rPr lang="en-US" altLang="zh-CN" sz="4000" dirty="0"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  <a:b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CN" sz="2200" dirty="0">
                <a:latin typeface="Arial" panose="020B0604020202020204" pitchFamily="34" charset="0"/>
                <a:cs typeface="Arial" panose="020B0604020202020204" pitchFamily="34" charset="0"/>
              </a:rPr>
              <a:t>Simulation with BLE Random Advertising Delay </a:t>
            </a:r>
            <a:endParaRPr lang="zh-CN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0DF24A87-FAF0-A2AC-1876-4C2FECEAAF1E}"/>
                  </a:ext>
                </a:extLst>
              </p:cNvPr>
              <p:cNvSpPr txBox="1"/>
              <p:nvPr/>
            </p:nvSpPr>
            <p:spPr>
              <a:xfrm>
                <a:off x="642325" y="1618712"/>
                <a:ext cx="825141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What Happens with </a:t>
                </a:r>
                <a14:m>
                  <m:oMath xmlns:m="http://schemas.openxmlformats.org/officeDocument/2006/math">
                    <m:r>
                      <a:rPr lang="en-US" altLang="zh-CN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𝒂𝒅𝒗</m:t>
                    </m:r>
                    <m:r>
                      <m:rPr>
                        <m:lit/>
                      </m:rPr>
                      <a:rPr lang="en-US" altLang="zh-CN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_</m:t>
                    </m:r>
                    <m:r>
                      <a:rPr lang="en-US" altLang="zh-CN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𝒅𝒆𝒍𝒂𝒚</m:t>
                    </m:r>
                  </m:oMath>
                </a14:m>
                <a:r>
                  <a:rPr lang="zh-CN" alt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zh-CN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(Example with an </a:t>
                </a:r>
                <a14:m>
                  <m:oMath xmlns:m="http://schemas.openxmlformats.org/officeDocument/2006/math">
                    <m:r>
                      <a:rPr lang="en-US" altLang="zh-CN" sz="1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𝒂𝒅𝒗</m:t>
                    </m:r>
                    <m:r>
                      <a:rPr lang="en-US" altLang="zh-CN" sz="1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_</m:t>
                    </m:r>
                    <m:r>
                      <a:rPr lang="en-US" altLang="zh-CN" sz="1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𝒅𝒆𝒍𝒂𝒚</m:t>
                    </m:r>
                  </m:oMath>
                </a14:m>
                <a:r>
                  <a:rPr lang="en-US" altLang="zh-CN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zh-CN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of 4 time units)</a:t>
                </a:r>
                <a:endParaRPr lang="zh-CN" altLang="en-US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0DF24A87-FAF0-A2AC-1876-4C2FECEAAF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325" y="1618712"/>
                <a:ext cx="8251418" cy="400110"/>
              </a:xfrm>
              <a:prstGeom prst="rect">
                <a:avLst/>
              </a:prstGeom>
              <a:blipFill>
                <a:blip r:embed="rId4"/>
                <a:stretch>
                  <a:fillRect l="-739" t="-7692" b="-29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7" name="组合 106">
            <a:extLst>
              <a:ext uri="{FF2B5EF4-FFF2-40B4-BE49-F238E27FC236}">
                <a16:creationId xmlns:a16="http://schemas.microsoft.com/office/drawing/2014/main" id="{8464E08A-214A-65EC-961D-8052F75429E8}"/>
              </a:ext>
            </a:extLst>
          </p:cNvPr>
          <p:cNvGrpSpPr/>
          <p:nvPr/>
        </p:nvGrpSpPr>
        <p:grpSpPr>
          <a:xfrm>
            <a:off x="881728" y="4472244"/>
            <a:ext cx="498137" cy="1539520"/>
            <a:chOff x="5600700" y="1969590"/>
            <a:chExt cx="864394" cy="1559452"/>
          </a:xfrm>
        </p:grpSpPr>
        <p:sp>
          <p:nvSpPr>
            <p:cNvPr id="108" name="矩形 107">
              <a:extLst>
                <a:ext uri="{FF2B5EF4-FFF2-40B4-BE49-F238E27FC236}">
                  <a16:creationId xmlns:a16="http://schemas.microsoft.com/office/drawing/2014/main" id="{67CF2CF1-A297-55AA-A905-154F088829A1}"/>
                </a:ext>
              </a:extLst>
            </p:cNvPr>
            <p:cNvSpPr/>
            <p:nvPr/>
          </p:nvSpPr>
          <p:spPr>
            <a:xfrm>
              <a:off x="5600700" y="1980635"/>
              <a:ext cx="864394" cy="1523847"/>
            </a:xfrm>
            <a:prstGeom prst="rect">
              <a:avLst/>
            </a:prstGeom>
            <a:pattFill prst="pct5">
              <a:fgClr>
                <a:schemeClr val="bg1">
                  <a:lumMod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109" name="直接连接符 108">
              <a:extLst>
                <a:ext uri="{FF2B5EF4-FFF2-40B4-BE49-F238E27FC236}">
                  <a16:creationId xmlns:a16="http://schemas.microsoft.com/office/drawing/2014/main" id="{C5381BFC-EB01-CF83-45F3-0ABA4526E691}"/>
                </a:ext>
              </a:extLst>
            </p:cNvPr>
            <p:cNvCxnSpPr/>
            <p:nvPr/>
          </p:nvCxnSpPr>
          <p:spPr>
            <a:xfrm>
              <a:off x="6465094" y="1969590"/>
              <a:ext cx="0" cy="1559452"/>
            </a:xfrm>
            <a:prstGeom prst="line">
              <a:avLst/>
            </a:prstGeom>
            <a:ln w="3810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矩形 112">
                <a:extLst>
                  <a:ext uri="{FF2B5EF4-FFF2-40B4-BE49-F238E27FC236}">
                    <a16:creationId xmlns:a16="http://schemas.microsoft.com/office/drawing/2014/main" id="{FE19E81F-BA1C-7B88-F121-FDDA6C5AE560}"/>
                  </a:ext>
                </a:extLst>
              </p:cNvPr>
              <p:cNvSpPr/>
              <p:nvPr/>
            </p:nvSpPr>
            <p:spPr>
              <a:xfrm>
                <a:off x="1721994" y="5509398"/>
                <a:ext cx="1149461" cy="44466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3600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3" name="矩形 112">
                <a:extLst>
                  <a:ext uri="{FF2B5EF4-FFF2-40B4-BE49-F238E27FC236}">
                    <a16:creationId xmlns:a16="http://schemas.microsoft.com/office/drawing/2014/main" id="{FE19E81F-BA1C-7B88-F121-FDDA6C5AE5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1994" y="5509398"/>
                <a:ext cx="1149461" cy="4446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3" name="直接箭头连接符 122">
            <a:extLst>
              <a:ext uri="{FF2B5EF4-FFF2-40B4-BE49-F238E27FC236}">
                <a16:creationId xmlns:a16="http://schemas.microsoft.com/office/drawing/2014/main" id="{60F657B0-467E-E717-6233-A15AE6BAB60E}"/>
              </a:ext>
            </a:extLst>
          </p:cNvPr>
          <p:cNvCxnSpPr/>
          <p:nvPr/>
        </p:nvCxnSpPr>
        <p:spPr>
          <a:xfrm>
            <a:off x="851210" y="4463328"/>
            <a:ext cx="580072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箭头: 下 178">
            <a:extLst>
              <a:ext uri="{FF2B5EF4-FFF2-40B4-BE49-F238E27FC236}">
                <a16:creationId xmlns:a16="http://schemas.microsoft.com/office/drawing/2014/main" id="{4D6BCB45-061A-94DE-6201-41E887412EA2}"/>
              </a:ext>
            </a:extLst>
          </p:cNvPr>
          <p:cNvSpPr/>
          <p:nvPr/>
        </p:nvSpPr>
        <p:spPr>
          <a:xfrm>
            <a:off x="3896696" y="4487897"/>
            <a:ext cx="2597689" cy="459308"/>
          </a:xfrm>
          <a:prstGeom prst="downArrow">
            <a:avLst>
              <a:gd name="adj1" fmla="val 79718"/>
              <a:gd name="adj2" fmla="val 37557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5" name="文本框 204">
            <a:extLst>
              <a:ext uri="{FF2B5EF4-FFF2-40B4-BE49-F238E27FC236}">
                <a16:creationId xmlns:a16="http://schemas.microsoft.com/office/drawing/2014/main" id="{9CF75462-A34D-E8C1-D15A-E25885361BC9}"/>
              </a:ext>
            </a:extLst>
          </p:cNvPr>
          <p:cNvSpPr txBox="1"/>
          <p:nvPr/>
        </p:nvSpPr>
        <p:spPr>
          <a:xfrm>
            <a:off x="3251545" y="5527532"/>
            <a:ext cx="756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……</a:t>
            </a:r>
            <a:endParaRPr lang="zh-CN" altLang="en-US" sz="2400" b="1" dirty="0"/>
          </a:p>
        </p:txBody>
      </p:sp>
      <p:sp>
        <p:nvSpPr>
          <p:cNvPr id="189" name="矩形 188">
            <a:extLst>
              <a:ext uri="{FF2B5EF4-FFF2-40B4-BE49-F238E27FC236}">
                <a16:creationId xmlns:a16="http://schemas.microsoft.com/office/drawing/2014/main" id="{B7B980A3-EA88-B56C-FF71-C6398A5F54E9}"/>
              </a:ext>
            </a:extLst>
          </p:cNvPr>
          <p:cNvSpPr/>
          <p:nvPr/>
        </p:nvSpPr>
        <p:spPr>
          <a:xfrm>
            <a:off x="4898759" y="4728880"/>
            <a:ext cx="118564" cy="1223522"/>
          </a:xfrm>
          <a:prstGeom prst="rect">
            <a:avLst/>
          </a:prstGeom>
          <a:solidFill>
            <a:srgbClr val="00B050">
              <a:alpha val="62000"/>
            </a:srgb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6" name="矩形 205">
            <a:extLst>
              <a:ext uri="{FF2B5EF4-FFF2-40B4-BE49-F238E27FC236}">
                <a16:creationId xmlns:a16="http://schemas.microsoft.com/office/drawing/2014/main" id="{45127B5B-E99F-222F-C177-F701716BFAB6}"/>
              </a:ext>
            </a:extLst>
          </p:cNvPr>
          <p:cNvSpPr/>
          <p:nvPr/>
        </p:nvSpPr>
        <p:spPr>
          <a:xfrm>
            <a:off x="5116683" y="4774679"/>
            <a:ext cx="118564" cy="1177722"/>
          </a:xfrm>
          <a:prstGeom prst="rect">
            <a:avLst/>
          </a:prstGeom>
          <a:solidFill>
            <a:srgbClr val="00B050">
              <a:alpha val="62000"/>
            </a:srgb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7" name="矩形 206">
            <a:extLst>
              <a:ext uri="{FF2B5EF4-FFF2-40B4-BE49-F238E27FC236}">
                <a16:creationId xmlns:a16="http://schemas.microsoft.com/office/drawing/2014/main" id="{AFCD0BD9-50CA-E786-3E7C-CF577BBB0F9D}"/>
              </a:ext>
            </a:extLst>
          </p:cNvPr>
          <p:cNvSpPr/>
          <p:nvPr/>
        </p:nvSpPr>
        <p:spPr>
          <a:xfrm>
            <a:off x="5347783" y="4742378"/>
            <a:ext cx="118564" cy="1210024"/>
          </a:xfrm>
          <a:prstGeom prst="rect">
            <a:avLst/>
          </a:prstGeom>
          <a:solidFill>
            <a:srgbClr val="00B050">
              <a:alpha val="62000"/>
            </a:srgb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63" name="组合 262">
            <a:extLst>
              <a:ext uri="{FF2B5EF4-FFF2-40B4-BE49-F238E27FC236}">
                <a16:creationId xmlns:a16="http://schemas.microsoft.com/office/drawing/2014/main" id="{88A69189-436A-06B3-DE96-DA76258B12B5}"/>
              </a:ext>
            </a:extLst>
          </p:cNvPr>
          <p:cNvGrpSpPr/>
          <p:nvPr/>
        </p:nvGrpSpPr>
        <p:grpSpPr>
          <a:xfrm>
            <a:off x="5572144" y="4600690"/>
            <a:ext cx="589259" cy="1370239"/>
            <a:chOff x="5313730" y="4600690"/>
            <a:chExt cx="589259" cy="1370239"/>
          </a:xfrm>
        </p:grpSpPr>
        <p:sp>
          <p:nvSpPr>
            <p:cNvPr id="190" name="矩形 189">
              <a:extLst>
                <a:ext uri="{FF2B5EF4-FFF2-40B4-BE49-F238E27FC236}">
                  <a16:creationId xmlns:a16="http://schemas.microsoft.com/office/drawing/2014/main" id="{621B8FD3-4343-EC17-B73F-1D34D656120C}"/>
                </a:ext>
              </a:extLst>
            </p:cNvPr>
            <p:cNvSpPr/>
            <p:nvPr/>
          </p:nvSpPr>
          <p:spPr>
            <a:xfrm>
              <a:off x="5313730" y="4693789"/>
              <a:ext cx="118564" cy="1277140"/>
            </a:xfrm>
            <a:prstGeom prst="rect">
              <a:avLst/>
            </a:prstGeom>
            <a:solidFill>
              <a:srgbClr val="FF0000">
                <a:alpha val="62000"/>
              </a:srgbClr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8" name="矩形 207">
              <a:extLst>
                <a:ext uri="{FF2B5EF4-FFF2-40B4-BE49-F238E27FC236}">
                  <a16:creationId xmlns:a16="http://schemas.microsoft.com/office/drawing/2014/main" id="{72925D46-4F78-1064-CCA2-975F798C67AE}"/>
                </a:ext>
              </a:extLst>
            </p:cNvPr>
            <p:cNvSpPr/>
            <p:nvPr/>
          </p:nvSpPr>
          <p:spPr>
            <a:xfrm>
              <a:off x="5548520" y="4643479"/>
              <a:ext cx="118564" cy="1327448"/>
            </a:xfrm>
            <a:prstGeom prst="rect">
              <a:avLst/>
            </a:prstGeom>
            <a:solidFill>
              <a:srgbClr val="FF0000">
                <a:alpha val="62000"/>
              </a:srgbClr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09" name="矩形 208">
              <a:extLst>
                <a:ext uri="{FF2B5EF4-FFF2-40B4-BE49-F238E27FC236}">
                  <a16:creationId xmlns:a16="http://schemas.microsoft.com/office/drawing/2014/main" id="{A4F93819-FDCB-25CB-B1D7-987B3BA10DE8}"/>
                </a:ext>
              </a:extLst>
            </p:cNvPr>
            <p:cNvSpPr/>
            <p:nvPr/>
          </p:nvSpPr>
          <p:spPr>
            <a:xfrm>
              <a:off x="5784425" y="4600690"/>
              <a:ext cx="118564" cy="1370237"/>
            </a:xfrm>
            <a:prstGeom prst="rect">
              <a:avLst/>
            </a:prstGeom>
            <a:solidFill>
              <a:srgbClr val="FF0000">
                <a:alpha val="62000"/>
              </a:srgbClr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12" name="直接箭头连接符 111">
            <a:extLst>
              <a:ext uri="{FF2B5EF4-FFF2-40B4-BE49-F238E27FC236}">
                <a16:creationId xmlns:a16="http://schemas.microsoft.com/office/drawing/2014/main" id="{53D823E2-B5A2-70F6-7DA4-D25D91566F5A}"/>
              </a:ext>
            </a:extLst>
          </p:cNvPr>
          <p:cNvCxnSpPr/>
          <p:nvPr/>
        </p:nvCxnSpPr>
        <p:spPr>
          <a:xfrm>
            <a:off x="851210" y="5982082"/>
            <a:ext cx="580072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文本框 211">
            <a:extLst>
              <a:ext uri="{FF2B5EF4-FFF2-40B4-BE49-F238E27FC236}">
                <a16:creationId xmlns:a16="http://schemas.microsoft.com/office/drawing/2014/main" id="{829943F7-6F43-6E22-EE1E-14ABD4E9329A}"/>
              </a:ext>
            </a:extLst>
          </p:cNvPr>
          <p:cNvSpPr txBox="1"/>
          <p:nvPr/>
        </p:nvSpPr>
        <p:spPr>
          <a:xfrm>
            <a:off x="6224825" y="4997514"/>
            <a:ext cx="756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……</a:t>
            </a:r>
            <a:endParaRPr lang="zh-CN" alt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3" name="文本框 212">
                <a:extLst>
                  <a:ext uri="{FF2B5EF4-FFF2-40B4-BE49-F238E27FC236}">
                    <a16:creationId xmlns:a16="http://schemas.microsoft.com/office/drawing/2014/main" id="{6DB4BD04-48F9-9DA5-CE5A-0442FE814EED}"/>
                  </a:ext>
                </a:extLst>
              </p:cNvPr>
              <p:cNvSpPr txBox="1"/>
              <p:nvPr/>
            </p:nvSpPr>
            <p:spPr>
              <a:xfrm>
                <a:off x="3914338" y="4856931"/>
                <a:ext cx="385073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zh-CN" altLang="en-US" b="1" dirty="0"/>
              </a:p>
            </p:txBody>
          </p:sp>
        </mc:Choice>
        <mc:Fallback xmlns="">
          <p:sp>
            <p:nvSpPr>
              <p:cNvPr id="213" name="文本框 212">
                <a:extLst>
                  <a:ext uri="{FF2B5EF4-FFF2-40B4-BE49-F238E27FC236}">
                    <a16:creationId xmlns:a16="http://schemas.microsoft.com/office/drawing/2014/main" id="{6DB4BD04-48F9-9DA5-CE5A-0442FE814E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4338" y="4856931"/>
                <a:ext cx="385073" cy="276999"/>
              </a:xfrm>
              <a:prstGeom prst="rect">
                <a:avLst/>
              </a:prstGeom>
              <a:blipFill>
                <a:blip r:embed="rId6"/>
                <a:stretch>
                  <a:fillRect l="-4762" b="-177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组合 5">
            <a:extLst>
              <a:ext uri="{FF2B5EF4-FFF2-40B4-BE49-F238E27FC236}">
                <a16:creationId xmlns:a16="http://schemas.microsoft.com/office/drawing/2014/main" id="{FEEB7A1B-861A-07E8-4398-061A100A7813}"/>
              </a:ext>
            </a:extLst>
          </p:cNvPr>
          <p:cNvGrpSpPr/>
          <p:nvPr/>
        </p:nvGrpSpPr>
        <p:grpSpPr>
          <a:xfrm>
            <a:off x="891712" y="2371488"/>
            <a:ext cx="498137" cy="1539520"/>
            <a:chOff x="5600700" y="1969590"/>
            <a:chExt cx="864394" cy="1559452"/>
          </a:xfrm>
        </p:grpSpPr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8A7A6ABC-0B2F-726B-F149-6948ACE7547D}"/>
                </a:ext>
              </a:extLst>
            </p:cNvPr>
            <p:cNvSpPr/>
            <p:nvPr/>
          </p:nvSpPr>
          <p:spPr>
            <a:xfrm>
              <a:off x="5600700" y="1980635"/>
              <a:ext cx="864394" cy="1523847"/>
            </a:xfrm>
            <a:prstGeom prst="rect">
              <a:avLst/>
            </a:prstGeom>
            <a:pattFill prst="pct5">
              <a:fgClr>
                <a:schemeClr val="bg1">
                  <a:lumMod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id="{BC3AF61B-FDE9-3F38-934B-3D66073F002A}"/>
                </a:ext>
              </a:extLst>
            </p:cNvPr>
            <p:cNvCxnSpPr/>
            <p:nvPr/>
          </p:nvCxnSpPr>
          <p:spPr>
            <a:xfrm>
              <a:off x="6465094" y="1969590"/>
              <a:ext cx="0" cy="1559452"/>
            </a:xfrm>
            <a:prstGeom prst="line">
              <a:avLst/>
            </a:prstGeom>
            <a:ln w="3810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9C849065-FC5B-334B-A8E4-28613347DB20}"/>
                  </a:ext>
                </a:extLst>
              </p:cNvPr>
              <p:cNvSpPr/>
              <p:nvPr/>
            </p:nvSpPr>
            <p:spPr>
              <a:xfrm>
                <a:off x="1731978" y="3522440"/>
                <a:ext cx="1149461" cy="33086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3600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9C849065-FC5B-334B-A8E4-28613347DB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1978" y="3522440"/>
                <a:ext cx="1149461" cy="330866"/>
              </a:xfrm>
              <a:prstGeom prst="rect">
                <a:avLst/>
              </a:prstGeom>
              <a:blipFill>
                <a:blip r:embed="rId7"/>
                <a:stretch>
                  <a:fillRect b="-3509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949D1889-EF46-9885-083E-888FE9274049}"/>
              </a:ext>
            </a:extLst>
          </p:cNvPr>
          <p:cNvCxnSpPr/>
          <p:nvPr/>
        </p:nvCxnSpPr>
        <p:spPr>
          <a:xfrm>
            <a:off x="861194" y="2362572"/>
            <a:ext cx="580072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D0A30E08-A092-6584-0286-C44A5AF3A66D}"/>
                  </a:ext>
                </a:extLst>
              </p:cNvPr>
              <p:cNvSpPr txBox="1"/>
              <p:nvPr/>
            </p:nvSpPr>
            <p:spPr>
              <a:xfrm>
                <a:off x="1632965" y="2460872"/>
                <a:ext cx="385073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zh-CN" altLang="en-US" b="1" dirty="0"/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D0A30E08-A092-6584-0286-C44A5AF3A6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2965" y="2460872"/>
                <a:ext cx="385073" cy="276999"/>
              </a:xfrm>
              <a:prstGeom prst="rect">
                <a:avLst/>
              </a:prstGeom>
              <a:blipFill>
                <a:blip r:embed="rId8"/>
                <a:stretch>
                  <a:fillRect l="-6349" b="-177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3" name="组合 72">
            <a:extLst>
              <a:ext uri="{FF2B5EF4-FFF2-40B4-BE49-F238E27FC236}">
                <a16:creationId xmlns:a16="http://schemas.microsoft.com/office/drawing/2014/main" id="{1EE0F296-F9AD-CCB6-CCB4-9B63B12288FF}"/>
              </a:ext>
            </a:extLst>
          </p:cNvPr>
          <p:cNvGrpSpPr/>
          <p:nvPr/>
        </p:nvGrpSpPr>
        <p:grpSpPr>
          <a:xfrm>
            <a:off x="2262024" y="2692177"/>
            <a:ext cx="571957" cy="1153752"/>
            <a:chOff x="2262024" y="2692177"/>
            <a:chExt cx="571957" cy="1153752"/>
          </a:xfrm>
        </p:grpSpPr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7F88574B-DC37-A58B-A275-1571C71B73E3}"/>
                </a:ext>
              </a:extLst>
            </p:cNvPr>
            <p:cNvSpPr/>
            <p:nvPr/>
          </p:nvSpPr>
          <p:spPr>
            <a:xfrm>
              <a:off x="2262024" y="2692177"/>
              <a:ext cx="118564" cy="1153752"/>
            </a:xfrm>
            <a:prstGeom prst="rect">
              <a:avLst/>
            </a:prstGeom>
            <a:solidFill>
              <a:srgbClr val="00B050">
                <a:alpha val="62000"/>
              </a:srgbClr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DFCF5D04-9DC6-0290-8831-FD6301B9F8FC}"/>
                </a:ext>
              </a:extLst>
            </p:cNvPr>
            <p:cNvSpPr/>
            <p:nvPr/>
          </p:nvSpPr>
          <p:spPr>
            <a:xfrm>
              <a:off x="2492313" y="2697414"/>
              <a:ext cx="118564" cy="1146866"/>
            </a:xfrm>
            <a:prstGeom prst="rect">
              <a:avLst/>
            </a:prstGeom>
            <a:solidFill>
              <a:srgbClr val="00B050">
                <a:alpha val="62000"/>
              </a:srgbClr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62F1B4C7-7F49-B6D7-EAE9-FE4399777DDC}"/>
                </a:ext>
              </a:extLst>
            </p:cNvPr>
            <p:cNvSpPr/>
            <p:nvPr/>
          </p:nvSpPr>
          <p:spPr>
            <a:xfrm>
              <a:off x="2715417" y="2698508"/>
              <a:ext cx="118564" cy="1146866"/>
            </a:xfrm>
            <a:prstGeom prst="rect">
              <a:avLst/>
            </a:prstGeom>
            <a:solidFill>
              <a:srgbClr val="00B050">
                <a:alpha val="62000"/>
              </a:srgbClr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4" name="组合 73">
            <a:extLst>
              <a:ext uri="{FF2B5EF4-FFF2-40B4-BE49-F238E27FC236}">
                <a16:creationId xmlns:a16="http://schemas.microsoft.com/office/drawing/2014/main" id="{F8719D14-3D99-6C95-65A2-48F2328340F5}"/>
              </a:ext>
            </a:extLst>
          </p:cNvPr>
          <p:cNvGrpSpPr/>
          <p:nvPr/>
        </p:nvGrpSpPr>
        <p:grpSpPr>
          <a:xfrm>
            <a:off x="2951437" y="2692157"/>
            <a:ext cx="351216" cy="1169350"/>
            <a:chOff x="2951437" y="2692157"/>
            <a:chExt cx="351216" cy="1169350"/>
          </a:xfrm>
        </p:grpSpPr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CE48E7F9-06A9-377C-0C9A-414BFFD58BF6}"/>
                </a:ext>
              </a:extLst>
            </p:cNvPr>
            <p:cNvSpPr/>
            <p:nvPr/>
          </p:nvSpPr>
          <p:spPr>
            <a:xfrm>
              <a:off x="3184089" y="2698507"/>
              <a:ext cx="118564" cy="1162999"/>
            </a:xfrm>
            <a:prstGeom prst="rect">
              <a:avLst/>
            </a:prstGeom>
            <a:solidFill>
              <a:srgbClr val="FF0000">
                <a:alpha val="62000"/>
              </a:srgbClr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F59D48A1-3324-30FB-8F0E-D4C352BDC493}"/>
                </a:ext>
              </a:extLst>
            </p:cNvPr>
            <p:cNvSpPr/>
            <p:nvPr/>
          </p:nvSpPr>
          <p:spPr>
            <a:xfrm>
              <a:off x="2951437" y="2692157"/>
              <a:ext cx="118564" cy="1169350"/>
            </a:xfrm>
            <a:prstGeom prst="rect">
              <a:avLst/>
            </a:prstGeom>
            <a:solidFill>
              <a:srgbClr val="FF0000">
                <a:alpha val="62000"/>
              </a:srgbClr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50" name="直接箭头连接符 49">
            <a:extLst>
              <a:ext uri="{FF2B5EF4-FFF2-40B4-BE49-F238E27FC236}">
                <a16:creationId xmlns:a16="http://schemas.microsoft.com/office/drawing/2014/main" id="{D29A8915-3EA0-C494-EC27-D3B1A15D3D8F}"/>
              </a:ext>
            </a:extLst>
          </p:cNvPr>
          <p:cNvCxnSpPr/>
          <p:nvPr/>
        </p:nvCxnSpPr>
        <p:spPr>
          <a:xfrm>
            <a:off x="861194" y="3881326"/>
            <a:ext cx="580072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文本框 51">
            <a:extLst>
              <a:ext uri="{FF2B5EF4-FFF2-40B4-BE49-F238E27FC236}">
                <a16:creationId xmlns:a16="http://schemas.microsoft.com/office/drawing/2014/main" id="{CB182330-4679-54CC-0AEE-6EEBD5839C16}"/>
              </a:ext>
            </a:extLst>
          </p:cNvPr>
          <p:cNvSpPr txBox="1"/>
          <p:nvPr/>
        </p:nvSpPr>
        <p:spPr>
          <a:xfrm>
            <a:off x="4268494" y="2927536"/>
            <a:ext cx="756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……</a:t>
            </a:r>
            <a:endParaRPr lang="zh-CN" altLang="en-US" sz="2400" b="1" dirty="0"/>
          </a:p>
        </p:txBody>
      </p:sp>
      <p:grpSp>
        <p:nvGrpSpPr>
          <p:cNvPr id="61" name="组合 60">
            <a:extLst>
              <a:ext uri="{FF2B5EF4-FFF2-40B4-BE49-F238E27FC236}">
                <a16:creationId xmlns:a16="http://schemas.microsoft.com/office/drawing/2014/main" id="{47519D3C-A2A5-BB1B-DA1C-50F38A759873}"/>
              </a:ext>
            </a:extLst>
          </p:cNvPr>
          <p:cNvGrpSpPr/>
          <p:nvPr/>
        </p:nvGrpSpPr>
        <p:grpSpPr>
          <a:xfrm>
            <a:off x="2261588" y="2379807"/>
            <a:ext cx="1046574" cy="315425"/>
            <a:chOff x="2261025" y="2381907"/>
            <a:chExt cx="1046574" cy="315425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F0154776-04AF-AB24-3939-275A2DA4E3C5}"/>
                </a:ext>
              </a:extLst>
            </p:cNvPr>
            <p:cNvSpPr/>
            <p:nvPr/>
          </p:nvSpPr>
          <p:spPr>
            <a:xfrm>
              <a:off x="3183934" y="2383076"/>
              <a:ext cx="123665" cy="31349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F6E5F93B-C8FD-8433-186C-A61D3D5371A1}"/>
                </a:ext>
              </a:extLst>
            </p:cNvPr>
            <p:cNvSpPr/>
            <p:nvPr/>
          </p:nvSpPr>
          <p:spPr>
            <a:xfrm>
              <a:off x="2261025" y="2381907"/>
              <a:ext cx="123665" cy="31349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  <p:sp>
          <p:nvSpPr>
            <p:cNvPr id="58" name="矩形 57">
              <a:extLst>
                <a:ext uri="{FF2B5EF4-FFF2-40B4-BE49-F238E27FC236}">
                  <a16:creationId xmlns:a16="http://schemas.microsoft.com/office/drawing/2014/main" id="{F8A8D7B8-400B-215B-DEB6-5E349B0CE9CE}"/>
                </a:ext>
              </a:extLst>
            </p:cNvPr>
            <p:cNvSpPr/>
            <p:nvPr/>
          </p:nvSpPr>
          <p:spPr>
            <a:xfrm>
              <a:off x="2489805" y="2383841"/>
              <a:ext cx="123665" cy="31349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  <p:sp>
          <p:nvSpPr>
            <p:cNvPr id="59" name="矩形 58">
              <a:extLst>
                <a:ext uri="{FF2B5EF4-FFF2-40B4-BE49-F238E27FC236}">
                  <a16:creationId xmlns:a16="http://schemas.microsoft.com/office/drawing/2014/main" id="{43E635D9-4CF4-B256-48DB-EAD9F94AD994}"/>
                </a:ext>
              </a:extLst>
            </p:cNvPr>
            <p:cNvSpPr/>
            <p:nvPr/>
          </p:nvSpPr>
          <p:spPr>
            <a:xfrm>
              <a:off x="2716527" y="2382753"/>
              <a:ext cx="123665" cy="31349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  <p:sp>
          <p:nvSpPr>
            <p:cNvPr id="60" name="矩形 59">
              <a:extLst>
                <a:ext uri="{FF2B5EF4-FFF2-40B4-BE49-F238E27FC236}">
                  <a16:creationId xmlns:a16="http://schemas.microsoft.com/office/drawing/2014/main" id="{252B82D1-1A8E-2B2B-A31A-361574F55214}"/>
                </a:ext>
              </a:extLst>
            </p:cNvPr>
            <p:cNvSpPr/>
            <p:nvPr/>
          </p:nvSpPr>
          <p:spPr>
            <a:xfrm>
              <a:off x="2952080" y="2382994"/>
              <a:ext cx="123665" cy="31349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文本框 74">
                <a:extLst>
                  <a:ext uri="{FF2B5EF4-FFF2-40B4-BE49-F238E27FC236}">
                    <a16:creationId xmlns:a16="http://schemas.microsoft.com/office/drawing/2014/main" id="{1000FE89-EFEF-7E1C-823E-9A0F0CDA9A2C}"/>
                  </a:ext>
                </a:extLst>
              </p:cNvPr>
              <p:cNvSpPr txBox="1"/>
              <p:nvPr/>
            </p:nvSpPr>
            <p:spPr>
              <a:xfrm>
                <a:off x="6702588" y="2225210"/>
                <a:ext cx="4361476" cy="16056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𝑝</m:t>
                      </m:r>
                      <m:d>
                        <m:dPr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𝐿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altLang="zh-CN" sz="200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𝐿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</m:sSub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altLang="zh-CN" sz="20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US" altLang="zh-CN" sz="20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</m:t>
                      </m:r>
                      <m:r>
                        <a:rPr lang="en-US" altLang="zh-CN" sz="20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</m:oMath>
                  </m:oMathPara>
                </a14:m>
                <a:endParaRPr lang="en-US" altLang="zh-CN" sz="2000" b="1" dirty="0">
                  <a:solidFill>
                    <a:schemeClr val="accent6">
                      <a:lumMod val="75000"/>
                    </a:schemeClr>
                  </a:solidFill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𝑝</m:t>
                      </m:r>
                      <m:d>
                        <m:dPr>
                          <m:ctrlPr>
                            <a:rPr lang="en-US" altLang="zh-CN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𝐿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𝐿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</m:sSub>
                        </m:e>
                      </m:d>
                      <m:r>
                        <a:rPr lang="en-US" altLang="zh-CN" sz="2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altLang="zh-CN" sz="20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US" altLang="zh-CN" sz="20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</m:t>
                      </m:r>
                      <m:r>
                        <a:rPr lang="en-US" altLang="zh-CN" sz="20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</m:oMath>
                  </m:oMathPara>
                </a14:m>
                <a:endParaRPr lang="en-US" altLang="zh-CN" sz="2000" b="1" dirty="0">
                  <a:solidFill>
                    <a:schemeClr val="accent6">
                      <a:lumMod val="75000"/>
                    </a:schemeClr>
                  </a:solidFill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𝑝</m:t>
                      </m:r>
                      <m:d>
                        <m:dPr>
                          <m:ctrlPr>
                            <a:rPr lang="en-US" altLang="zh-CN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𝐿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𝐿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sub>
                              </m:sSub>
                            </m:sub>
                          </m:sSub>
                        </m:e>
                      </m:d>
                      <m:r>
                        <a:rPr lang="en-US" altLang="zh-CN" sz="2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altLang="zh-CN" sz="20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US" altLang="zh-CN" sz="20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</m:t>
                      </m:r>
                      <m:r>
                        <a:rPr lang="en-US" altLang="zh-CN" sz="20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</m:oMath>
                  </m:oMathPara>
                </a14:m>
                <a:endParaRPr lang="en-US" altLang="zh-CN" sz="2000" b="1" dirty="0">
                  <a:solidFill>
                    <a:schemeClr val="accent6">
                      <a:lumMod val="75000"/>
                    </a:schemeClr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5" name="文本框 74">
                <a:extLst>
                  <a:ext uri="{FF2B5EF4-FFF2-40B4-BE49-F238E27FC236}">
                    <a16:creationId xmlns:a16="http://schemas.microsoft.com/office/drawing/2014/main" id="{1000FE89-EFEF-7E1C-823E-9A0F0CDA9A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2588" y="2225210"/>
                <a:ext cx="4361476" cy="16056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6" name="组合 75">
            <a:extLst>
              <a:ext uri="{FF2B5EF4-FFF2-40B4-BE49-F238E27FC236}">
                <a16:creationId xmlns:a16="http://schemas.microsoft.com/office/drawing/2014/main" id="{6A20A729-5631-C84B-98CC-517A72571CEB}"/>
              </a:ext>
            </a:extLst>
          </p:cNvPr>
          <p:cNvGrpSpPr/>
          <p:nvPr/>
        </p:nvGrpSpPr>
        <p:grpSpPr>
          <a:xfrm>
            <a:off x="1398297" y="2758562"/>
            <a:ext cx="884404" cy="250949"/>
            <a:chOff x="1729969" y="2791095"/>
            <a:chExt cx="856945" cy="250949"/>
          </a:xfrm>
        </p:grpSpPr>
        <p:grpSp>
          <p:nvGrpSpPr>
            <p:cNvPr id="77" name="组合 76">
              <a:extLst>
                <a:ext uri="{FF2B5EF4-FFF2-40B4-BE49-F238E27FC236}">
                  <a16:creationId xmlns:a16="http://schemas.microsoft.com/office/drawing/2014/main" id="{B2F84C8A-C199-F9EE-4713-262D44CCF633}"/>
                </a:ext>
              </a:extLst>
            </p:cNvPr>
            <p:cNvGrpSpPr/>
            <p:nvPr/>
          </p:nvGrpSpPr>
          <p:grpSpPr>
            <a:xfrm>
              <a:off x="1729969" y="2791095"/>
              <a:ext cx="856945" cy="250949"/>
              <a:chOff x="5490893" y="2596036"/>
              <a:chExt cx="4034784" cy="250949"/>
            </a:xfrm>
          </p:grpSpPr>
          <p:cxnSp>
            <p:nvCxnSpPr>
              <p:cNvPr id="88" name="直接连接符 87">
                <a:extLst>
                  <a:ext uri="{FF2B5EF4-FFF2-40B4-BE49-F238E27FC236}">
                    <a16:creationId xmlns:a16="http://schemas.microsoft.com/office/drawing/2014/main" id="{55E37D18-18A7-256A-47DF-55DA7DF3AB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97719" y="2728939"/>
                <a:ext cx="4027958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接连接符 88">
                <a:extLst>
                  <a:ext uri="{FF2B5EF4-FFF2-40B4-BE49-F238E27FC236}">
                    <a16:creationId xmlns:a16="http://schemas.microsoft.com/office/drawing/2014/main" id="{5A7043CC-2AF5-3ECD-1F6C-1E3A2C1D8B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90893" y="2610894"/>
                <a:ext cx="0" cy="236091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1" name="直接连接符 110">
                <a:extLst>
                  <a:ext uri="{FF2B5EF4-FFF2-40B4-BE49-F238E27FC236}">
                    <a16:creationId xmlns:a16="http://schemas.microsoft.com/office/drawing/2014/main" id="{A796C8A2-437F-250A-4032-4CCFA9C27E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25677" y="2596036"/>
                <a:ext cx="0" cy="236091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文本框 86">
                  <a:extLst>
                    <a:ext uri="{FF2B5EF4-FFF2-40B4-BE49-F238E27FC236}">
                      <a16:creationId xmlns:a16="http://schemas.microsoft.com/office/drawing/2014/main" id="{86B16CF3-A4BA-3A7C-8999-E1EDF60FDD4A}"/>
                    </a:ext>
                  </a:extLst>
                </p:cNvPr>
                <p:cNvSpPr txBox="1"/>
                <p:nvPr/>
              </p:nvSpPr>
              <p:spPr>
                <a:xfrm>
                  <a:off x="2013811" y="2807431"/>
                  <a:ext cx="284453" cy="200568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2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zh-CN" sz="12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𝑳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altLang="zh-CN" sz="1200" b="1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200" b="1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𝑫</m:t>
                                </m:r>
                              </m:e>
                              <m:sub>
                                <m:r>
                                  <a:rPr lang="en-US" altLang="zh-CN" sz="1200" b="1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𝟏</m:t>
                                </m:r>
                              </m:sub>
                            </m:sSub>
                          </m:sub>
                        </m:sSub>
                      </m:oMath>
                    </m:oMathPara>
                  </a14:m>
                  <a:endParaRPr lang="zh-CN" altLang="en-US" b="1" dirty="0"/>
                </a:p>
              </p:txBody>
            </p:sp>
          </mc:Choice>
          <mc:Fallback xmlns="">
            <p:sp>
              <p:nvSpPr>
                <p:cNvPr id="87" name="文本框 86">
                  <a:extLst>
                    <a:ext uri="{FF2B5EF4-FFF2-40B4-BE49-F238E27FC236}">
                      <a16:creationId xmlns:a16="http://schemas.microsoft.com/office/drawing/2014/main" id="{86B16CF3-A4BA-3A7C-8999-E1EDF60FDD4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13811" y="2807431"/>
                  <a:ext cx="284453" cy="200568"/>
                </a:xfrm>
                <a:prstGeom prst="rect">
                  <a:avLst/>
                </a:prstGeom>
                <a:blipFill>
                  <a:blip r:embed="rId10"/>
                  <a:stretch>
                    <a:fillRect l="-8163" b="-18182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4" name="组合 113">
            <a:extLst>
              <a:ext uri="{FF2B5EF4-FFF2-40B4-BE49-F238E27FC236}">
                <a16:creationId xmlns:a16="http://schemas.microsoft.com/office/drawing/2014/main" id="{3D72145E-2E46-B3D4-6DA8-46971AB87459}"/>
              </a:ext>
            </a:extLst>
          </p:cNvPr>
          <p:cNvGrpSpPr/>
          <p:nvPr/>
        </p:nvGrpSpPr>
        <p:grpSpPr>
          <a:xfrm>
            <a:off x="1398543" y="3013168"/>
            <a:ext cx="1149460" cy="250949"/>
            <a:chOff x="1729969" y="2791095"/>
            <a:chExt cx="856945" cy="250949"/>
          </a:xfrm>
        </p:grpSpPr>
        <p:grpSp>
          <p:nvGrpSpPr>
            <p:cNvPr id="115" name="组合 114">
              <a:extLst>
                <a:ext uri="{FF2B5EF4-FFF2-40B4-BE49-F238E27FC236}">
                  <a16:creationId xmlns:a16="http://schemas.microsoft.com/office/drawing/2014/main" id="{2DB1CC65-E6FC-F835-B544-7099A2AF1B63}"/>
                </a:ext>
              </a:extLst>
            </p:cNvPr>
            <p:cNvGrpSpPr/>
            <p:nvPr/>
          </p:nvGrpSpPr>
          <p:grpSpPr>
            <a:xfrm>
              <a:off x="1729969" y="2791095"/>
              <a:ext cx="856945" cy="250949"/>
              <a:chOff x="5490893" y="2596036"/>
              <a:chExt cx="4034784" cy="250949"/>
            </a:xfrm>
          </p:grpSpPr>
          <p:cxnSp>
            <p:nvCxnSpPr>
              <p:cNvPr id="117" name="直接连接符 116">
                <a:extLst>
                  <a:ext uri="{FF2B5EF4-FFF2-40B4-BE49-F238E27FC236}">
                    <a16:creationId xmlns:a16="http://schemas.microsoft.com/office/drawing/2014/main" id="{D5B56146-3778-7C0A-2F83-775CCE92D3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97719" y="2728939"/>
                <a:ext cx="4027958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直接连接符 117">
                <a:extLst>
                  <a:ext uri="{FF2B5EF4-FFF2-40B4-BE49-F238E27FC236}">
                    <a16:creationId xmlns:a16="http://schemas.microsoft.com/office/drawing/2014/main" id="{36F5C644-1C05-E2C6-1A8F-EF7FCF7034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90893" y="2610894"/>
                <a:ext cx="0" cy="236091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9" name="直接连接符 118">
                <a:extLst>
                  <a:ext uri="{FF2B5EF4-FFF2-40B4-BE49-F238E27FC236}">
                    <a16:creationId xmlns:a16="http://schemas.microsoft.com/office/drawing/2014/main" id="{8C381845-A7E1-6A71-A926-BF7D7408AB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25677" y="2596036"/>
                <a:ext cx="0" cy="236091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6" name="文本框 115">
                  <a:extLst>
                    <a:ext uri="{FF2B5EF4-FFF2-40B4-BE49-F238E27FC236}">
                      <a16:creationId xmlns:a16="http://schemas.microsoft.com/office/drawing/2014/main" id="{4DBCFD1D-46A8-16C4-E418-F57B885A96C7}"/>
                    </a:ext>
                  </a:extLst>
                </p:cNvPr>
                <p:cNvSpPr txBox="1"/>
                <p:nvPr/>
              </p:nvSpPr>
              <p:spPr>
                <a:xfrm>
                  <a:off x="2009617" y="2817586"/>
                  <a:ext cx="284453" cy="200568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2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zh-CN" sz="12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𝑳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altLang="zh-CN" sz="1200" b="1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200" b="1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𝑫</m:t>
                                </m:r>
                              </m:e>
                              <m:sub>
                                <m:r>
                                  <a:rPr lang="en-US" altLang="zh-CN" sz="1200" b="1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𝟐</m:t>
                                </m:r>
                              </m:sub>
                            </m:sSub>
                          </m:sub>
                        </m:sSub>
                      </m:oMath>
                    </m:oMathPara>
                  </a14:m>
                  <a:endParaRPr lang="zh-CN" altLang="en-US" b="1" dirty="0"/>
                </a:p>
              </p:txBody>
            </p:sp>
          </mc:Choice>
          <mc:Fallback xmlns="">
            <p:sp>
              <p:nvSpPr>
                <p:cNvPr id="116" name="文本框 115">
                  <a:extLst>
                    <a:ext uri="{FF2B5EF4-FFF2-40B4-BE49-F238E27FC236}">
                      <a16:creationId xmlns:a16="http://schemas.microsoft.com/office/drawing/2014/main" id="{4DBCFD1D-46A8-16C4-E418-F57B885A96C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09617" y="2817586"/>
                  <a:ext cx="284453" cy="200568"/>
                </a:xfrm>
                <a:prstGeom prst="rect">
                  <a:avLst/>
                </a:prstGeom>
                <a:blipFill>
                  <a:blip r:embed="rId11"/>
                  <a:stretch>
                    <a:fillRect b="-15152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0" name="组合 119">
            <a:extLst>
              <a:ext uri="{FF2B5EF4-FFF2-40B4-BE49-F238E27FC236}">
                <a16:creationId xmlns:a16="http://schemas.microsoft.com/office/drawing/2014/main" id="{E2023D2E-CCDC-46A5-DD1E-87BFDDFFD8B2}"/>
              </a:ext>
            </a:extLst>
          </p:cNvPr>
          <p:cNvGrpSpPr/>
          <p:nvPr/>
        </p:nvGrpSpPr>
        <p:grpSpPr>
          <a:xfrm>
            <a:off x="1406744" y="3272149"/>
            <a:ext cx="1361853" cy="250949"/>
            <a:chOff x="1729969" y="2791095"/>
            <a:chExt cx="856945" cy="250949"/>
          </a:xfrm>
        </p:grpSpPr>
        <p:grpSp>
          <p:nvGrpSpPr>
            <p:cNvPr id="121" name="组合 120">
              <a:extLst>
                <a:ext uri="{FF2B5EF4-FFF2-40B4-BE49-F238E27FC236}">
                  <a16:creationId xmlns:a16="http://schemas.microsoft.com/office/drawing/2014/main" id="{95BDA42A-3870-D38E-84F7-017BC106E86B}"/>
                </a:ext>
              </a:extLst>
            </p:cNvPr>
            <p:cNvGrpSpPr/>
            <p:nvPr/>
          </p:nvGrpSpPr>
          <p:grpSpPr>
            <a:xfrm>
              <a:off x="1729969" y="2791095"/>
              <a:ext cx="856945" cy="250949"/>
              <a:chOff x="5490893" y="2596036"/>
              <a:chExt cx="4034784" cy="250949"/>
            </a:xfrm>
          </p:grpSpPr>
          <p:cxnSp>
            <p:nvCxnSpPr>
              <p:cNvPr id="126" name="直接连接符 125">
                <a:extLst>
                  <a:ext uri="{FF2B5EF4-FFF2-40B4-BE49-F238E27FC236}">
                    <a16:creationId xmlns:a16="http://schemas.microsoft.com/office/drawing/2014/main" id="{182B7B27-C356-49B8-15C8-B45E68738B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97719" y="2728939"/>
                <a:ext cx="4027958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直接连接符 126">
                <a:extLst>
                  <a:ext uri="{FF2B5EF4-FFF2-40B4-BE49-F238E27FC236}">
                    <a16:creationId xmlns:a16="http://schemas.microsoft.com/office/drawing/2014/main" id="{6DBA8E51-AA1C-D7AA-9D79-C7B8129567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90893" y="2610894"/>
                <a:ext cx="0" cy="236091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8" name="直接连接符 127">
                <a:extLst>
                  <a:ext uri="{FF2B5EF4-FFF2-40B4-BE49-F238E27FC236}">
                    <a16:creationId xmlns:a16="http://schemas.microsoft.com/office/drawing/2014/main" id="{5766514D-C034-FB2A-0797-3FF9E99253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25677" y="2596036"/>
                <a:ext cx="0" cy="236091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2" name="文本框 121">
                  <a:extLst>
                    <a:ext uri="{FF2B5EF4-FFF2-40B4-BE49-F238E27FC236}">
                      <a16:creationId xmlns:a16="http://schemas.microsoft.com/office/drawing/2014/main" id="{A453601E-85BD-AF57-B004-8FEFDFB094DA}"/>
                    </a:ext>
                  </a:extLst>
                </p:cNvPr>
                <p:cNvSpPr txBox="1"/>
                <p:nvPr/>
              </p:nvSpPr>
              <p:spPr>
                <a:xfrm>
                  <a:off x="2046210" y="2813688"/>
                  <a:ext cx="216460" cy="201274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2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zh-CN" sz="12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𝑳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altLang="zh-CN" sz="1200" b="1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200" b="1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𝑫</m:t>
                                </m:r>
                              </m:e>
                              <m:sub>
                                <m:r>
                                  <a:rPr lang="en-US" altLang="zh-CN" sz="1200" b="1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𝟑</m:t>
                                </m:r>
                              </m:sub>
                            </m:sSub>
                          </m:sub>
                        </m:sSub>
                      </m:oMath>
                    </m:oMathPara>
                  </a14:m>
                  <a:endParaRPr lang="zh-CN" altLang="en-US" b="1" dirty="0"/>
                </a:p>
              </p:txBody>
            </p:sp>
          </mc:Choice>
          <mc:Fallback xmlns="">
            <p:sp>
              <p:nvSpPr>
                <p:cNvPr id="122" name="文本框 121">
                  <a:extLst>
                    <a:ext uri="{FF2B5EF4-FFF2-40B4-BE49-F238E27FC236}">
                      <a16:creationId xmlns:a16="http://schemas.microsoft.com/office/drawing/2014/main" id="{A453601E-85BD-AF57-B004-8FEFDFB094D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46210" y="2813688"/>
                  <a:ext cx="216460" cy="201274"/>
                </a:xfrm>
                <a:prstGeom prst="rect">
                  <a:avLst/>
                </a:prstGeom>
                <a:blipFill>
                  <a:blip r:embed="rId12"/>
                  <a:stretch>
                    <a:fillRect b="-18182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9" name="组合 278">
            <a:extLst>
              <a:ext uri="{FF2B5EF4-FFF2-40B4-BE49-F238E27FC236}">
                <a16:creationId xmlns:a16="http://schemas.microsoft.com/office/drawing/2014/main" id="{F437DBA5-0331-2A02-EC97-71A660541B04}"/>
              </a:ext>
            </a:extLst>
          </p:cNvPr>
          <p:cNvGrpSpPr/>
          <p:nvPr/>
        </p:nvGrpSpPr>
        <p:grpSpPr>
          <a:xfrm>
            <a:off x="1626232" y="4482745"/>
            <a:ext cx="1876049" cy="464460"/>
            <a:chOff x="1626232" y="4482745"/>
            <a:chExt cx="1876049" cy="464460"/>
          </a:xfrm>
        </p:grpSpPr>
        <p:sp>
          <p:nvSpPr>
            <p:cNvPr id="110" name="箭头: 下 109">
              <a:extLst>
                <a:ext uri="{FF2B5EF4-FFF2-40B4-BE49-F238E27FC236}">
                  <a16:creationId xmlns:a16="http://schemas.microsoft.com/office/drawing/2014/main" id="{BA0497BA-46C0-ECEF-FCD6-BA22E83C5EA5}"/>
                </a:ext>
              </a:extLst>
            </p:cNvPr>
            <p:cNvSpPr/>
            <p:nvPr/>
          </p:nvSpPr>
          <p:spPr>
            <a:xfrm>
              <a:off x="2043564" y="4487897"/>
              <a:ext cx="1458717" cy="459308"/>
            </a:xfrm>
            <a:prstGeom prst="downArrow">
              <a:avLst>
                <a:gd name="adj1" fmla="val 79718"/>
                <a:gd name="adj2" fmla="val 35622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7" name="矩形 156">
              <a:extLst>
                <a:ext uri="{FF2B5EF4-FFF2-40B4-BE49-F238E27FC236}">
                  <a16:creationId xmlns:a16="http://schemas.microsoft.com/office/drawing/2014/main" id="{0FF0243D-3164-F2FF-9874-80A620D09FC4}"/>
                </a:ext>
              </a:extLst>
            </p:cNvPr>
            <p:cNvSpPr/>
            <p:nvPr/>
          </p:nvSpPr>
          <p:spPr>
            <a:xfrm>
              <a:off x="2249410" y="4482745"/>
              <a:ext cx="123665" cy="31349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  <p:sp>
          <p:nvSpPr>
            <p:cNvPr id="159" name="矩形 158">
              <a:extLst>
                <a:ext uri="{FF2B5EF4-FFF2-40B4-BE49-F238E27FC236}">
                  <a16:creationId xmlns:a16="http://schemas.microsoft.com/office/drawing/2014/main" id="{E97B34F8-65E1-CDC1-C3D4-751CD32621A2}"/>
                </a:ext>
              </a:extLst>
            </p:cNvPr>
            <p:cNvSpPr/>
            <p:nvPr/>
          </p:nvSpPr>
          <p:spPr>
            <a:xfrm>
              <a:off x="2478190" y="4484679"/>
              <a:ext cx="123665" cy="31349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  <p:sp>
          <p:nvSpPr>
            <p:cNvPr id="160" name="矩形 159">
              <a:extLst>
                <a:ext uri="{FF2B5EF4-FFF2-40B4-BE49-F238E27FC236}">
                  <a16:creationId xmlns:a16="http://schemas.microsoft.com/office/drawing/2014/main" id="{548D3D66-5165-87A5-C6ED-DD3D643EC2D2}"/>
                </a:ext>
              </a:extLst>
            </p:cNvPr>
            <p:cNvSpPr/>
            <p:nvPr/>
          </p:nvSpPr>
          <p:spPr>
            <a:xfrm>
              <a:off x="2704912" y="4483591"/>
              <a:ext cx="123665" cy="31349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  <p:sp>
          <p:nvSpPr>
            <p:cNvPr id="161" name="矩形 160">
              <a:extLst>
                <a:ext uri="{FF2B5EF4-FFF2-40B4-BE49-F238E27FC236}">
                  <a16:creationId xmlns:a16="http://schemas.microsoft.com/office/drawing/2014/main" id="{7ADBD95F-C7AF-8DC2-C6FE-8EF616C42CE1}"/>
                </a:ext>
              </a:extLst>
            </p:cNvPr>
            <p:cNvSpPr/>
            <p:nvPr/>
          </p:nvSpPr>
          <p:spPr>
            <a:xfrm>
              <a:off x="2940465" y="4483832"/>
              <a:ext cx="123665" cy="31349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  <p:sp>
          <p:nvSpPr>
            <p:cNvPr id="162" name="矩形 161">
              <a:extLst>
                <a:ext uri="{FF2B5EF4-FFF2-40B4-BE49-F238E27FC236}">
                  <a16:creationId xmlns:a16="http://schemas.microsoft.com/office/drawing/2014/main" id="{F781E173-125C-97C6-76AD-40600A052FC7}"/>
                </a:ext>
              </a:extLst>
            </p:cNvPr>
            <p:cNvSpPr/>
            <p:nvPr/>
          </p:nvSpPr>
          <p:spPr>
            <a:xfrm>
              <a:off x="3173950" y="4483832"/>
              <a:ext cx="123665" cy="31349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8" name="文本框 157">
                  <a:extLst>
                    <a:ext uri="{FF2B5EF4-FFF2-40B4-BE49-F238E27FC236}">
                      <a16:creationId xmlns:a16="http://schemas.microsoft.com/office/drawing/2014/main" id="{EFC94E6A-9EE4-363E-6820-AAB7DBDD21FF}"/>
                    </a:ext>
                  </a:extLst>
                </p:cNvPr>
                <p:cNvSpPr txBox="1"/>
                <p:nvPr/>
              </p:nvSpPr>
              <p:spPr>
                <a:xfrm>
                  <a:off x="1626232" y="4608332"/>
                  <a:ext cx="385073" cy="27699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zh-CN" altLang="en-US" b="1" dirty="0"/>
                </a:p>
              </p:txBody>
            </p:sp>
          </mc:Choice>
          <mc:Fallback xmlns="">
            <p:sp>
              <p:nvSpPr>
                <p:cNvPr id="158" name="文本框 157">
                  <a:extLst>
                    <a:ext uri="{FF2B5EF4-FFF2-40B4-BE49-F238E27FC236}">
                      <a16:creationId xmlns:a16="http://schemas.microsoft.com/office/drawing/2014/main" id="{EFC94E6A-9EE4-363E-6820-AAB7DBDD21F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26232" y="4608332"/>
                  <a:ext cx="385073" cy="276999"/>
                </a:xfrm>
                <a:prstGeom prst="rect">
                  <a:avLst/>
                </a:prstGeom>
                <a:blipFill>
                  <a:blip r:embed="rId13"/>
                  <a:stretch>
                    <a:fillRect l="-6349" b="-17778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61" name="组合 260">
            <a:extLst>
              <a:ext uri="{FF2B5EF4-FFF2-40B4-BE49-F238E27FC236}">
                <a16:creationId xmlns:a16="http://schemas.microsoft.com/office/drawing/2014/main" id="{9AF0FC69-510F-AAEE-DE64-F6FA96E08ABF}"/>
              </a:ext>
            </a:extLst>
          </p:cNvPr>
          <p:cNvGrpSpPr/>
          <p:nvPr/>
        </p:nvGrpSpPr>
        <p:grpSpPr>
          <a:xfrm>
            <a:off x="4211156" y="4481366"/>
            <a:ext cx="1950247" cy="289900"/>
            <a:chOff x="3952742" y="4481366"/>
            <a:chExt cx="1950247" cy="289900"/>
          </a:xfrm>
        </p:grpSpPr>
        <p:sp>
          <p:nvSpPr>
            <p:cNvPr id="182" name="矩形 181">
              <a:extLst>
                <a:ext uri="{FF2B5EF4-FFF2-40B4-BE49-F238E27FC236}">
                  <a16:creationId xmlns:a16="http://schemas.microsoft.com/office/drawing/2014/main" id="{EE691E50-9FBC-371F-28BA-25E433DA215F}"/>
                </a:ext>
              </a:extLst>
            </p:cNvPr>
            <p:cNvSpPr/>
            <p:nvPr/>
          </p:nvSpPr>
          <p:spPr>
            <a:xfrm>
              <a:off x="4854784" y="4482746"/>
              <a:ext cx="123665" cy="28852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  <p:sp>
          <p:nvSpPr>
            <p:cNvPr id="183" name="矩形 182">
              <a:extLst>
                <a:ext uri="{FF2B5EF4-FFF2-40B4-BE49-F238E27FC236}">
                  <a16:creationId xmlns:a16="http://schemas.microsoft.com/office/drawing/2014/main" id="{41C69761-FFE1-95A3-93F4-42144630DB68}"/>
                </a:ext>
              </a:extLst>
            </p:cNvPr>
            <p:cNvSpPr/>
            <p:nvPr/>
          </p:nvSpPr>
          <p:spPr>
            <a:xfrm>
              <a:off x="5083564" y="4484680"/>
              <a:ext cx="123665" cy="25116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  <p:sp>
          <p:nvSpPr>
            <p:cNvPr id="184" name="矩形 183">
              <a:extLst>
                <a:ext uri="{FF2B5EF4-FFF2-40B4-BE49-F238E27FC236}">
                  <a16:creationId xmlns:a16="http://schemas.microsoft.com/office/drawing/2014/main" id="{23625544-C68A-F32A-036A-830C6082CA75}"/>
                </a:ext>
              </a:extLst>
            </p:cNvPr>
            <p:cNvSpPr/>
            <p:nvPr/>
          </p:nvSpPr>
          <p:spPr>
            <a:xfrm>
              <a:off x="5310286" y="4483592"/>
              <a:ext cx="123665" cy="21019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  <p:sp>
          <p:nvSpPr>
            <p:cNvPr id="185" name="矩形 184">
              <a:extLst>
                <a:ext uri="{FF2B5EF4-FFF2-40B4-BE49-F238E27FC236}">
                  <a16:creationId xmlns:a16="http://schemas.microsoft.com/office/drawing/2014/main" id="{60CBD9C2-6FD1-F06A-150A-BAC42D52686B}"/>
                </a:ext>
              </a:extLst>
            </p:cNvPr>
            <p:cNvSpPr/>
            <p:nvPr/>
          </p:nvSpPr>
          <p:spPr>
            <a:xfrm>
              <a:off x="5545839" y="4482746"/>
              <a:ext cx="123665" cy="16073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  <p:sp>
          <p:nvSpPr>
            <p:cNvPr id="186" name="矩形 185">
              <a:extLst>
                <a:ext uri="{FF2B5EF4-FFF2-40B4-BE49-F238E27FC236}">
                  <a16:creationId xmlns:a16="http://schemas.microsoft.com/office/drawing/2014/main" id="{372BD194-145E-C341-BBB1-D64EA999CAD5}"/>
                </a:ext>
              </a:extLst>
            </p:cNvPr>
            <p:cNvSpPr/>
            <p:nvPr/>
          </p:nvSpPr>
          <p:spPr>
            <a:xfrm>
              <a:off x="5779324" y="4483833"/>
              <a:ext cx="123665" cy="11685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  <p:sp>
          <p:nvSpPr>
            <p:cNvPr id="198" name="矩形 197">
              <a:extLst>
                <a:ext uri="{FF2B5EF4-FFF2-40B4-BE49-F238E27FC236}">
                  <a16:creationId xmlns:a16="http://schemas.microsoft.com/office/drawing/2014/main" id="{2A99543A-1839-6182-7C2D-372C193345E8}"/>
                </a:ext>
              </a:extLst>
            </p:cNvPr>
            <p:cNvSpPr/>
            <p:nvPr/>
          </p:nvSpPr>
          <p:spPr>
            <a:xfrm>
              <a:off x="4634721" y="4481703"/>
              <a:ext cx="123665" cy="25414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  <p:sp>
          <p:nvSpPr>
            <p:cNvPr id="231" name="矩形 230">
              <a:extLst>
                <a:ext uri="{FF2B5EF4-FFF2-40B4-BE49-F238E27FC236}">
                  <a16:creationId xmlns:a16="http://schemas.microsoft.com/office/drawing/2014/main" id="{2E0E93F9-0FEE-7BCA-3434-EF7CC1ED8191}"/>
                </a:ext>
              </a:extLst>
            </p:cNvPr>
            <p:cNvSpPr/>
            <p:nvPr/>
          </p:nvSpPr>
          <p:spPr>
            <a:xfrm>
              <a:off x="3952742" y="4482937"/>
              <a:ext cx="123665" cy="11775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  <p:sp>
          <p:nvSpPr>
            <p:cNvPr id="232" name="矩形 231">
              <a:extLst>
                <a:ext uri="{FF2B5EF4-FFF2-40B4-BE49-F238E27FC236}">
                  <a16:creationId xmlns:a16="http://schemas.microsoft.com/office/drawing/2014/main" id="{C9954FE3-5E9F-DAD6-1D41-E5504AE88919}"/>
                </a:ext>
              </a:extLst>
            </p:cNvPr>
            <p:cNvSpPr/>
            <p:nvPr/>
          </p:nvSpPr>
          <p:spPr>
            <a:xfrm>
              <a:off x="4181124" y="4481366"/>
              <a:ext cx="123665" cy="16380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  <p:sp>
          <p:nvSpPr>
            <p:cNvPr id="233" name="矩形 232">
              <a:extLst>
                <a:ext uri="{FF2B5EF4-FFF2-40B4-BE49-F238E27FC236}">
                  <a16:creationId xmlns:a16="http://schemas.microsoft.com/office/drawing/2014/main" id="{AA79C458-B2A3-C4DD-8795-4F0A2A982140}"/>
                </a:ext>
              </a:extLst>
            </p:cNvPr>
            <p:cNvSpPr/>
            <p:nvPr/>
          </p:nvSpPr>
          <p:spPr>
            <a:xfrm>
              <a:off x="4408244" y="4483783"/>
              <a:ext cx="123665" cy="21104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</p:grpSp>
      <p:grpSp>
        <p:nvGrpSpPr>
          <p:cNvPr id="262" name="组合 261">
            <a:extLst>
              <a:ext uri="{FF2B5EF4-FFF2-40B4-BE49-F238E27FC236}">
                <a16:creationId xmlns:a16="http://schemas.microsoft.com/office/drawing/2014/main" id="{F1C967B8-F031-D28F-07E2-82652E24C7DC}"/>
              </a:ext>
            </a:extLst>
          </p:cNvPr>
          <p:cNvGrpSpPr/>
          <p:nvPr/>
        </p:nvGrpSpPr>
        <p:grpSpPr>
          <a:xfrm>
            <a:off x="4211156" y="4482478"/>
            <a:ext cx="1483267" cy="213461"/>
            <a:chOff x="7206647" y="5874135"/>
            <a:chExt cx="1483267" cy="213461"/>
          </a:xfrm>
        </p:grpSpPr>
        <p:sp>
          <p:nvSpPr>
            <p:cNvPr id="243" name="矩形 242">
              <a:extLst>
                <a:ext uri="{FF2B5EF4-FFF2-40B4-BE49-F238E27FC236}">
                  <a16:creationId xmlns:a16="http://schemas.microsoft.com/office/drawing/2014/main" id="{B639EB83-2BB7-9019-548B-BE725FEA858D}"/>
                </a:ext>
              </a:extLst>
            </p:cNvPr>
            <p:cNvSpPr/>
            <p:nvPr/>
          </p:nvSpPr>
          <p:spPr>
            <a:xfrm>
              <a:off x="7206647" y="5875706"/>
              <a:ext cx="123665" cy="11775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  <p:sp>
          <p:nvSpPr>
            <p:cNvPr id="244" name="矩形 243">
              <a:extLst>
                <a:ext uri="{FF2B5EF4-FFF2-40B4-BE49-F238E27FC236}">
                  <a16:creationId xmlns:a16="http://schemas.microsoft.com/office/drawing/2014/main" id="{740C0004-3A9B-E9CC-9376-6D9CDE809372}"/>
                </a:ext>
              </a:extLst>
            </p:cNvPr>
            <p:cNvSpPr/>
            <p:nvPr/>
          </p:nvSpPr>
          <p:spPr>
            <a:xfrm>
              <a:off x="7435029" y="5874135"/>
              <a:ext cx="123665" cy="1638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  <p:sp>
          <p:nvSpPr>
            <p:cNvPr id="245" name="矩形 244">
              <a:extLst>
                <a:ext uri="{FF2B5EF4-FFF2-40B4-BE49-F238E27FC236}">
                  <a16:creationId xmlns:a16="http://schemas.microsoft.com/office/drawing/2014/main" id="{6C0E1091-5128-2BC6-55F6-A546AAE16EF9}"/>
                </a:ext>
              </a:extLst>
            </p:cNvPr>
            <p:cNvSpPr/>
            <p:nvPr/>
          </p:nvSpPr>
          <p:spPr>
            <a:xfrm>
              <a:off x="7662149" y="5876552"/>
              <a:ext cx="123665" cy="21104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  <p:sp>
          <p:nvSpPr>
            <p:cNvPr id="246" name="矩形 245">
              <a:extLst>
                <a:ext uri="{FF2B5EF4-FFF2-40B4-BE49-F238E27FC236}">
                  <a16:creationId xmlns:a16="http://schemas.microsoft.com/office/drawing/2014/main" id="{CA1DD09A-EC93-BEB9-2535-3CD9C56D5A06}"/>
                </a:ext>
              </a:extLst>
            </p:cNvPr>
            <p:cNvSpPr/>
            <p:nvPr/>
          </p:nvSpPr>
          <p:spPr>
            <a:xfrm>
              <a:off x="7888625" y="5877965"/>
              <a:ext cx="123665" cy="15716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  <p:sp>
          <p:nvSpPr>
            <p:cNvPr id="247" name="矩形 246">
              <a:extLst>
                <a:ext uri="{FF2B5EF4-FFF2-40B4-BE49-F238E27FC236}">
                  <a16:creationId xmlns:a16="http://schemas.microsoft.com/office/drawing/2014/main" id="{61F3F8BC-085C-19FD-EF20-08E6DB5097A6}"/>
                </a:ext>
              </a:extLst>
            </p:cNvPr>
            <p:cNvSpPr/>
            <p:nvPr/>
          </p:nvSpPr>
          <p:spPr>
            <a:xfrm>
              <a:off x="8107073" y="5881140"/>
              <a:ext cx="123665" cy="11884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  <p:sp>
          <p:nvSpPr>
            <p:cNvPr id="248" name="矩形 247">
              <a:extLst>
                <a:ext uri="{FF2B5EF4-FFF2-40B4-BE49-F238E27FC236}">
                  <a16:creationId xmlns:a16="http://schemas.microsoft.com/office/drawing/2014/main" id="{EB04D7EB-888C-92A9-9D49-3CFD4BA3C671}"/>
                </a:ext>
              </a:extLst>
            </p:cNvPr>
            <p:cNvSpPr/>
            <p:nvPr/>
          </p:nvSpPr>
          <p:spPr>
            <a:xfrm>
              <a:off x="8338514" y="5880125"/>
              <a:ext cx="123665" cy="671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  <p:sp>
          <p:nvSpPr>
            <p:cNvPr id="249" name="矩形 248">
              <a:extLst>
                <a:ext uri="{FF2B5EF4-FFF2-40B4-BE49-F238E27FC236}">
                  <a16:creationId xmlns:a16="http://schemas.microsoft.com/office/drawing/2014/main" id="{867E5BE0-D3C4-5E58-1C09-EF861F29FCF6}"/>
                </a:ext>
              </a:extLst>
            </p:cNvPr>
            <p:cNvSpPr/>
            <p:nvPr/>
          </p:nvSpPr>
          <p:spPr>
            <a:xfrm>
              <a:off x="8566249" y="5880774"/>
              <a:ext cx="123665" cy="4571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</p:grpSp>
      <p:grpSp>
        <p:nvGrpSpPr>
          <p:cNvPr id="260" name="组合 259">
            <a:extLst>
              <a:ext uri="{FF2B5EF4-FFF2-40B4-BE49-F238E27FC236}">
                <a16:creationId xmlns:a16="http://schemas.microsoft.com/office/drawing/2014/main" id="{C0D52726-6BB7-DCF3-6D79-E476DFDAB1CC}"/>
              </a:ext>
            </a:extLst>
          </p:cNvPr>
          <p:cNvGrpSpPr/>
          <p:nvPr/>
        </p:nvGrpSpPr>
        <p:grpSpPr>
          <a:xfrm>
            <a:off x="2216786" y="4083931"/>
            <a:ext cx="1943734" cy="370985"/>
            <a:chOff x="2216786" y="4083931"/>
            <a:chExt cx="1545467" cy="370985"/>
          </a:xfrm>
        </p:grpSpPr>
        <p:cxnSp>
          <p:nvCxnSpPr>
            <p:cNvPr id="252" name="直接连接符 251">
              <a:extLst>
                <a:ext uri="{FF2B5EF4-FFF2-40B4-BE49-F238E27FC236}">
                  <a16:creationId xmlns:a16="http://schemas.microsoft.com/office/drawing/2014/main" id="{654D85AA-A118-5825-8EB4-7C9F07C6FF8F}"/>
                </a:ext>
              </a:extLst>
            </p:cNvPr>
            <p:cNvCxnSpPr>
              <a:cxnSpLocks/>
            </p:cNvCxnSpPr>
            <p:nvPr/>
          </p:nvCxnSpPr>
          <p:spPr>
            <a:xfrm>
              <a:off x="2216786" y="4218825"/>
              <a:ext cx="0" cy="236091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3" name="直接连接符 252">
              <a:extLst>
                <a:ext uri="{FF2B5EF4-FFF2-40B4-BE49-F238E27FC236}">
                  <a16:creationId xmlns:a16="http://schemas.microsoft.com/office/drawing/2014/main" id="{E7E9A253-3D4B-69FD-11A2-551794B1F62B}"/>
                </a:ext>
              </a:extLst>
            </p:cNvPr>
            <p:cNvCxnSpPr>
              <a:cxnSpLocks/>
            </p:cNvCxnSpPr>
            <p:nvPr/>
          </p:nvCxnSpPr>
          <p:spPr>
            <a:xfrm>
              <a:off x="3762253" y="4218825"/>
              <a:ext cx="0" cy="236091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4" name="直接连接符 253">
              <a:extLst>
                <a:ext uri="{FF2B5EF4-FFF2-40B4-BE49-F238E27FC236}">
                  <a16:creationId xmlns:a16="http://schemas.microsoft.com/office/drawing/2014/main" id="{CFE85633-A63A-703D-AFFF-615685820FAA}"/>
                </a:ext>
              </a:extLst>
            </p:cNvPr>
            <p:cNvCxnSpPr/>
            <p:nvPr/>
          </p:nvCxnSpPr>
          <p:spPr>
            <a:xfrm>
              <a:off x="2216786" y="4332535"/>
              <a:ext cx="1544771" cy="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5" name="文本框 254">
                  <a:extLst>
                    <a:ext uri="{FF2B5EF4-FFF2-40B4-BE49-F238E27FC236}">
                      <a16:creationId xmlns:a16="http://schemas.microsoft.com/office/drawing/2014/main" id="{6451B35F-66CE-4182-A9E0-2DECB591D29B}"/>
                    </a:ext>
                  </a:extLst>
                </p:cNvPr>
                <p:cNvSpPr txBox="1"/>
                <p:nvPr/>
              </p:nvSpPr>
              <p:spPr>
                <a:xfrm>
                  <a:off x="2794933" y="4083931"/>
                  <a:ext cx="418298" cy="34970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7200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  <m:t>𝑻</m:t>
                            </m:r>
                          </m:e>
                          <m:sub>
                            <m: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sub>
                        </m:sSub>
                      </m:oMath>
                    </m:oMathPara>
                  </a14:m>
                  <a:endParaRPr lang="zh-CN" altLang="en-US" b="1" dirty="0"/>
                </a:p>
              </p:txBody>
            </p:sp>
          </mc:Choice>
          <mc:Fallback xmlns="">
            <p:sp>
              <p:nvSpPr>
                <p:cNvPr id="255" name="文本框 254">
                  <a:extLst>
                    <a:ext uri="{FF2B5EF4-FFF2-40B4-BE49-F238E27FC236}">
                      <a16:creationId xmlns:a16="http://schemas.microsoft.com/office/drawing/2014/main" id="{6451B35F-66CE-4182-A9E0-2DECB591D29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94933" y="4083931"/>
                  <a:ext cx="418298" cy="349702"/>
                </a:xfrm>
                <a:prstGeom prst="rect">
                  <a:avLst/>
                </a:prstGeom>
                <a:blipFill>
                  <a:blip r:embed="rId14"/>
                  <a:stretch>
                    <a:fillRect b="-8772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71" name="文本框 270">
                <a:extLst>
                  <a:ext uri="{FF2B5EF4-FFF2-40B4-BE49-F238E27FC236}">
                    <a16:creationId xmlns:a16="http://schemas.microsoft.com/office/drawing/2014/main" id="{5A37472C-B2F1-E163-FB74-E2CF01FF9F3C}"/>
                  </a:ext>
                </a:extLst>
              </p:cNvPr>
              <p:cNvSpPr txBox="1"/>
              <p:nvPr/>
            </p:nvSpPr>
            <p:spPr>
              <a:xfrm>
                <a:off x="7426060" y="5396932"/>
                <a:ext cx="4159678" cy="53662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𝑝</m:t>
                      </m:r>
                      <m:d>
                        <m:dPr>
                          <m:ctrlPr>
                            <a:rPr lang="en-US" altLang="zh-CN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𝐿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𝐿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6</m:t>
                                  </m:r>
                                </m:sub>
                              </m:sSub>
                            </m:sub>
                          </m:sSub>
                        </m:e>
                      </m:d>
                      <m:r>
                        <a:rPr lang="en-US" altLang="zh-CN" sz="2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altLang="zh-CN" sz="2000" b="1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US" altLang="zh-CN" sz="2000" b="1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</m:t>
                      </m:r>
                      <m:r>
                        <a:rPr lang="en-US" altLang="zh-CN" sz="20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altLang="zh-CN" sz="20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altLang="zh-CN" sz="2000" b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US" altLang="zh-CN" sz="2000" b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.</m:t>
                      </m:r>
                      <m:r>
                        <a:rPr lang="en-US" altLang="zh-CN" sz="2000" b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altLang="zh-CN" sz="2000" b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altLang="zh-CN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US" altLang="zh-CN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</m:t>
                      </m:r>
                      <m:r>
                        <a:rPr lang="en-US" altLang="zh-CN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altLang="zh-CN" sz="20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altLang="zh-CN" sz="2000" b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US" altLang="zh-CN" sz="2000" b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.</m:t>
                      </m:r>
                      <m:r>
                        <a:rPr lang="en-US" altLang="zh-CN" sz="2000" b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m:rPr>
                          <m:nor/>
                        </m:rPr>
                        <a:rPr lang="en-US" altLang="zh-CN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en-US" altLang="zh-CN" sz="2000" b="1" dirty="0">
                  <a:solidFill>
                    <a:schemeClr val="accent6">
                      <a:lumMod val="75000"/>
                    </a:schemeClr>
                  </a:solidFill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71" name="文本框 270">
                <a:extLst>
                  <a:ext uri="{FF2B5EF4-FFF2-40B4-BE49-F238E27FC236}">
                    <a16:creationId xmlns:a16="http://schemas.microsoft.com/office/drawing/2014/main" id="{5A37472C-B2F1-E163-FB74-E2CF01FF9F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6060" y="5396932"/>
                <a:ext cx="4159678" cy="53662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2" name="组合 271">
            <a:extLst>
              <a:ext uri="{FF2B5EF4-FFF2-40B4-BE49-F238E27FC236}">
                <a16:creationId xmlns:a16="http://schemas.microsoft.com/office/drawing/2014/main" id="{9E13E0C9-68CA-B751-D019-540298E8E4B0}"/>
              </a:ext>
            </a:extLst>
          </p:cNvPr>
          <p:cNvGrpSpPr/>
          <p:nvPr/>
        </p:nvGrpSpPr>
        <p:grpSpPr>
          <a:xfrm>
            <a:off x="2945748" y="4791569"/>
            <a:ext cx="351216" cy="1169556"/>
            <a:chOff x="2951437" y="2692157"/>
            <a:chExt cx="351216" cy="1169350"/>
          </a:xfrm>
          <a:solidFill>
            <a:srgbClr val="0070C0">
              <a:alpha val="61000"/>
            </a:srgbClr>
          </a:solidFill>
        </p:grpSpPr>
        <p:sp>
          <p:nvSpPr>
            <p:cNvPr id="273" name="矩形 272">
              <a:extLst>
                <a:ext uri="{FF2B5EF4-FFF2-40B4-BE49-F238E27FC236}">
                  <a16:creationId xmlns:a16="http://schemas.microsoft.com/office/drawing/2014/main" id="{74CC5255-AD57-04C0-E762-5F651A9E98F6}"/>
                </a:ext>
              </a:extLst>
            </p:cNvPr>
            <p:cNvSpPr/>
            <p:nvPr/>
          </p:nvSpPr>
          <p:spPr>
            <a:xfrm>
              <a:off x="3184089" y="2698507"/>
              <a:ext cx="118564" cy="1162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4" name="矩形 273">
              <a:extLst>
                <a:ext uri="{FF2B5EF4-FFF2-40B4-BE49-F238E27FC236}">
                  <a16:creationId xmlns:a16="http://schemas.microsoft.com/office/drawing/2014/main" id="{61A60404-16CD-B9F6-A316-C333927FF39A}"/>
                </a:ext>
              </a:extLst>
            </p:cNvPr>
            <p:cNvSpPr/>
            <p:nvPr/>
          </p:nvSpPr>
          <p:spPr>
            <a:xfrm>
              <a:off x="2951437" y="2692157"/>
              <a:ext cx="118564" cy="1169350"/>
            </a:xfrm>
            <a:prstGeom prst="rect">
              <a:avLst/>
            </a:prstGeom>
            <a:solidFill>
              <a:srgbClr val="7030A0">
                <a:alpha val="74000"/>
              </a:srgbClr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6" name="文本框 275">
                <a:extLst>
                  <a:ext uri="{FF2B5EF4-FFF2-40B4-BE49-F238E27FC236}">
                    <a16:creationId xmlns:a16="http://schemas.microsoft.com/office/drawing/2014/main" id="{5CE7749F-C32F-92BC-2628-306353541535}"/>
                  </a:ext>
                </a:extLst>
              </p:cNvPr>
              <p:cNvSpPr txBox="1"/>
              <p:nvPr/>
            </p:nvSpPr>
            <p:spPr>
              <a:xfrm>
                <a:off x="7492076" y="4273439"/>
                <a:ext cx="4372043" cy="5823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d>
                      <m:dPr>
                        <m:ctrlPr>
                          <a:rPr lang="en-US" altLang="zh-CN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altLang="zh-CN" sz="20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𝐿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altLang="zh-CN" sz="2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US" altLang="zh-CN" sz="2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4</m:t>
                                </m:r>
                              </m:sub>
                            </m:sSub>
                          </m:sub>
                        </m:sSub>
                      </m:e>
                    </m:d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altLang="zh-CN" sz="20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n-US" altLang="zh-CN" sz="20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US" altLang="zh-CN" sz="20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US" altLang="zh-CN" sz="2000" b="1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altLang="zh-CN" sz="2000" b="1" i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n-US" altLang="zh-CN" sz="2000" b="1" i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US" altLang="zh-CN" sz="2000" b="1" i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</m:oMath>
                </a14:m>
                <a:r>
                  <a:rPr lang="en-US" altLang="zh-CN" sz="2000" b="1" dirty="0">
                    <a:solidFill>
                      <a:schemeClr val="accent6">
                        <a:lumMod val="75000"/>
                      </a:schemeClr>
                    </a:solidFill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76" name="文本框 275">
                <a:extLst>
                  <a:ext uri="{FF2B5EF4-FFF2-40B4-BE49-F238E27FC236}">
                    <a16:creationId xmlns:a16="http://schemas.microsoft.com/office/drawing/2014/main" id="{5CE7749F-C32F-92BC-2628-3063535415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2076" y="4273439"/>
                <a:ext cx="4372043" cy="582339"/>
              </a:xfrm>
              <a:prstGeom prst="rect">
                <a:avLst/>
              </a:prstGeom>
              <a:blipFill>
                <a:blip r:embed="rId16"/>
                <a:stretch>
                  <a:fillRect b="-10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8" name="文本框 277">
                <a:extLst>
                  <a:ext uri="{FF2B5EF4-FFF2-40B4-BE49-F238E27FC236}">
                    <a16:creationId xmlns:a16="http://schemas.microsoft.com/office/drawing/2014/main" id="{9E0B8CAF-2A5D-90AE-1F11-3821FB8AA2F0}"/>
                  </a:ext>
                </a:extLst>
              </p:cNvPr>
              <p:cNvSpPr txBox="1"/>
              <p:nvPr/>
            </p:nvSpPr>
            <p:spPr>
              <a:xfrm>
                <a:off x="7025016" y="4827159"/>
                <a:ext cx="4971480" cy="6268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𝑝</m:t>
                      </m:r>
                      <m:d>
                        <m:dPr>
                          <m:ctrlPr>
                            <a:rPr lang="en-US" altLang="zh-CN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𝐿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altLang="zh-CN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𝐿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5</m:t>
                                  </m:r>
                                </m:sub>
                              </m:sSub>
                            </m:sub>
                          </m:sSub>
                        </m:e>
                      </m:d>
                      <m:r>
                        <a:rPr lang="en-US" altLang="zh-CN" sz="2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altLang="zh-CN" sz="2000" b="1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US" altLang="zh-CN" sz="2000" b="1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</m:t>
                      </m:r>
                      <m:r>
                        <a:rPr lang="en-US" altLang="zh-CN" sz="2000" b="1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altLang="zh-CN" sz="20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altLang="zh-CN" sz="2000" b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US" altLang="zh-CN" sz="2000" b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.</m:t>
                      </m:r>
                      <m:r>
                        <a:rPr lang="en-US" altLang="zh-CN" sz="2000" b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altLang="zh-CN" sz="2000" b="1" i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altLang="zh-CN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US" altLang="zh-CN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</m:t>
                      </m:r>
                      <m:r>
                        <a:rPr lang="en-US" altLang="zh-CN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altLang="zh-CN" sz="20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altLang="zh-CN" sz="2000" b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US" altLang="zh-CN" sz="2000" b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.</m:t>
                      </m:r>
                      <m:r>
                        <a:rPr lang="en-US" altLang="zh-CN" sz="2000" b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m:rPr>
                          <m:nor/>
                        </m:rPr>
                        <a:rPr lang="en-US" altLang="zh-CN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en-US" altLang="zh-CN" sz="2000" b="1" dirty="0">
                  <a:solidFill>
                    <a:schemeClr val="accent6">
                      <a:lumMod val="75000"/>
                    </a:schemeClr>
                  </a:solidFill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78" name="文本框 277">
                <a:extLst>
                  <a:ext uri="{FF2B5EF4-FFF2-40B4-BE49-F238E27FC236}">
                    <a16:creationId xmlns:a16="http://schemas.microsoft.com/office/drawing/2014/main" id="{9E0B8CAF-2A5D-90AE-1F11-3821FB8AA2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016" y="4827159"/>
                <a:ext cx="4971480" cy="62683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1" name="组合 250">
            <a:extLst>
              <a:ext uri="{FF2B5EF4-FFF2-40B4-BE49-F238E27FC236}">
                <a16:creationId xmlns:a16="http://schemas.microsoft.com/office/drawing/2014/main" id="{F82CF64D-F7DD-EBAF-A53E-32659DE4F1BF}"/>
              </a:ext>
            </a:extLst>
          </p:cNvPr>
          <p:cNvGrpSpPr/>
          <p:nvPr/>
        </p:nvGrpSpPr>
        <p:grpSpPr>
          <a:xfrm>
            <a:off x="2252040" y="4792933"/>
            <a:ext cx="571957" cy="1153752"/>
            <a:chOff x="2252040" y="4792933"/>
            <a:chExt cx="571957" cy="1153752"/>
          </a:xfrm>
          <a:solidFill>
            <a:schemeClr val="bg1">
              <a:lumMod val="50000"/>
              <a:alpha val="65000"/>
            </a:schemeClr>
          </a:solidFill>
        </p:grpSpPr>
        <p:sp>
          <p:nvSpPr>
            <p:cNvPr id="173" name="矩形 172">
              <a:extLst>
                <a:ext uri="{FF2B5EF4-FFF2-40B4-BE49-F238E27FC236}">
                  <a16:creationId xmlns:a16="http://schemas.microsoft.com/office/drawing/2014/main" id="{D64E70D5-E144-F232-C87E-A85D55EFAD5D}"/>
                </a:ext>
              </a:extLst>
            </p:cNvPr>
            <p:cNvSpPr/>
            <p:nvPr/>
          </p:nvSpPr>
          <p:spPr>
            <a:xfrm>
              <a:off x="2252040" y="4792933"/>
              <a:ext cx="118564" cy="11537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4" name="矩形 173">
              <a:extLst>
                <a:ext uri="{FF2B5EF4-FFF2-40B4-BE49-F238E27FC236}">
                  <a16:creationId xmlns:a16="http://schemas.microsoft.com/office/drawing/2014/main" id="{FCECAE10-9609-BE56-EA92-39D0C5055FF1}"/>
                </a:ext>
              </a:extLst>
            </p:cNvPr>
            <p:cNvSpPr/>
            <p:nvPr/>
          </p:nvSpPr>
          <p:spPr>
            <a:xfrm>
              <a:off x="2482329" y="4798170"/>
              <a:ext cx="118564" cy="114686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5" name="矩形 174">
              <a:extLst>
                <a:ext uri="{FF2B5EF4-FFF2-40B4-BE49-F238E27FC236}">
                  <a16:creationId xmlns:a16="http://schemas.microsoft.com/office/drawing/2014/main" id="{7267A3EA-6FE8-9108-F518-F38380F3820A}"/>
                </a:ext>
              </a:extLst>
            </p:cNvPr>
            <p:cNvSpPr/>
            <p:nvPr/>
          </p:nvSpPr>
          <p:spPr>
            <a:xfrm>
              <a:off x="2705433" y="4799264"/>
              <a:ext cx="118564" cy="114686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id="{0D97B33A-62E9-05AF-9FA9-314D8701112A}"/>
              </a:ext>
            </a:extLst>
          </p:cNvPr>
          <p:cNvGrpSpPr/>
          <p:nvPr/>
        </p:nvGrpSpPr>
        <p:grpSpPr>
          <a:xfrm>
            <a:off x="3010719" y="5996420"/>
            <a:ext cx="1943734" cy="359394"/>
            <a:chOff x="2216786" y="4218825"/>
            <a:chExt cx="1545467" cy="359394"/>
          </a:xfrm>
        </p:grpSpPr>
        <p:cxnSp>
          <p:nvCxnSpPr>
            <p:cNvPr id="5" name="直接连接符 4">
              <a:extLst>
                <a:ext uri="{FF2B5EF4-FFF2-40B4-BE49-F238E27FC236}">
                  <a16:creationId xmlns:a16="http://schemas.microsoft.com/office/drawing/2014/main" id="{75C27D2E-1E45-317A-9889-4BA63EAAB21E}"/>
                </a:ext>
              </a:extLst>
            </p:cNvPr>
            <p:cNvCxnSpPr>
              <a:cxnSpLocks/>
            </p:cNvCxnSpPr>
            <p:nvPr/>
          </p:nvCxnSpPr>
          <p:spPr>
            <a:xfrm>
              <a:off x="2216786" y="4218825"/>
              <a:ext cx="0" cy="236091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id="{81466666-CD77-0885-95C6-40B4CA0B7727}"/>
                </a:ext>
              </a:extLst>
            </p:cNvPr>
            <p:cNvCxnSpPr>
              <a:cxnSpLocks/>
            </p:cNvCxnSpPr>
            <p:nvPr/>
          </p:nvCxnSpPr>
          <p:spPr>
            <a:xfrm>
              <a:off x="3762253" y="4218825"/>
              <a:ext cx="0" cy="236091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id="{7D6D6E64-6E49-FD7B-BF7D-E37C605D500B}"/>
                </a:ext>
              </a:extLst>
            </p:cNvPr>
            <p:cNvCxnSpPr/>
            <p:nvPr/>
          </p:nvCxnSpPr>
          <p:spPr>
            <a:xfrm>
              <a:off x="2216786" y="4332535"/>
              <a:ext cx="1544771" cy="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文本框 14">
                  <a:extLst>
                    <a:ext uri="{FF2B5EF4-FFF2-40B4-BE49-F238E27FC236}">
                      <a16:creationId xmlns:a16="http://schemas.microsoft.com/office/drawing/2014/main" id="{A6F0CF95-F955-596D-0EDC-390866E07F4D}"/>
                    </a:ext>
                  </a:extLst>
                </p:cNvPr>
                <p:cNvSpPr txBox="1"/>
                <p:nvPr/>
              </p:nvSpPr>
              <p:spPr>
                <a:xfrm>
                  <a:off x="2797852" y="4228517"/>
                  <a:ext cx="418298" cy="34970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7200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  <m:t>𝑻</m:t>
                            </m:r>
                          </m:e>
                          <m:sub>
                            <m: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sub>
                        </m:sSub>
                      </m:oMath>
                    </m:oMathPara>
                  </a14:m>
                  <a:endParaRPr lang="zh-CN" altLang="en-US" b="1" dirty="0"/>
                </a:p>
              </p:txBody>
            </p:sp>
          </mc:Choice>
          <mc:Fallback>
            <p:sp>
              <p:nvSpPr>
                <p:cNvPr id="15" name="文本框 14">
                  <a:extLst>
                    <a:ext uri="{FF2B5EF4-FFF2-40B4-BE49-F238E27FC236}">
                      <a16:creationId xmlns:a16="http://schemas.microsoft.com/office/drawing/2014/main" id="{A6F0CF95-F955-596D-0EDC-390866E07F4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97852" y="4228517"/>
                  <a:ext cx="418298" cy="349702"/>
                </a:xfrm>
                <a:prstGeom prst="rect">
                  <a:avLst/>
                </a:prstGeom>
                <a:blipFill>
                  <a:blip r:embed="rId18"/>
                  <a:stretch>
                    <a:fillRect b="-8621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886573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6"/>
                                        </p:tgtEl>
                                      </p:cBhvr>
                                      <p:by x="4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6" grpId="0" animBg="1"/>
      <p:bldP spid="56" grpId="1" animBg="1"/>
      <p:bldP spid="179" grpId="0" animBg="1"/>
      <p:bldP spid="189" grpId="0" animBg="1"/>
      <p:bldP spid="206" grpId="0" animBg="1"/>
      <p:bldP spid="207" grpId="0" animBg="1"/>
      <p:bldP spid="212" grpId="0"/>
      <p:bldP spid="213" grpId="0" animBg="1"/>
      <p:bldP spid="75" grpId="0" animBg="1"/>
      <p:bldP spid="271" grpId="0" animBg="1"/>
      <p:bldP spid="276" grpId="0"/>
      <p:bldP spid="27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FA7DB9-1BE0-8444-F067-1AC90469D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415" y="433796"/>
            <a:ext cx="10515600" cy="910059"/>
          </a:xfrm>
        </p:spPr>
        <p:txBody>
          <a:bodyPr>
            <a:normAutofit fontScale="90000"/>
          </a:bodyPr>
          <a:lstStyle/>
          <a:p>
            <a:r>
              <a:rPr lang="en-US" altLang="zh-CN" sz="4000" dirty="0"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  <a:b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CN" sz="2200" dirty="0">
                <a:latin typeface="Arial" panose="020B0604020202020204" pitchFamily="34" charset="0"/>
                <a:cs typeface="Arial" panose="020B0604020202020204" pitchFamily="34" charset="0"/>
              </a:rPr>
              <a:t>When Blending the Stochastic Factors Together</a:t>
            </a:r>
            <a:endParaRPr lang="zh-CN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3D9FA241-D9C4-4739-0330-D7BCB4AAA70F}"/>
                  </a:ext>
                </a:extLst>
              </p:cNvPr>
              <p:cNvSpPr/>
              <p:nvPr/>
            </p:nvSpPr>
            <p:spPr>
              <a:xfrm>
                <a:off x="2475512" y="3237240"/>
                <a:ext cx="861169" cy="44466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3600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3D9FA241-D9C4-4739-0330-D7BCB4AAA7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5512" y="3237240"/>
                <a:ext cx="861169" cy="444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箭头: 下 8">
            <a:extLst>
              <a:ext uri="{FF2B5EF4-FFF2-40B4-BE49-F238E27FC236}">
                <a16:creationId xmlns:a16="http://schemas.microsoft.com/office/drawing/2014/main" id="{DA63FA80-77FE-9906-36B7-1E6F1AF4ACE9}"/>
              </a:ext>
            </a:extLst>
          </p:cNvPr>
          <p:cNvSpPr/>
          <p:nvPr/>
        </p:nvSpPr>
        <p:spPr>
          <a:xfrm>
            <a:off x="5554117" y="1819363"/>
            <a:ext cx="2221048" cy="834471"/>
          </a:xfrm>
          <a:prstGeom prst="downArrow">
            <a:avLst>
              <a:gd name="adj1" fmla="val 79718"/>
              <a:gd name="adj2" fmla="val 37557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82699E3-A265-757F-5158-00FCA3192075}"/>
              </a:ext>
            </a:extLst>
          </p:cNvPr>
          <p:cNvSpPr txBox="1"/>
          <p:nvPr/>
        </p:nvSpPr>
        <p:spPr>
          <a:xfrm>
            <a:off x="5244801" y="3216548"/>
            <a:ext cx="1086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………</a:t>
            </a:r>
            <a:endParaRPr lang="zh-CN" altLang="en-US" sz="2400" b="1" dirty="0"/>
          </a:p>
        </p:txBody>
      </p:sp>
      <p:grpSp>
        <p:nvGrpSpPr>
          <p:cNvPr id="59" name="组合 58">
            <a:extLst>
              <a:ext uri="{FF2B5EF4-FFF2-40B4-BE49-F238E27FC236}">
                <a16:creationId xmlns:a16="http://schemas.microsoft.com/office/drawing/2014/main" id="{1237F141-3D30-5A58-C468-063A7FD9819F}"/>
              </a:ext>
            </a:extLst>
          </p:cNvPr>
          <p:cNvGrpSpPr/>
          <p:nvPr/>
        </p:nvGrpSpPr>
        <p:grpSpPr>
          <a:xfrm>
            <a:off x="1013206" y="1789719"/>
            <a:ext cx="7433763" cy="1899495"/>
            <a:chOff x="1390224" y="1999261"/>
            <a:chExt cx="5800725" cy="1524190"/>
          </a:xfrm>
        </p:grpSpPr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FCFFCED5-7B9C-BFB3-272D-9BC7DBFE9728}"/>
                </a:ext>
              </a:extLst>
            </p:cNvPr>
            <p:cNvGrpSpPr/>
            <p:nvPr/>
          </p:nvGrpSpPr>
          <p:grpSpPr>
            <a:xfrm>
              <a:off x="1420741" y="2008177"/>
              <a:ext cx="515626" cy="1515274"/>
              <a:chOff x="5600699" y="1969590"/>
              <a:chExt cx="894742" cy="1534892"/>
            </a:xfrm>
          </p:grpSpPr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469208A5-C010-006C-1D97-1C42A2959BE2}"/>
                  </a:ext>
                </a:extLst>
              </p:cNvPr>
              <p:cNvSpPr/>
              <p:nvPr/>
            </p:nvSpPr>
            <p:spPr>
              <a:xfrm>
                <a:off x="5600699" y="1980635"/>
                <a:ext cx="894742" cy="1523847"/>
              </a:xfrm>
              <a:prstGeom prst="rect">
                <a:avLst/>
              </a:prstGeom>
              <a:pattFill prst="pct5">
                <a:fgClr>
                  <a:schemeClr val="bg1">
                    <a:lumMod val="50000"/>
                  </a:schemeClr>
                </a:fgClr>
                <a:bgClr>
                  <a:schemeClr val="bg1">
                    <a:lumMod val="85000"/>
                  </a:schemeClr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" name="直接连接符 5">
                <a:extLst>
                  <a:ext uri="{FF2B5EF4-FFF2-40B4-BE49-F238E27FC236}">
                    <a16:creationId xmlns:a16="http://schemas.microsoft.com/office/drawing/2014/main" id="{DB561122-B1A3-D356-F769-E51D7D45EE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65094" y="1969590"/>
                <a:ext cx="0" cy="1525173"/>
              </a:xfrm>
              <a:prstGeom prst="line">
                <a:avLst/>
              </a:prstGeom>
              <a:ln w="38100">
                <a:solidFill>
                  <a:srgbClr val="C0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直接箭头连接符 7">
              <a:extLst>
                <a:ext uri="{FF2B5EF4-FFF2-40B4-BE49-F238E27FC236}">
                  <a16:creationId xmlns:a16="http://schemas.microsoft.com/office/drawing/2014/main" id="{5619266A-8E1E-0C2B-530F-58E19AF6AA8A}"/>
                </a:ext>
              </a:extLst>
            </p:cNvPr>
            <p:cNvCxnSpPr>
              <a:cxnSpLocks/>
            </p:cNvCxnSpPr>
            <p:nvPr/>
          </p:nvCxnSpPr>
          <p:spPr>
            <a:xfrm>
              <a:off x="1390224" y="1999261"/>
              <a:ext cx="580072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箭头连接符 18">
              <a:extLst>
                <a:ext uri="{FF2B5EF4-FFF2-40B4-BE49-F238E27FC236}">
                  <a16:creationId xmlns:a16="http://schemas.microsoft.com/office/drawing/2014/main" id="{92D38E6C-2769-A791-1649-E67500C3C039}"/>
                </a:ext>
              </a:extLst>
            </p:cNvPr>
            <p:cNvCxnSpPr>
              <a:cxnSpLocks/>
            </p:cNvCxnSpPr>
            <p:nvPr/>
          </p:nvCxnSpPr>
          <p:spPr>
            <a:xfrm>
              <a:off x="1390224" y="3518015"/>
              <a:ext cx="580072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32E45B94-4BC0-CB2B-265C-03F43F65B338}"/>
                  </a:ext>
                </a:extLst>
              </p:cNvPr>
              <p:cNvSpPr txBox="1"/>
              <p:nvPr/>
            </p:nvSpPr>
            <p:spPr>
              <a:xfrm>
                <a:off x="5300661" y="1921659"/>
                <a:ext cx="385073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zh-CN" altLang="en-US" b="1" dirty="0"/>
              </a:p>
            </p:txBody>
          </p:sp>
        </mc:Choice>
        <mc:Fallback xmlns="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32E45B94-4BC0-CB2B-265C-03F43F65B3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0661" y="1921659"/>
                <a:ext cx="385073" cy="276999"/>
              </a:xfrm>
              <a:prstGeom prst="rect">
                <a:avLst/>
              </a:prstGeom>
              <a:blipFill>
                <a:blip r:embed="rId4"/>
                <a:stretch>
                  <a:fillRect l="-6349" b="-152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箭头: 下 22">
            <a:extLst>
              <a:ext uri="{FF2B5EF4-FFF2-40B4-BE49-F238E27FC236}">
                <a16:creationId xmlns:a16="http://schemas.microsoft.com/office/drawing/2014/main" id="{1CA4F47C-14E7-8DC4-3B8B-84280C3A99A4}"/>
              </a:ext>
            </a:extLst>
          </p:cNvPr>
          <p:cNvSpPr/>
          <p:nvPr/>
        </p:nvSpPr>
        <p:spPr>
          <a:xfrm>
            <a:off x="2615528" y="1813144"/>
            <a:ext cx="1379466" cy="791658"/>
          </a:xfrm>
          <a:prstGeom prst="downArrow">
            <a:avLst>
              <a:gd name="adj1" fmla="val 79718"/>
              <a:gd name="adj2" fmla="val 35622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8890460A-988B-9E12-9940-7C8DB418CD5C}"/>
                  </a:ext>
                </a:extLst>
              </p:cNvPr>
              <p:cNvSpPr txBox="1"/>
              <p:nvPr/>
            </p:nvSpPr>
            <p:spPr>
              <a:xfrm>
                <a:off x="2230455" y="1930674"/>
                <a:ext cx="385073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zh-CN" altLang="en-US" b="1" dirty="0"/>
              </a:p>
            </p:txBody>
          </p:sp>
        </mc:Choice>
        <mc:Fallback xmlns="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8890460A-988B-9E12-9940-7C8DB418CD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0455" y="1930674"/>
                <a:ext cx="385073" cy="276999"/>
              </a:xfrm>
              <a:prstGeom prst="rect">
                <a:avLst/>
              </a:prstGeom>
              <a:blipFill>
                <a:blip r:embed="rId5"/>
                <a:stretch>
                  <a:fillRect l="-6349" b="-177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矩形 60">
            <a:extLst>
              <a:ext uri="{FF2B5EF4-FFF2-40B4-BE49-F238E27FC236}">
                <a16:creationId xmlns:a16="http://schemas.microsoft.com/office/drawing/2014/main" id="{EC39C7CB-B81E-767A-AB78-385182C66166}"/>
              </a:ext>
            </a:extLst>
          </p:cNvPr>
          <p:cNvSpPr/>
          <p:nvPr/>
        </p:nvSpPr>
        <p:spPr>
          <a:xfrm>
            <a:off x="3000810" y="2477520"/>
            <a:ext cx="261244" cy="1191047"/>
          </a:xfrm>
          <a:prstGeom prst="rect">
            <a:avLst/>
          </a:prstGeom>
          <a:solidFill>
            <a:srgbClr val="00B050">
              <a:alpha val="62000"/>
            </a:srgbClr>
          </a:solidFill>
          <a:ln w="57150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id="{4E4464A7-2024-AD10-08E0-6CBEFBE03960}"/>
              </a:ext>
            </a:extLst>
          </p:cNvPr>
          <p:cNvSpPr/>
          <p:nvPr/>
        </p:nvSpPr>
        <p:spPr>
          <a:xfrm>
            <a:off x="3367801" y="2124726"/>
            <a:ext cx="261244" cy="1543842"/>
          </a:xfrm>
          <a:prstGeom prst="rect">
            <a:avLst/>
          </a:prstGeom>
          <a:solidFill>
            <a:srgbClr val="FF0000">
              <a:alpha val="62000"/>
            </a:srgb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5020664C-5CD3-1B28-056F-2A3820037011}"/>
              </a:ext>
            </a:extLst>
          </p:cNvPr>
          <p:cNvSpPr/>
          <p:nvPr/>
        </p:nvSpPr>
        <p:spPr>
          <a:xfrm>
            <a:off x="3000812" y="1811234"/>
            <a:ext cx="261245" cy="6481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18"/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0CBE5A3E-DDAE-9C2F-C7D6-C3772F14B10A}"/>
              </a:ext>
            </a:extLst>
          </p:cNvPr>
          <p:cNvSpPr/>
          <p:nvPr/>
        </p:nvSpPr>
        <p:spPr>
          <a:xfrm>
            <a:off x="3367803" y="1812321"/>
            <a:ext cx="261246" cy="6471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18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0D4B79A9-506C-F714-AC64-DC8A43ECEC47}"/>
                  </a:ext>
                </a:extLst>
              </p:cNvPr>
              <p:cNvSpPr txBox="1"/>
              <p:nvPr/>
            </p:nvSpPr>
            <p:spPr>
              <a:xfrm>
                <a:off x="964601" y="1300123"/>
                <a:ext cx="6096000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1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∗</m:t>
                    </m:r>
                    <m:r>
                      <a:rPr lang="en-US" altLang="zh-CN" sz="1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𝒂𝒅𝒗</m:t>
                    </m:r>
                    <m:r>
                      <a:rPr lang="en-US" altLang="zh-CN" sz="1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_</m:t>
                    </m:r>
                    <m:r>
                      <a:rPr lang="en-US" altLang="zh-CN" sz="1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𝒅𝒆𝒍𝒂𝒚</m:t>
                    </m:r>
                  </m:oMath>
                </a14:m>
                <a:r>
                  <a:rPr lang="en-US" altLang="zh-CN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zh-CN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of 1 time units</a:t>
                </a:r>
                <a:endParaRPr lang="zh-CN" altLang="en-US" sz="1200" dirty="0"/>
              </a:p>
            </p:txBody>
          </p:sp>
        </mc:Choice>
        <mc:Fallback xmlns=""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0D4B79A9-506C-F714-AC64-DC8A43ECEC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601" y="1300123"/>
                <a:ext cx="6096000" cy="276999"/>
              </a:xfrm>
              <a:prstGeom prst="rect">
                <a:avLst/>
              </a:prstGeom>
              <a:blipFill>
                <a:blip r:embed="rId6"/>
                <a:stretch>
                  <a:fillRect b="-108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9D766C15-207D-350C-6EE0-0C5AFC5316AD}"/>
                  </a:ext>
                </a:extLst>
              </p:cNvPr>
              <p:cNvSpPr/>
              <p:nvPr/>
            </p:nvSpPr>
            <p:spPr>
              <a:xfrm>
                <a:off x="6519529" y="3215426"/>
                <a:ext cx="861169" cy="44466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3600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9D766C15-207D-350C-6EE0-0C5AFC5316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9529" y="3215426"/>
                <a:ext cx="861169" cy="44466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矩形 56">
            <a:extLst>
              <a:ext uri="{FF2B5EF4-FFF2-40B4-BE49-F238E27FC236}">
                <a16:creationId xmlns:a16="http://schemas.microsoft.com/office/drawing/2014/main" id="{ED086598-C974-5A2F-B0D5-21867EC67C9C}"/>
              </a:ext>
            </a:extLst>
          </p:cNvPr>
          <p:cNvSpPr/>
          <p:nvPr/>
        </p:nvSpPr>
        <p:spPr>
          <a:xfrm>
            <a:off x="6578208" y="1832465"/>
            <a:ext cx="261245" cy="6481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18"/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C241BBE3-2FED-01AC-7354-B76A78F1647A}"/>
              </a:ext>
            </a:extLst>
          </p:cNvPr>
          <p:cNvSpPr/>
          <p:nvPr/>
        </p:nvSpPr>
        <p:spPr>
          <a:xfrm>
            <a:off x="6203750" y="1838223"/>
            <a:ext cx="261245" cy="3174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18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7D444064-32F2-A50E-414F-AADD86CE44CF}"/>
              </a:ext>
            </a:extLst>
          </p:cNvPr>
          <p:cNvSpPr/>
          <p:nvPr/>
        </p:nvSpPr>
        <p:spPr>
          <a:xfrm>
            <a:off x="6960180" y="1832465"/>
            <a:ext cx="261245" cy="3231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18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矩形 67">
                <a:extLst>
                  <a:ext uri="{FF2B5EF4-FFF2-40B4-BE49-F238E27FC236}">
                    <a16:creationId xmlns:a16="http://schemas.microsoft.com/office/drawing/2014/main" id="{E040E792-923A-E39A-09E7-6CF687DEDF9F}"/>
                  </a:ext>
                </a:extLst>
              </p:cNvPr>
              <p:cNvSpPr/>
              <p:nvPr/>
            </p:nvSpPr>
            <p:spPr>
              <a:xfrm>
                <a:off x="4242657" y="3223903"/>
                <a:ext cx="861169" cy="44466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3600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8" name="矩形 67">
                <a:extLst>
                  <a:ext uri="{FF2B5EF4-FFF2-40B4-BE49-F238E27FC236}">
                    <a16:creationId xmlns:a16="http://schemas.microsoft.com/office/drawing/2014/main" id="{E040E792-923A-E39A-09E7-6CF687DEDF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2657" y="3223903"/>
                <a:ext cx="861169" cy="44466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矩形 70">
            <a:extLst>
              <a:ext uri="{FF2B5EF4-FFF2-40B4-BE49-F238E27FC236}">
                <a16:creationId xmlns:a16="http://schemas.microsoft.com/office/drawing/2014/main" id="{6EB297D5-21A7-55CC-B31A-2B012261F706}"/>
              </a:ext>
            </a:extLst>
          </p:cNvPr>
          <p:cNvSpPr/>
          <p:nvPr/>
        </p:nvSpPr>
        <p:spPr>
          <a:xfrm flipV="1">
            <a:off x="6203087" y="1840001"/>
            <a:ext cx="261245" cy="315631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18"/>
          </a:p>
        </p:txBody>
      </p:sp>
      <p:sp>
        <p:nvSpPr>
          <p:cNvPr id="72" name="矩形 71">
            <a:extLst>
              <a:ext uri="{FF2B5EF4-FFF2-40B4-BE49-F238E27FC236}">
                <a16:creationId xmlns:a16="http://schemas.microsoft.com/office/drawing/2014/main" id="{8E084A8F-B36E-8BC5-613C-9709B8C49E65}"/>
              </a:ext>
            </a:extLst>
          </p:cNvPr>
          <p:cNvSpPr/>
          <p:nvPr/>
        </p:nvSpPr>
        <p:spPr>
          <a:xfrm flipV="1">
            <a:off x="6578208" y="1832750"/>
            <a:ext cx="261245" cy="315631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18"/>
          </a:p>
        </p:txBody>
      </p:sp>
      <p:sp>
        <p:nvSpPr>
          <p:cNvPr id="74" name="矩形 73">
            <a:extLst>
              <a:ext uri="{FF2B5EF4-FFF2-40B4-BE49-F238E27FC236}">
                <a16:creationId xmlns:a16="http://schemas.microsoft.com/office/drawing/2014/main" id="{D90B8334-E8B6-0B9F-24B6-CD01A14174B4}"/>
              </a:ext>
            </a:extLst>
          </p:cNvPr>
          <p:cNvSpPr/>
          <p:nvPr/>
        </p:nvSpPr>
        <p:spPr>
          <a:xfrm>
            <a:off x="6954674" y="2155633"/>
            <a:ext cx="261244" cy="1508344"/>
          </a:xfrm>
          <a:prstGeom prst="rect">
            <a:avLst/>
          </a:prstGeom>
          <a:solidFill>
            <a:srgbClr val="00B050">
              <a:alpha val="62000"/>
            </a:srgb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29" name="直接箭头连接符 128">
            <a:extLst>
              <a:ext uri="{FF2B5EF4-FFF2-40B4-BE49-F238E27FC236}">
                <a16:creationId xmlns:a16="http://schemas.microsoft.com/office/drawing/2014/main" id="{061A54DA-67C2-5C30-15D0-62F2E621EA2C}"/>
              </a:ext>
            </a:extLst>
          </p:cNvPr>
          <p:cNvCxnSpPr>
            <a:cxnSpLocks/>
          </p:cNvCxnSpPr>
          <p:nvPr/>
        </p:nvCxnSpPr>
        <p:spPr>
          <a:xfrm>
            <a:off x="909916" y="2629202"/>
            <a:ext cx="1975554" cy="0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文本框 130">
            <a:extLst>
              <a:ext uri="{FF2B5EF4-FFF2-40B4-BE49-F238E27FC236}">
                <a16:creationId xmlns:a16="http://schemas.microsoft.com/office/drawing/2014/main" id="{348F9E2F-B4D0-1E45-F205-91AFA6DB0DD4}"/>
              </a:ext>
            </a:extLst>
          </p:cNvPr>
          <p:cNvSpPr txBox="1"/>
          <p:nvPr/>
        </p:nvSpPr>
        <p:spPr>
          <a:xfrm>
            <a:off x="151554" y="2291460"/>
            <a:ext cx="747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w/o </a:t>
            </a:r>
          </a:p>
          <a:p>
            <a:pPr algn="ctr"/>
            <a:r>
              <a:rPr lang="en-US" altLang="zh-CN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loss</a:t>
            </a:r>
            <a:endParaRPr lang="zh-CN" altLang="en-US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矩形 134">
            <a:extLst>
              <a:ext uri="{FF2B5EF4-FFF2-40B4-BE49-F238E27FC236}">
                <a16:creationId xmlns:a16="http://schemas.microsoft.com/office/drawing/2014/main" id="{DB74DF06-698C-A51B-55D1-50765E054955}"/>
              </a:ext>
            </a:extLst>
          </p:cNvPr>
          <p:cNvSpPr/>
          <p:nvPr/>
        </p:nvSpPr>
        <p:spPr>
          <a:xfrm>
            <a:off x="6576932" y="2479139"/>
            <a:ext cx="261244" cy="1180699"/>
          </a:xfrm>
          <a:prstGeom prst="rect">
            <a:avLst/>
          </a:prstGeom>
          <a:solidFill>
            <a:srgbClr val="00B050">
              <a:alpha val="62000"/>
            </a:srgb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2" name="组合 141">
            <a:extLst>
              <a:ext uri="{FF2B5EF4-FFF2-40B4-BE49-F238E27FC236}">
                <a16:creationId xmlns:a16="http://schemas.microsoft.com/office/drawing/2014/main" id="{AD2D230A-773E-8F9A-37AA-7BC06598611D}"/>
              </a:ext>
            </a:extLst>
          </p:cNvPr>
          <p:cNvGrpSpPr/>
          <p:nvPr/>
        </p:nvGrpSpPr>
        <p:grpSpPr>
          <a:xfrm>
            <a:off x="1013206" y="4276989"/>
            <a:ext cx="7433763" cy="1917214"/>
            <a:chOff x="1514429" y="4195711"/>
            <a:chExt cx="7433763" cy="191721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矩形 100">
                  <a:extLst>
                    <a:ext uri="{FF2B5EF4-FFF2-40B4-BE49-F238E27FC236}">
                      <a16:creationId xmlns:a16="http://schemas.microsoft.com/office/drawing/2014/main" id="{47D1B40B-6AB5-3165-7146-6FC6B21EC1E8}"/>
                    </a:ext>
                  </a:extLst>
                </p:cNvPr>
                <p:cNvSpPr/>
                <p:nvPr/>
              </p:nvSpPr>
              <p:spPr>
                <a:xfrm>
                  <a:off x="2976735" y="5643232"/>
                  <a:ext cx="861169" cy="44466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3600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altLang="zh-C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zh-CN" alt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01" name="矩形 100">
                  <a:extLst>
                    <a:ext uri="{FF2B5EF4-FFF2-40B4-BE49-F238E27FC236}">
                      <a16:creationId xmlns:a16="http://schemas.microsoft.com/office/drawing/2014/main" id="{47D1B40B-6AB5-3165-7146-6FC6B21EC1E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76735" y="5643232"/>
                  <a:ext cx="861169" cy="444664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 w="1905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2" name="箭头: 下 101">
              <a:extLst>
                <a:ext uri="{FF2B5EF4-FFF2-40B4-BE49-F238E27FC236}">
                  <a16:creationId xmlns:a16="http://schemas.microsoft.com/office/drawing/2014/main" id="{27BB8009-6757-64CF-7593-70E1F95AAA9E}"/>
                </a:ext>
              </a:extLst>
            </p:cNvPr>
            <p:cNvSpPr/>
            <p:nvPr/>
          </p:nvSpPr>
          <p:spPr>
            <a:xfrm>
              <a:off x="6055340" y="4225355"/>
              <a:ext cx="2221048" cy="834471"/>
            </a:xfrm>
            <a:prstGeom prst="downArrow">
              <a:avLst>
                <a:gd name="adj1" fmla="val 79718"/>
                <a:gd name="adj2" fmla="val 37557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文本框 102">
              <a:extLst>
                <a:ext uri="{FF2B5EF4-FFF2-40B4-BE49-F238E27FC236}">
                  <a16:creationId xmlns:a16="http://schemas.microsoft.com/office/drawing/2014/main" id="{869D660A-C17F-4441-DC08-1C7EB6F84012}"/>
                </a:ext>
              </a:extLst>
            </p:cNvPr>
            <p:cNvSpPr txBox="1"/>
            <p:nvPr/>
          </p:nvSpPr>
          <p:spPr>
            <a:xfrm>
              <a:off x="5775260" y="5651260"/>
              <a:ext cx="10868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/>
                <a:t>………</a:t>
              </a:r>
              <a:endParaRPr lang="zh-CN" altLang="en-US" sz="2400" b="1" dirty="0"/>
            </a:p>
          </p:txBody>
        </p:sp>
        <p:grpSp>
          <p:nvGrpSpPr>
            <p:cNvPr id="104" name="组合 103">
              <a:extLst>
                <a:ext uri="{FF2B5EF4-FFF2-40B4-BE49-F238E27FC236}">
                  <a16:creationId xmlns:a16="http://schemas.microsoft.com/office/drawing/2014/main" id="{EE22E246-37E9-8D03-0228-7ADF52C5F3AF}"/>
                </a:ext>
              </a:extLst>
            </p:cNvPr>
            <p:cNvGrpSpPr/>
            <p:nvPr/>
          </p:nvGrpSpPr>
          <p:grpSpPr>
            <a:xfrm>
              <a:off x="1514429" y="4195711"/>
              <a:ext cx="7433763" cy="1899495"/>
              <a:chOff x="1390224" y="1999261"/>
              <a:chExt cx="5800725" cy="1524190"/>
            </a:xfrm>
          </p:grpSpPr>
          <p:grpSp>
            <p:nvGrpSpPr>
              <p:cNvPr id="105" name="组合 104">
                <a:extLst>
                  <a:ext uri="{FF2B5EF4-FFF2-40B4-BE49-F238E27FC236}">
                    <a16:creationId xmlns:a16="http://schemas.microsoft.com/office/drawing/2014/main" id="{40A5C376-CC73-41C2-A1F3-47D4B2978ECE}"/>
                  </a:ext>
                </a:extLst>
              </p:cNvPr>
              <p:cNvGrpSpPr/>
              <p:nvPr/>
            </p:nvGrpSpPr>
            <p:grpSpPr>
              <a:xfrm>
                <a:off x="1420742" y="2008177"/>
                <a:ext cx="498137" cy="1515274"/>
                <a:chOff x="5600700" y="1969590"/>
                <a:chExt cx="864394" cy="1534892"/>
              </a:xfrm>
            </p:grpSpPr>
            <p:sp>
              <p:nvSpPr>
                <p:cNvPr id="108" name="矩形 107">
                  <a:extLst>
                    <a:ext uri="{FF2B5EF4-FFF2-40B4-BE49-F238E27FC236}">
                      <a16:creationId xmlns:a16="http://schemas.microsoft.com/office/drawing/2014/main" id="{5A82E23B-640D-E687-51BD-EAD56E8C13DA}"/>
                    </a:ext>
                  </a:extLst>
                </p:cNvPr>
                <p:cNvSpPr/>
                <p:nvPr/>
              </p:nvSpPr>
              <p:spPr>
                <a:xfrm>
                  <a:off x="5600700" y="1980635"/>
                  <a:ext cx="864394" cy="1523847"/>
                </a:xfrm>
                <a:prstGeom prst="rect">
                  <a:avLst/>
                </a:prstGeom>
                <a:pattFill prst="pct5">
                  <a:fgClr>
                    <a:schemeClr val="bg1">
                      <a:lumMod val="50000"/>
                    </a:schemeClr>
                  </a:fgClr>
                  <a:bgClr>
                    <a:schemeClr val="bg1">
                      <a:lumMod val="85000"/>
                    </a:schemeClr>
                  </a:bgClr>
                </a:patt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cxnSp>
              <p:nvCxnSpPr>
                <p:cNvPr id="109" name="直接连接符 108">
                  <a:extLst>
                    <a:ext uri="{FF2B5EF4-FFF2-40B4-BE49-F238E27FC236}">
                      <a16:creationId xmlns:a16="http://schemas.microsoft.com/office/drawing/2014/main" id="{C0134539-5178-E1FB-AF20-C783EF5305E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65094" y="1969590"/>
                  <a:ext cx="0" cy="1525173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6" name="直接箭头连接符 105">
                <a:extLst>
                  <a:ext uri="{FF2B5EF4-FFF2-40B4-BE49-F238E27FC236}">
                    <a16:creationId xmlns:a16="http://schemas.microsoft.com/office/drawing/2014/main" id="{3C4C469E-5AA4-B6C3-062B-6656A3C379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90224" y="1999261"/>
                <a:ext cx="5800725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直接箭头连接符 106">
                <a:extLst>
                  <a:ext uri="{FF2B5EF4-FFF2-40B4-BE49-F238E27FC236}">
                    <a16:creationId xmlns:a16="http://schemas.microsoft.com/office/drawing/2014/main" id="{2345C9B2-083F-C4FA-32D9-F66DF270E0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90224" y="3518015"/>
                <a:ext cx="5800725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" name="文本框 109">
                  <a:extLst>
                    <a:ext uri="{FF2B5EF4-FFF2-40B4-BE49-F238E27FC236}">
                      <a16:creationId xmlns:a16="http://schemas.microsoft.com/office/drawing/2014/main" id="{A88D121A-17EF-110A-DE51-331FE5F46CFA}"/>
                    </a:ext>
                  </a:extLst>
                </p:cNvPr>
                <p:cNvSpPr txBox="1"/>
                <p:nvPr/>
              </p:nvSpPr>
              <p:spPr>
                <a:xfrm>
                  <a:off x="5795103" y="4326775"/>
                  <a:ext cx="385073" cy="27699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zh-CN" altLang="en-US" b="1" dirty="0"/>
                </a:p>
              </p:txBody>
            </p:sp>
          </mc:Choice>
          <mc:Fallback xmlns="">
            <p:sp>
              <p:nvSpPr>
                <p:cNvPr id="110" name="文本框 109">
                  <a:extLst>
                    <a:ext uri="{FF2B5EF4-FFF2-40B4-BE49-F238E27FC236}">
                      <a16:creationId xmlns:a16="http://schemas.microsoft.com/office/drawing/2014/main" id="{A88D121A-17EF-110A-DE51-331FE5F46CF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5103" y="4326775"/>
                  <a:ext cx="385073" cy="276999"/>
                </a:xfrm>
                <a:prstGeom prst="rect">
                  <a:avLst/>
                </a:prstGeom>
                <a:blipFill>
                  <a:blip r:embed="rId10"/>
                  <a:stretch>
                    <a:fillRect l="-4688" b="-15217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1" name="箭头: 下 110">
              <a:extLst>
                <a:ext uri="{FF2B5EF4-FFF2-40B4-BE49-F238E27FC236}">
                  <a16:creationId xmlns:a16="http://schemas.microsoft.com/office/drawing/2014/main" id="{585C35BA-8302-0206-BC3C-087B3E3DBA8E}"/>
                </a:ext>
              </a:extLst>
            </p:cNvPr>
            <p:cNvSpPr/>
            <p:nvPr/>
          </p:nvSpPr>
          <p:spPr>
            <a:xfrm>
              <a:off x="3116751" y="4219136"/>
              <a:ext cx="1379466" cy="791658"/>
            </a:xfrm>
            <a:prstGeom prst="downArrow">
              <a:avLst>
                <a:gd name="adj1" fmla="val 79718"/>
                <a:gd name="adj2" fmla="val 35622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2" name="文本框 111">
                  <a:extLst>
                    <a:ext uri="{FF2B5EF4-FFF2-40B4-BE49-F238E27FC236}">
                      <a16:creationId xmlns:a16="http://schemas.microsoft.com/office/drawing/2014/main" id="{09D60AF0-935E-E19C-0C12-4DC3448605A5}"/>
                    </a:ext>
                  </a:extLst>
                </p:cNvPr>
                <p:cNvSpPr txBox="1"/>
                <p:nvPr/>
              </p:nvSpPr>
              <p:spPr>
                <a:xfrm>
                  <a:off x="2731678" y="4336666"/>
                  <a:ext cx="385073" cy="27699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zh-CN" altLang="en-US" b="1" dirty="0"/>
                </a:p>
              </p:txBody>
            </p:sp>
          </mc:Choice>
          <mc:Fallback xmlns="">
            <p:sp>
              <p:nvSpPr>
                <p:cNvPr id="112" name="文本框 111">
                  <a:extLst>
                    <a:ext uri="{FF2B5EF4-FFF2-40B4-BE49-F238E27FC236}">
                      <a16:creationId xmlns:a16="http://schemas.microsoft.com/office/drawing/2014/main" id="{09D60AF0-935E-E19C-0C12-4DC3448605A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31678" y="4336666"/>
                  <a:ext cx="385073" cy="276999"/>
                </a:xfrm>
                <a:prstGeom prst="rect">
                  <a:avLst/>
                </a:prstGeom>
                <a:blipFill>
                  <a:blip r:embed="rId11"/>
                  <a:stretch>
                    <a:fillRect l="-6349" b="-17778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4" name="矩形 113">
              <a:extLst>
                <a:ext uri="{FF2B5EF4-FFF2-40B4-BE49-F238E27FC236}">
                  <a16:creationId xmlns:a16="http://schemas.microsoft.com/office/drawing/2014/main" id="{6860BDAA-61DF-3CDB-A829-4BC97663087A}"/>
                </a:ext>
              </a:extLst>
            </p:cNvPr>
            <p:cNvSpPr/>
            <p:nvPr/>
          </p:nvSpPr>
          <p:spPr>
            <a:xfrm>
              <a:off x="3869024" y="4530718"/>
              <a:ext cx="261244" cy="1543842"/>
            </a:xfrm>
            <a:prstGeom prst="rect">
              <a:avLst/>
            </a:prstGeom>
            <a:solidFill>
              <a:srgbClr val="FF0000">
                <a:alpha val="62000"/>
              </a:srgbClr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15" name="矩形 114">
              <a:extLst>
                <a:ext uri="{FF2B5EF4-FFF2-40B4-BE49-F238E27FC236}">
                  <a16:creationId xmlns:a16="http://schemas.microsoft.com/office/drawing/2014/main" id="{A8B2FC9A-014D-FAA7-66C4-87A2E284C4D1}"/>
                </a:ext>
              </a:extLst>
            </p:cNvPr>
            <p:cNvSpPr/>
            <p:nvPr/>
          </p:nvSpPr>
          <p:spPr>
            <a:xfrm>
              <a:off x="3502035" y="4217226"/>
              <a:ext cx="261245" cy="64819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  <p:sp>
          <p:nvSpPr>
            <p:cNvPr id="116" name="矩形 115">
              <a:extLst>
                <a:ext uri="{FF2B5EF4-FFF2-40B4-BE49-F238E27FC236}">
                  <a16:creationId xmlns:a16="http://schemas.microsoft.com/office/drawing/2014/main" id="{92EF08A0-B48A-44CA-7A51-06ECF6260FD5}"/>
                </a:ext>
              </a:extLst>
            </p:cNvPr>
            <p:cNvSpPr/>
            <p:nvPr/>
          </p:nvSpPr>
          <p:spPr>
            <a:xfrm>
              <a:off x="3869026" y="4218313"/>
              <a:ext cx="261246" cy="64710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7" name="矩形 116">
                  <a:extLst>
                    <a:ext uri="{FF2B5EF4-FFF2-40B4-BE49-F238E27FC236}">
                      <a16:creationId xmlns:a16="http://schemas.microsoft.com/office/drawing/2014/main" id="{96E6A555-ED3F-D43F-36DC-82DCE950F30C}"/>
                    </a:ext>
                  </a:extLst>
                </p:cNvPr>
                <p:cNvSpPr/>
                <p:nvPr/>
              </p:nvSpPr>
              <p:spPr>
                <a:xfrm>
                  <a:off x="7030818" y="5632043"/>
                  <a:ext cx="861169" cy="44466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3600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altLang="zh-C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oMath>
                    </m:oMathPara>
                  </a14:m>
                  <a:endParaRPr lang="zh-CN" alt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17" name="矩形 116">
                  <a:extLst>
                    <a:ext uri="{FF2B5EF4-FFF2-40B4-BE49-F238E27FC236}">
                      <a16:creationId xmlns:a16="http://schemas.microsoft.com/office/drawing/2014/main" id="{96E6A555-ED3F-D43F-36DC-82DCE950F30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30818" y="5632043"/>
                  <a:ext cx="861169" cy="444664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  <a:ln w="1905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8" name="矩形 117">
              <a:extLst>
                <a:ext uri="{FF2B5EF4-FFF2-40B4-BE49-F238E27FC236}">
                  <a16:creationId xmlns:a16="http://schemas.microsoft.com/office/drawing/2014/main" id="{F0C84256-03E8-02E7-6A87-A4828E2AF309}"/>
                </a:ext>
              </a:extLst>
            </p:cNvPr>
            <p:cNvSpPr/>
            <p:nvPr/>
          </p:nvSpPr>
          <p:spPr>
            <a:xfrm>
              <a:off x="7079431" y="4238457"/>
              <a:ext cx="261245" cy="64819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  <p:sp>
          <p:nvSpPr>
            <p:cNvPr id="119" name="矩形 118">
              <a:extLst>
                <a:ext uri="{FF2B5EF4-FFF2-40B4-BE49-F238E27FC236}">
                  <a16:creationId xmlns:a16="http://schemas.microsoft.com/office/drawing/2014/main" id="{7A7DACE7-7067-23C0-01BA-63887D85F39F}"/>
                </a:ext>
              </a:extLst>
            </p:cNvPr>
            <p:cNvSpPr/>
            <p:nvPr/>
          </p:nvSpPr>
          <p:spPr>
            <a:xfrm>
              <a:off x="6704973" y="4244215"/>
              <a:ext cx="261245" cy="31741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  <p:sp>
          <p:nvSpPr>
            <p:cNvPr id="120" name="矩形 119">
              <a:extLst>
                <a:ext uri="{FF2B5EF4-FFF2-40B4-BE49-F238E27FC236}">
                  <a16:creationId xmlns:a16="http://schemas.microsoft.com/office/drawing/2014/main" id="{B4DFCC4E-E65B-2CB4-8F50-426911E10082}"/>
                </a:ext>
              </a:extLst>
            </p:cNvPr>
            <p:cNvSpPr/>
            <p:nvPr/>
          </p:nvSpPr>
          <p:spPr>
            <a:xfrm>
              <a:off x="7461403" y="4238457"/>
              <a:ext cx="261245" cy="32316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1" name="矩形 120">
                  <a:extLst>
                    <a:ext uri="{FF2B5EF4-FFF2-40B4-BE49-F238E27FC236}">
                      <a16:creationId xmlns:a16="http://schemas.microsoft.com/office/drawing/2014/main" id="{6D786618-6B71-7B99-EC3E-F09385CDD819}"/>
                    </a:ext>
                  </a:extLst>
                </p:cNvPr>
                <p:cNvSpPr/>
                <p:nvPr/>
              </p:nvSpPr>
              <p:spPr>
                <a:xfrm>
                  <a:off x="4743880" y="5629895"/>
                  <a:ext cx="861169" cy="44466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3600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altLang="zh-C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oMath>
                    </m:oMathPara>
                  </a14:m>
                  <a:endParaRPr lang="zh-CN" alt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21" name="矩形 120">
                  <a:extLst>
                    <a:ext uri="{FF2B5EF4-FFF2-40B4-BE49-F238E27FC236}">
                      <a16:creationId xmlns:a16="http://schemas.microsoft.com/office/drawing/2014/main" id="{6D786618-6B71-7B99-EC3E-F09385CDD81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43880" y="5629895"/>
                  <a:ext cx="861169" cy="444664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  <a:ln w="1905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6" name="矩形 125">
              <a:extLst>
                <a:ext uri="{FF2B5EF4-FFF2-40B4-BE49-F238E27FC236}">
                  <a16:creationId xmlns:a16="http://schemas.microsoft.com/office/drawing/2014/main" id="{3077B752-9924-D264-C191-19C924B75106}"/>
                </a:ext>
              </a:extLst>
            </p:cNvPr>
            <p:cNvSpPr/>
            <p:nvPr/>
          </p:nvSpPr>
          <p:spPr>
            <a:xfrm>
              <a:off x="7455897" y="4561625"/>
              <a:ext cx="261244" cy="1508344"/>
            </a:xfrm>
            <a:prstGeom prst="rect">
              <a:avLst/>
            </a:prstGeom>
            <a:solidFill>
              <a:srgbClr val="00B050">
                <a:alpha val="62000"/>
              </a:srgbClr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6" name="矩形 135">
              <a:extLst>
                <a:ext uri="{FF2B5EF4-FFF2-40B4-BE49-F238E27FC236}">
                  <a16:creationId xmlns:a16="http://schemas.microsoft.com/office/drawing/2014/main" id="{799D2EBC-3A69-0ABC-8E16-E434F5D711DD}"/>
                </a:ext>
              </a:extLst>
            </p:cNvPr>
            <p:cNvSpPr/>
            <p:nvPr/>
          </p:nvSpPr>
          <p:spPr>
            <a:xfrm>
              <a:off x="7078155" y="4889270"/>
              <a:ext cx="261244" cy="1180699"/>
            </a:xfrm>
            <a:prstGeom prst="rect">
              <a:avLst/>
            </a:prstGeom>
            <a:solidFill>
              <a:srgbClr val="00B050">
                <a:alpha val="62000"/>
              </a:srgbClr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7" name="椭圆 136">
            <a:extLst>
              <a:ext uri="{FF2B5EF4-FFF2-40B4-BE49-F238E27FC236}">
                <a16:creationId xmlns:a16="http://schemas.microsoft.com/office/drawing/2014/main" id="{0583CEAB-6F09-A9DE-7034-C24E35F3047F}"/>
              </a:ext>
            </a:extLst>
          </p:cNvPr>
          <p:cNvSpPr/>
          <p:nvPr/>
        </p:nvSpPr>
        <p:spPr>
          <a:xfrm>
            <a:off x="5996292" y="4078955"/>
            <a:ext cx="1046473" cy="736595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8" name="矩形 137">
            <a:extLst>
              <a:ext uri="{FF2B5EF4-FFF2-40B4-BE49-F238E27FC236}">
                <a16:creationId xmlns:a16="http://schemas.microsoft.com/office/drawing/2014/main" id="{4A8D5080-B373-A6CD-2341-338676918257}"/>
              </a:ext>
            </a:extLst>
          </p:cNvPr>
          <p:cNvSpPr/>
          <p:nvPr/>
        </p:nvSpPr>
        <p:spPr>
          <a:xfrm>
            <a:off x="3000810" y="4966938"/>
            <a:ext cx="261244" cy="1191047"/>
          </a:xfrm>
          <a:prstGeom prst="rect">
            <a:avLst/>
          </a:prstGeom>
          <a:solidFill>
            <a:srgbClr val="00B050">
              <a:alpha val="62000"/>
            </a:srgbClr>
          </a:solidFill>
          <a:ln w="57150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7" name="矩形 126">
            <a:extLst>
              <a:ext uri="{FF2B5EF4-FFF2-40B4-BE49-F238E27FC236}">
                <a16:creationId xmlns:a16="http://schemas.microsoft.com/office/drawing/2014/main" id="{361AF919-263A-3EA0-0972-B7181DBA91DE}"/>
              </a:ext>
            </a:extLst>
          </p:cNvPr>
          <p:cNvSpPr/>
          <p:nvPr/>
        </p:nvSpPr>
        <p:spPr>
          <a:xfrm>
            <a:off x="3000810" y="4919251"/>
            <a:ext cx="261244" cy="1212448"/>
          </a:xfrm>
          <a:prstGeom prst="rect">
            <a:avLst/>
          </a:prstGeom>
          <a:solidFill>
            <a:srgbClr val="FF0000">
              <a:alpha val="62000"/>
            </a:srgbClr>
          </a:solidFill>
          <a:ln w="57150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1" name="组合 140">
            <a:extLst>
              <a:ext uri="{FF2B5EF4-FFF2-40B4-BE49-F238E27FC236}">
                <a16:creationId xmlns:a16="http://schemas.microsoft.com/office/drawing/2014/main" id="{0AA17878-5917-77D1-8E3B-117DF0A55E9E}"/>
              </a:ext>
            </a:extLst>
          </p:cNvPr>
          <p:cNvGrpSpPr/>
          <p:nvPr/>
        </p:nvGrpSpPr>
        <p:grpSpPr>
          <a:xfrm>
            <a:off x="192876" y="4920440"/>
            <a:ext cx="2704536" cy="369332"/>
            <a:chOff x="683276" y="5059826"/>
            <a:chExt cx="2704536" cy="369332"/>
          </a:xfrm>
        </p:grpSpPr>
        <p:cxnSp>
          <p:nvCxnSpPr>
            <p:cNvPr id="133" name="直接箭头连接符 132">
              <a:extLst>
                <a:ext uri="{FF2B5EF4-FFF2-40B4-BE49-F238E27FC236}">
                  <a16:creationId xmlns:a16="http://schemas.microsoft.com/office/drawing/2014/main" id="{5ED7539E-667D-F518-DF3C-2E75BCFD075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258" y="5252684"/>
              <a:ext cx="1975554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文本框 133">
              <a:extLst>
                <a:ext uri="{FF2B5EF4-FFF2-40B4-BE49-F238E27FC236}">
                  <a16:creationId xmlns:a16="http://schemas.microsoft.com/office/drawing/2014/main" id="{59982C5F-F4DF-A28E-AE3C-A3BADE7818EE}"/>
                </a:ext>
              </a:extLst>
            </p:cNvPr>
            <p:cNvSpPr txBox="1"/>
            <p:nvPr/>
          </p:nvSpPr>
          <p:spPr>
            <a:xfrm>
              <a:off x="683276" y="5059826"/>
              <a:ext cx="73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loss</a:t>
              </a:r>
              <a:endParaRPr lang="zh-CN" alt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1" name="组合 160">
            <a:extLst>
              <a:ext uri="{FF2B5EF4-FFF2-40B4-BE49-F238E27FC236}">
                <a16:creationId xmlns:a16="http://schemas.microsoft.com/office/drawing/2014/main" id="{03384D6E-8625-DCD4-3FC5-199745012AC3}"/>
              </a:ext>
            </a:extLst>
          </p:cNvPr>
          <p:cNvGrpSpPr/>
          <p:nvPr/>
        </p:nvGrpSpPr>
        <p:grpSpPr>
          <a:xfrm>
            <a:off x="6213169" y="6948958"/>
            <a:ext cx="636366" cy="322882"/>
            <a:chOff x="6201007" y="4314807"/>
            <a:chExt cx="636366" cy="322882"/>
          </a:xfrm>
        </p:grpSpPr>
        <p:sp>
          <p:nvSpPr>
            <p:cNvPr id="144" name="矩形 143">
              <a:extLst>
                <a:ext uri="{FF2B5EF4-FFF2-40B4-BE49-F238E27FC236}">
                  <a16:creationId xmlns:a16="http://schemas.microsoft.com/office/drawing/2014/main" id="{BC0AB110-FD02-F970-21C5-4AB3AC33E12B}"/>
                </a:ext>
              </a:extLst>
            </p:cNvPr>
            <p:cNvSpPr/>
            <p:nvPr/>
          </p:nvSpPr>
          <p:spPr>
            <a:xfrm flipV="1">
              <a:off x="6201007" y="4322058"/>
              <a:ext cx="261245" cy="31563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  <p:sp>
          <p:nvSpPr>
            <p:cNvPr id="145" name="矩形 144">
              <a:extLst>
                <a:ext uri="{FF2B5EF4-FFF2-40B4-BE49-F238E27FC236}">
                  <a16:creationId xmlns:a16="http://schemas.microsoft.com/office/drawing/2014/main" id="{3A5DBA7D-5225-6E28-F3DF-4B3EA8BB0B0A}"/>
                </a:ext>
              </a:extLst>
            </p:cNvPr>
            <p:cNvSpPr/>
            <p:nvPr/>
          </p:nvSpPr>
          <p:spPr>
            <a:xfrm flipV="1">
              <a:off x="6576128" y="4314807"/>
              <a:ext cx="261245" cy="31563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</p:grpSp>
      <p:sp>
        <p:nvSpPr>
          <p:cNvPr id="146" name="文本框 145">
            <a:extLst>
              <a:ext uri="{FF2B5EF4-FFF2-40B4-BE49-F238E27FC236}">
                <a16:creationId xmlns:a16="http://schemas.microsoft.com/office/drawing/2014/main" id="{E62B4689-3519-9AA1-C6F2-36918772CFB7}"/>
              </a:ext>
            </a:extLst>
          </p:cNvPr>
          <p:cNvSpPr txBox="1"/>
          <p:nvPr/>
        </p:nvSpPr>
        <p:spPr>
          <a:xfrm>
            <a:off x="7706260" y="2583842"/>
            <a:ext cx="1086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………</a:t>
            </a:r>
            <a:endParaRPr lang="zh-CN" altLang="en-US" sz="2400" b="1" dirty="0"/>
          </a:p>
        </p:txBody>
      </p:sp>
      <p:sp>
        <p:nvSpPr>
          <p:cNvPr id="147" name="文本框 146">
            <a:extLst>
              <a:ext uri="{FF2B5EF4-FFF2-40B4-BE49-F238E27FC236}">
                <a16:creationId xmlns:a16="http://schemas.microsoft.com/office/drawing/2014/main" id="{C7F093B2-1042-1402-F0A2-4D71DEF1E410}"/>
              </a:ext>
            </a:extLst>
          </p:cNvPr>
          <p:cNvSpPr txBox="1"/>
          <p:nvPr/>
        </p:nvSpPr>
        <p:spPr>
          <a:xfrm>
            <a:off x="7673465" y="5063810"/>
            <a:ext cx="1086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………</a:t>
            </a:r>
            <a:endParaRPr lang="zh-CN" altLang="en-US" sz="2400" b="1" dirty="0"/>
          </a:p>
        </p:txBody>
      </p:sp>
      <p:grpSp>
        <p:nvGrpSpPr>
          <p:cNvPr id="167" name="组合 166">
            <a:extLst>
              <a:ext uri="{FF2B5EF4-FFF2-40B4-BE49-F238E27FC236}">
                <a16:creationId xmlns:a16="http://schemas.microsoft.com/office/drawing/2014/main" id="{C2E7A923-245F-98BC-8595-EC173771427C}"/>
              </a:ext>
            </a:extLst>
          </p:cNvPr>
          <p:cNvGrpSpPr/>
          <p:nvPr/>
        </p:nvGrpSpPr>
        <p:grpSpPr>
          <a:xfrm>
            <a:off x="1713101" y="2678142"/>
            <a:ext cx="1433749" cy="311880"/>
            <a:chOff x="6096000" y="741403"/>
            <a:chExt cx="3068729" cy="311880"/>
          </a:xfrm>
        </p:grpSpPr>
        <p:grpSp>
          <p:nvGrpSpPr>
            <p:cNvPr id="162" name="组合 161">
              <a:extLst>
                <a:ext uri="{FF2B5EF4-FFF2-40B4-BE49-F238E27FC236}">
                  <a16:creationId xmlns:a16="http://schemas.microsoft.com/office/drawing/2014/main" id="{F09A6334-7566-E4DC-BA2B-5BCB50EB77ED}"/>
                </a:ext>
              </a:extLst>
            </p:cNvPr>
            <p:cNvGrpSpPr/>
            <p:nvPr/>
          </p:nvGrpSpPr>
          <p:grpSpPr>
            <a:xfrm>
              <a:off x="6096000" y="778737"/>
              <a:ext cx="3068729" cy="250949"/>
              <a:chOff x="5490893" y="2596036"/>
              <a:chExt cx="4034784" cy="250949"/>
            </a:xfrm>
          </p:grpSpPr>
          <p:cxnSp>
            <p:nvCxnSpPr>
              <p:cNvPr id="163" name="直接连接符 162">
                <a:extLst>
                  <a:ext uri="{FF2B5EF4-FFF2-40B4-BE49-F238E27FC236}">
                    <a16:creationId xmlns:a16="http://schemas.microsoft.com/office/drawing/2014/main" id="{9343E457-2297-99E1-EE8F-0E45211DB8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97719" y="2728939"/>
                <a:ext cx="4027958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接连接符 163">
                <a:extLst>
                  <a:ext uri="{FF2B5EF4-FFF2-40B4-BE49-F238E27FC236}">
                    <a16:creationId xmlns:a16="http://schemas.microsoft.com/office/drawing/2014/main" id="{536F6AE8-054A-AC50-CF32-CE0806A289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90893" y="2610894"/>
                <a:ext cx="0" cy="236091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5" name="直接连接符 164">
                <a:extLst>
                  <a:ext uri="{FF2B5EF4-FFF2-40B4-BE49-F238E27FC236}">
                    <a16:creationId xmlns:a16="http://schemas.microsoft.com/office/drawing/2014/main" id="{9995FB3D-0147-9CAE-A5C2-54E6F4A505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25677" y="2596036"/>
                <a:ext cx="0" cy="236091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6" name="文本框 165">
                  <a:extLst>
                    <a:ext uri="{FF2B5EF4-FFF2-40B4-BE49-F238E27FC236}">
                      <a16:creationId xmlns:a16="http://schemas.microsoft.com/office/drawing/2014/main" id="{661480F3-7782-44BE-43CB-9617D252F733}"/>
                    </a:ext>
                  </a:extLst>
                </p:cNvPr>
                <p:cNvSpPr txBox="1"/>
                <p:nvPr/>
              </p:nvSpPr>
              <p:spPr>
                <a:xfrm>
                  <a:off x="7061483" y="741403"/>
                  <a:ext cx="978278" cy="31188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zh-CN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𝑳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altLang="zh-CN" b="1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1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𝑫</m:t>
                                </m:r>
                              </m:e>
                              <m:sub>
                                <m:r>
                                  <a:rPr lang="en-US" altLang="zh-CN" b="1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𝟏</m:t>
                                </m:r>
                              </m:sub>
                            </m:sSub>
                          </m:sub>
                        </m:sSub>
                      </m:oMath>
                    </m:oMathPara>
                  </a14:m>
                  <a:endParaRPr lang="zh-CN" altLang="en-US" b="1" dirty="0"/>
                </a:p>
              </p:txBody>
            </p:sp>
          </mc:Choice>
          <mc:Fallback xmlns="">
            <p:sp>
              <p:nvSpPr>
                <p:cNvPr id="166" name="文本框 165">
                  <a:extLst>
                    <a:ext uri="{FF2B5EF4-FFF2-40B4-BE49-F238E27FC236}">
                      <a16:creationId xmlns:a16="http://schemas.microsoft.com/office/drawing/2014/main" id="{661480F3-7782-44BE-43CB-9617D252F73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61483" y="741403"/>
                  <a:ext cx="978278" cy="311880"/>
                </a:xfrm>
                <a:prstGeom prst="rect">
                  <a:avLst/>
                </a:prstGeom>
                <a:blipFill>
                  <a:blip r:embed="rId14"/>
                  <a:stretch>
                    <a:fillRect l="-6667" b="-13725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169" name="图片 168">
            <a:extLst>
              <a:ext uri="{FF2B5EF4-FFF2-40B4-BE49-F238E27FC236}">
                <a16:creationId xmlns:a16="http://schemas.microsoft.com/office/drawing/2014/main" id="{5C895E69-F937-7F28-16F9-A838146BD7D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835" y="3363610"/>
            <a:ext cx="1173801" cy="1173801"/>
          </a:xfrm>
          <a:prstGeom prst="rect">
            <a:avLst/>
          </a:prstGeom>
        </p:spPr>
      </p:pic>
      <p:sp>
        <p:nvSpPr>
          <p:cNvPr id="170" name="矩形 169">
            <a:extLst>
              <a:ext uri="{FF2B5EF4-FFF2-40B4-BE49-F238E27FC236}">
                <a16:creationId xmlns:a16="http://schemas.microsoft.com/office/drawing/2014/main" id="{D49984DF-00C8-AC22-AF71-10A046DBCA48}"/>
              </a:ext>
            </a:extLst>
          </p:cNvPr>
          <p:cNvSpPr/>
          <p:nvPr/>
        </p:nvSpPr>
        <p:spPr>
          <a:xfrm>
            <a:off x="5103826" y="1438622"/>
            <a:ext cx="3037714" cy="5077325"/>
          </a:xfrm>
          <a:prstGeom prst="rect">
            <a:avLst/>
          </a:prstGeom>
          <a:noFill/>
          <a:ln w="38100">
            <a:solidFill>
              <a:schemeClr val="accent5">
                <a:lumMod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1" name="矩形 170">
            <a:extLst>
              <a:ext uri="{FF2B5EF4-FFF2-40B4-BE49-F238E27FC236}">
                <a16:creationId xmlns:a16="http://schemas.microsoft.com/office/drawing/2014/main" id="{F0B39E37-BD5A-E5C9-34E2-11FC958172FC}"/>
              </a:ext>
            </a:extLst>
          </p:cNvPr>
          <p:cNvSpPr/>
          <p:nvPr/>
        </p:nvSpPr>
        <p:spPr>
          <a:xfrm>
            <a:off x="-4065814" y="1790958"/>
            <a:ext cx="4064100" cy="4386765"/>
          </a:xfrm>
          <a:prstGeom prst="rect">
            <a:avLst/>
          </a:prstGeom>
          <a:solidFill>
            <a:schemeClr val="bg1">
              <a:lumMod val="75000"/>
              <a:alpha val="82000"/>
            </a:schemeClr>
          </a:solidFill>
          <a:ln w="38100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13" name="组合 212">
            <a:extLst>
              <a:ext uri="{FF2B5EF4-FFF2-40B4-BE49-F238E27FC236}">
                <a16:creationId xmlns:a16="http://schemas.microsoft.com/office/drawing/2014/main" id="{63097932-E4F7-A292-BF8B-0999A1AF05A7}"/>
              </a:ext>
            </a:extLst>
          </p:cNvPr>
          <p:cNvGrpSpPr/>
          <p:nvPr/>
        </p:nvGrpSpPr>
        <p:grpSpPr>
          <a:xfrm>
            <a:off x="9456580" y="2506904"/>
            <a:ext cx="2626287" cy="2235782"/>
            <a:chOff x="9456580" y="2506904"/>
            <a:chExt cx="2626287" cy="2235782"/>
          </a:xfrm>
        </p:grpSpPr>
        <p:sp>
          <p:nvSpPr>
            <p:cNvPr id="173" name="箭头: 下 172">
              <a:extLst>
                <a:ext uri="{FF2B5EF4-FFF2-40B4-BE49-F238E27FC236}">
                  <a16:creationId xmlns:a16="http://schemas.microsoft.com/office/drawing/2014/main" id="{843B2502-84BE-59EF-3AC1-2FE1BD3F514A}"/>
                </a:ext>
              </a:extLst>
            </p:cNvPr>
            <p:cNvSpPr/>
            <p:nvPr/>
          </p:nvSpPr>
          <p:spPr>
            <a:xfrm>
              <a:off x="9742816" y="3468216"/>
              <a:ext cx="2030055" cy="834471"/>
            </a:xfrm>
            <a:prstGeom prst="downArrow">
              <a:avLst>
                <a:gd name="adj1" fmla="val 79718"/>
                <a:gd name="adj2" fmla="val 37557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9" name="矩形 188">
              <a:extLst>
                <a:ext uri="{FF2B5EF4-FFF2-40B4-BE49-F238E27FC236}">
                  <a16:creationId xmlns:a16="http://schemas.microsoft.com/office/drawing/2014/main" id="{EBBDC2DC-7713-0DA3-EB89-756CC8AF6F4B}"/>
                </a:ext>
              </a:extLst>
            </p:cNvPr>
            <p:cNvSpPr/>
            <p:nvPr/>
          </p:nvSpPr>
          <p:spPr>
            <a:xfrm>
              <a:off x="10642267" y="3481318"/>
              <a:ext cx="238780" cy="64819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  <p:sp>
          <p:nvSpPr>
            <p:cNvPr id="190" name="矩形 189">
              <a:extLst>
                <a:ext uri="{FF2B5EF4-FFF2-40B4-BE49-F238E27FC236}">
                  <a16:creationId xmlns:a16="http://schemas.microsoft.com/office/drawing/2014/main" id="{7A76E040-A7D3-8940-87EE-1D8E28BDC56C}"/>
                </a:ext>
              </a:extLst>
            </p:cNvPr>
            <p:cNvSpPr/>
            <p:nvPr/>
          </p:nvSpPr>
          <p:spPr>
            <a:xfrm>
              <a:off x="10300010" y="3487076"/>
              <a:ext cx="238780" cy="31741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  <p:sp>
          <p:nvSpPr>
            <p:cNvPr id="191" name="矩形 190">
              <a:extLst>
                <a:ext uri="{FF2B5EF4-FFF2-40B4-BE49-F238E27FC236}">
                  <a16:creationId xmlns:a16="http://schemas.microsoft.com/office/drawing/2014/main" id="{ADECADD7-F612-3F31-6C56-FB9C21839259}"/>
                </a:ext>
              </a:extLst>
            </p:cNvPr>
            <p:cNvSpPr/>
            <p:nvPr/>
          </p:nvSpPr>
          <p:spPr>
            <a:xfrm>
              <a:off x="10991392" y="3481318"/>
              <a:ext cx="238780" cy="32316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  <p:sp>
          <p:nvSpPr>
            <p:cNvPr id="194" name="矩形 193">
              <a:extLst>
                <a:ext uri="{FF2B5EF4-FFF2-40B4-BE49-F238E27FC236}">
                  <a16:creationId xmlns:a16="http://schemas.microsoft.com/office/drawing/2014/main" id="{F3148B33-6BC8-FC8C-2C0A-E2CA670829FD}"/>
                </a:ext>
              </a:extLst>
            </p:cNvPr>
            <p:cNvSpPr/>
            <p:nvPr/>
          </p:nvSpPr>
          <p:spPr>
            <a:xfrm flipV="1">
              <a:off x="10299404" y="3488853"/>
              <a:ext cx="238780" cy="17146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  <p:sp>
          <p:nvSpPr>
            <p:cNvPr id="195" name="矩形 194">
              <a:extLst>
                <a:ext uri="{FF2B5EF4-FFF2-40B4-BE49-F238E27FC236}">
                  <a16:creationId xmlns:a16="http://schemas.microsoft.com/office/drawing/2014/main" id="{BB7DA0E6-270B-F667-105A-7EFAC68442A8}"/>
                </a:ext>
              </a:extLst>
            </p:cNvPr>
            <p:cNvSpPr/>
            <p:nvPr/>
          </p:nvSpPr>
          <p:spPr>
            <a:xfrm flipV="1">
              <a:off x="10642267" y="3481602"/>
              <a:ext cx="238780" cy="17871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1" name="文本框 210">
                  <a:extLst>
                    <a:ext uri="{FF2B5EF4-FFF2-40B4-BE49-F238E27FC236}">
                      <a16:creationId xmlns:a16="http://schemas.microsoft.com/office/drawing/2014/main" id="{25D0A250-AB35-38F8-F1DB-582D59CDE83A}"/>
                    </a:ext>
                  </a:extLst>
                </p:cNvPr>
                <p:cNvSpPr txBox="1"/>
                <p:nvPr/>
              </p:nvSpPr>
              <p:spPr>
                <a:xfrm>
                  <a:off x="9456580" y="2506904"/>
                  <a:ext cx="2626287" cy="430887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altLang="zh-CN" sz="14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Probability Distribution of </a:t>
                  </a:r>
                </a:p>
                <a:p>
                  <a:pPr algn="ctr"/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sz="1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zh-CN" sz="1400" b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𝑨</m:t>
                          </m:r>
                        </m:e>
                        <m:sub>
                          <m:r>
                            <a:rPr lang="en-US" altLang="zh-CN" sz="1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b>
                      </m:sSub>
                    </m:oMath>
                  </a14:m>
                  <a:r>
                    <a:rPr lang="en-US" altLang="zh-CN" sz="14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’s Position</a:t>
                  </a:r>
                  <a:endParaRPr lang="zh-CN" altLang="en-US" sz="14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211" name="文本框 210">
                  <a:extLst>
                    <a:ext uri="{FF2B5EF4-FFF2-40B4-BE49-F238E27FC236}">
                      <a16:creationId xmlns:a16="http://schemas.microsoft.com/office/drawing/2014/main" id="{25D0A250-AB35-38F8-F1DB-582D59CDE83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56580" y="2506904"/>
                  <a:ext cx="2626287" cy="430887"/>
                </a:xfrm>
                <a:prstGeom prst="rect">
                  <a:avLst/>
                </a:prstGeom>
                <a:blipFill>
                  <a:blip r:embed="rId16"/>
                  <a:stretch>
                    <a:fillRect t="-12676" b="-23944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2" name="矩形 211">
              <a:extLst>
                <a:ext uri="{FF2B5EF4-FFF2-40B4-BE49-F238E27FC236}">
                  <a16:creationId xmlns:a16="http://schemas.microsoft.com/office/drawing/2014/main" id="{8751093B-D1AD-5C74-3BAD-35CF7340CFD9}"/>
                </a:ext>
              </a:extLst>
            </p:cNvPr>
            <p:cNvSpPr/>
            <p:nvPr/>
          </p:nvSpPr>
          <p:spPr>
            <a:xfrm>
              <a:off x="9555801" y="2990022"/>
              <a:ext cx="2427846" cy="17526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14" name="矩形 13">
            <a:extLst>
              <a:ext uri="{FF2B5EF4-FFF2-40B4-BE49-F238E27FC236}">
                <a16:creationId xmlns:a16="http://schemas.microsoft.com/office/drawing/2014/main" id="{E85A09B1-CA8B-D3A4-B7E7-97280DF8A8FB}"/>
              </a:ext>
            </a:extLst>
          </p:cNvPr>
          <p:cNvSpPr/>
          <p:nvPr/>
        </p:nvSpPr>
        <p:spPr>
          <a:xfrm>
            <a:off x="6210102" y="4642903"/>
            <a:ext cx="261244" cy="1543842"/>
          </a:xfrm>
          <a:prstGeom prst="rect">
            <a:avLst/>
          </a:prstGeom>
          <a:solidFill>
            <a:srgbClr val="FF0000">
              <a:alpha val="62000"/>
            </a:srgb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3908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4.44444E-6 L -0.00117 -0.38426 " pathEditMode="relative" rAng="0" ptsTypes="AA">
                                      <p:cBhvr>
                                        <p:cTn id="12" dur="1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19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75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16 0.00231 L 0.41732 -0.00116 " pathEditMode="relative" rAng="0" ptsTypes="AA">
                                      <p:cBhvr>
                                        <p:cTn id="52" dur="1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24" y="-185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5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animBg="1"/>
      <p:bldP spid="137" grpId="1" animBg="1"/>
      <p:bldP spid="138" grpId="0" animBg="1"/>
      <p:bldP spid="138" grpId="1" animBg="1"/>
      <p:bldP spid="127" grpId="0" animBg="1"/>
      <p:bldP spid="147" grpId="0"/>
      <p:bldP spid="170" grpId="0" animBg="1"/>
      <p:bldP spid="171" grpId="0" animBg="1"/>
      <p:bldP spid="171" grpId="1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FA7DB9-1BE0-8444-F067-1AC90469D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179" y="396227"/>
            <a:ext cx="10515600" cy="910059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Evaluation Setup &amp; Results</a:t>
            </a:r>
            <a:endParaRPr lang="zh-CN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D8E77721-B1D9-7982-9646-4D2060B0BDA1}"/>
              </a:ext>
            </a:extLst>
          </p:cNvPr>
          <p:cNvSpPr/>
          <p:nvPr/>
        </p:nvSpPr>
        <p:spPr>
          <a:xfrm>
            <a:off x="1303953" y="3687149"/>
            <a:ext cx="2327988" cy="9828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Real-World</a:t>
            </a:r>
          </a:p>
          <a:p>
            <a:pPr algn="ctr"/>
            <a:r>
              <a:rPr lang="en-US" altLang="zh-CN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Measurement</a:t>
            </a:r>
          </a:p>
          <a:p>
            <a:pPr algn="ctr"/>
            <a:r>
              <a:rPr lang="en-US" altLang="zh-CN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(with Android BLE)</a:t>
            </a:r>
            <a:endParaRPr lang="zh-CN" altLang="en-US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ED35E27F-5609-F019-E911-53B8F8765A91}"/>
              </a:ext>
            </a:extLst>
          </p:cNvPr>
          <p:cNvSpPr/>
          <p:nvPr/>
        </p:nvSpPr>
        <p:spPr>
          <a:xfrm>
            <a:off x="1508449" y="1536444"/>
            <a:ext cx="1906555" cy="7153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Parameter Configuration</a:t>
            </a:r>
            <a:endParaRPr lang="zh-CN" altLang="en-US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F82A50C5-214E-9CE3-5173-769F7B64E5AF}"/>
              </a:ext>
            </a:extLst>
          </p:cNvPr>
          <p:cNvSpPr/>
          <p:nvPr/>
        </p:nvSpPr>
        <p:spPr>
          <a:xfrm>
            <a:off x="3282043" y="2684110"/>
            <a:ext cx="2069841" cy="7153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Ideal</a:t>
            </a:r>
          </a:p>
          <a:p>
            <a:pPr algn="ctr"/>
            <a:r>
              <a:rPr lang="en-US" altLang="zh-CN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Simulation</a:t>
            </a:r>
            <a:endParaRPr lang="zh-CN" altLang="en-US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49647B7-F476-2E73-22BE-6A899C298CBF}"/>
              </a:ext>
            </a:extLst>
          </p:cNvPr>
          <p:cNvSpPr/>
          <p:nvPr/>
        </p:nvSpPr>
        <p:spPr>
          <a:xfrm>
            <a:off x="2380083" y="5652803"/>
            <a:ext cx="2069841" cy="7153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Practical Simulation</a:t>
            </a:r>
            <a:endParaRPr lang="zh-CN" altLang="en-US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连接符: 肘形 9">
            <a:extLst>
              <a:ext uri="{FF2B5EF4-FFF2-40B4-BE49-F238E27FC236}">
                <a16:creationId xmlns:a16="http://schemas.microsoft.com/office/drawing/2014/main" id="{C22FDA90-FC33-9716-AD1D-68D56C8DBDD8}"/>
              </a:ext>
            </a:extLst>
          </p:cNvPr>
          <p:cNvCxnSpPr>
            <a:stCxn id="4" idx="2"/>
            <a:endCxn id="5" idx="0"/>
          </p:cNvCxnSpPr>
          <p:nvPr/>
        </p:nvCxnSpPr>
        <p:spPr>
          <a:xfrm rot="16200000" flipH="1">
            <a:off x="3173186" y="1540331"/>
            <a:ext cx="432319" cy="1855237"/>
          </a:xfrm>
          <a:prstGeom prst="bent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连接符: 肘形 13">
            <a:extLst>
              <a:ext uri="{FF2B5EF4-FFF2-40B4-BE49-F238E27FC236}">
                <a16:creationId xmlns:a16="http://schemas.microsoft.com/office/drawing/2014/main" id="{42AFF040-0A8F-51FA-FEC0-F6A4481C8B63}"/>
              </a:ext>
            </a:extLst>
          </p:cNvPr>
          <p:cNvCxnSpPr>
            <a:cxnSpLocks/>
            <a:stCxn id="3" idx="2"/>
            <a:endCxn id="6" idx="0"/>
          </p:cNvCxnSpPr>
          <p:nvPr/>
        </p:nvCxnSpPr>
        <p:spPr>
          <a:xfrm rot="16200000" flipH="1">
            <a:off x="2450061" y="4687860"/>
            <a:ext cx="982828" cy="947057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连接符: 肘形 16">
            <a:extLst>
              <a:ext uri="{FF2B5EF4-FFF2-40B4-BE49-F238E27FC236}">
                <a16:creationId xmlns:a16="http://schemas.microsoft.com/office/drawing/2014/main" id="{8C1A8522-3562-1FCC-43B3-37EA5F47A93D}"/>
              </a:ext>
            </a:extLst>
          </p:cNvPr>
          <p:cNvCxnSpPr>
            <a:cxnSpLocks/>
            <a:stCxn id="4" idx="1"/>
            <a:endCxn id="6" idx="1"/>
          </p:cNvCxnSpPr>
          <p:nvPr/>
        </p:nvCxnSpPr>
        <p:spPr>
          <a:xfrm rot="10800000" flipH="1" flipV="1">
            <a:off x="1508449" y="1894117"/>
            <a:ext cx="871634" cy="4116359"/>
          </a:xfrm>
          <a:prstGeom prst="bentConnector3">
            <a:avLst>
              <a:gd name="adj1" fmla="val -84746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>
            <a:extLst>
              <a:ext uri="{FF2B5EF4-FFF2-40B4-BE49-F238E27FC236}">
                <a16:creationId xmlns:a16="http://schemas.microsoft.com/office/drawing/2014/main" id="{68C849A9-45C0-883C-A8AE-C72FDE841AFE}"/>
              </a:ext>
            </a:extLst>
          </p:cNvPr>
          <p:cNvSpPr txBox="1"/>
          <p:nvPr/>
        </p:nvSpPr>
        <p:spPr>
          <a:xfrm>
            <a:off x="1278681" y="4632654"/>
            <a:ext cx="13311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</a:t>
            </a:r>
          </a:p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Factors </a:t>
            </a:r>
          </a:p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(e.g., loss rate)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3" name="直接箭头连接符 52">
            <a:extLst>
              <a:ext uri="{FF2B5EF4-FFF2-40B4-BE49-F238E27FC236}">
                <a16:creationId xmlns:a16="http://schemas.microsoft.com/office/drawing/2014/main" id="{B22B937D-3622-2CF8-6504-25EA58A9C7B4}"/>
              </a:ext>
            </a:extLst>
          </p:cNvPr>
          <p:cNvCxnSpPr>
            <a:stCxn id="4" idx="2"/>
            <a:endCxn id="3" idx="0"/>
          </p:cNvCxnSpPr>
          <p:nvPr/>
        </p:nvCxnSpPr>
        <p:spPr>
          <a:xfrm>
            <a:off x="2461727" y="2251791"/>
            <a:ext cx="6220" cy="143535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箭头: 右弧形 56">
            <a:extLst>
              <a:ext uri="{FF2B5EF4-FFF2-40B4-BE49-F238E27FC236}">
                <a16:creationId xmlns:a16="http://schemas.microsoft.com/office/drawing/2014/main" id="{B21C456E-99EC-E717-C7A1-EB5B8F5A1B56}"/>
              </a:ext>
            </a:extLst>
          </p:cNvPr>
          <p:cNvSpPr/>
          <p:nvPr/>
        </p:nvSpPr>
        <p:spPr>
          <a:xfrm rot="3091666">
            <a:off x="3728212" y="3269627"/>
            <a:ext cx="593114" cy="1228642"/>
          </a:xfrm>
          <a:prstGeom prst="curved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8" name="箭头: 右弧形 57">
            <a:extLst>
              <a:ext uri="{FF2B5EF4-FFF2-40B4-BE49-F238E27FC236}">
                <a16:creationId xmlns:a16="http://schemas.microsoft.com/office/drawing/2014/main" id="{8DAD0E73-15F1-3192-E6FC-17681EA20444}"/>
              </a:ext>
            </a:extLst>
          </p:cNvPr>
          <p:cNvSpPr/>
          <p:nvPr/>
        </p:nvSpPr>
        <p:spPr>
          <a:xfrm rot="9635057" flipH="1">
            <a:off x="3717909" y="4179080"/>
            <a:ext cx="740819" cy="1803273"/>
          </a:xfrm>
          <a:prstGeom prst="curved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id="{46ED240A-5A2A-6A49-569F-5A495A3C01AE}"/>
              </a:ext>
            </a:extLst>
          </p:cNvPr>
          <p:cNvSpPr txBox="1"/>
          <p:nvPr/>
        </p:nvSpPr>
        <p:spPr>
          <a:xfrm>
            <a:off x="4024768" y="4107223"/>
            <a:ext cx="142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Comparison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" name="图片 60">
            <a:extLst>
              <a:ext uri="{FF2B5EF4-FFF2-40B4-BE49-F238E27FC236}">
                <a16:creationId xmlns:a16="http://schemas.microsoft.com/office/drawing/2014/main" id="{08DB14F0-4267-5F04-8BA3-D23234086F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6753" y="1399364"/>
            <a:ext cx="3542348" cy="2614780"/>
          </a:xfrm>
          <a:prstGeom prst="rect">
            <a:avLst/>
          </a:prstGeom>
        </p:spPr>
      </p:pic>
      <p:pic>
        <p:nvPicPr>
          <p:cNvPr id="63" name="图片 62">
            <a:extLst>
              <a:ext uri="{FF2B5EF4-FFF2-40B4-BE49-F238E27FC236}">
                <a16:creationId xmlns:a16="http://schemas.microsoft.com/office/drawing/2014/main" id="{41711707-4BB8-1C27-CE75-39B9F48029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2968" y="3933032"/>
            <a:ext cx="3542349" cy="257772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7" name="文本框 66">
                <a:extLst>
                  <a:ext uri="{FF2B5EF4-FFF2-40B4-BE49-F238E27FC236}">
                    <a16:creationId xmlns:a16="http://schemas.microsoft.com/office/drawing/2014/main" id="{DB619DEC-AED8-C43D-559C-98EA0200B029}"/>
                  </a:ext>
                </a:extLst>
              </p:cNvPr>
              <p:cNvSpPr txBox="1"/>
              <p:nvPr/>
            </p:nvSpPr>
            <p:spPr>
              <a:xfrm>
                <a:off x="10429100" y="2067123"/>
                <a:ext cx="15348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=1860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𝑚𝑠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67" name="文本框 66">
                <a:extLst>
                  <a:ext uri="{FF2B5EF4-FFF2-40B4-BE49-F238E27FC236}">
                    <a16:creationId xmlns:a16="http://schemas.microsoft.com/office/drawing/2014/main" id="{DB619DEC-AED8-C43D-559C-98EA0200B0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9100" y="2067123"/>
                <a:ext cx="153486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文本框 67">
                <a:extLst>
                  <a:ext uri="{FF2B5EF4-FFF2-40B4-BE49-F238E27FC236}">
                    <a16:creationId xmlns:a16="http://schemas.microsoft.com/office/drawing/2014/main" id="{53AB7969-C0B0-5157-0BE5-D5170C7CB552}"/>
                  </a:ext>
                </a:extLst>
              </p:cNvPr>
              <p:cNvSpPr txBox="1"/>
              <p:nvPr/>
            </p:nvSpPr>
            <p:spPr>
              <a:xfrm>
                <a:off x="10429101" y="4817320"/>
                <a:ext cx="15348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=2050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𝑚𝑠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8" name="文本框 67">
                <a:extLst>
                  <a:ext uri="{FF2B5EF4-FFF2-40B4-BE49-F238E27FC236}">
                    <a16:creationId xmlns:a16="http://schemas.microsoft.com/office/drawing/2014/main" id="{53AB7969-C0B0-5157-0BE5-D5170C7CB5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9101" y="4817320"/>
                <a:ext cx="1534869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矩形 68">
            <a:extLst>
              <a:ext uri="{FF2B5EF4-FFF2-40B4-BE49-F238E27FC236}">
                <a16:creationId xmlns:a16="http://schemas.microsoft.com/office/drawing/2014/main" id="{F72F477D-EEE8-8C56-A594-D82709C3E237}"/>
              </a:ext>
            </a:extLst>
          </p:cNvPr>
          <p:cNvSpPr/>
          <p:nvPr/>
        </p:nvSpPr>
        <p:spPr>
          <a:xfrm>
            <a:off x="497273" y="1219015"/>
            <a:ext cx="5114144" cy="5305353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1C53B04C-4913-EB5F-B270-F866F1C63091}"/>
                  </a:ext>
                </a:extLst>
              </p:cNvPr>
              <p:cNvSpPr txBox="1"/>
              <p:nvPr/>
            </p:nvSpPr>
            <p:spPr>
              <a:xfrm>
                <a:off x="7783167" y="1219015"/>
                <a:ext cx="290147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altLang="zh-CN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400" b="0" i="1" smtClean="0">
                        <a:latin typeface="Cambria Math" panose="02040503050406030204" pitchFamily="18" charset="0"/>
                      </a:rPr>
                      <m:t>5120</m:t>
                    </m:r>
                    <m:r>
                      <a:rPr lang="en-US" altLang="zh-CN" sz="1400" b="0" i="1" smtClean="0">
                        <a:latin typeface="Cambria Math" panose="02040503050406030204" pitchFamily="18" charset="0"/>
                      </a:rPr>
                      <m:t>𝑚𝑠</m:t>
                    </m:r>
                    <m:r>
                      <a:rPr lang="en-US" altLang="zh-CN" sz="14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CN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altLang="zh-CN" sz="1400" b="0" i="1" smtClean="0">
                        <a:latin typeface="Cambria Math" panose="02040503050406030204" pitchFamily="18" charset="0"/>
                      </a:rPr>
                      <m:t>=512</m:t>
                    </m:r>
                    <m:r>
                      <a:rPr lang="en-US" altLang="zh-CN" sz="1400" b="0" i="1" smtClean="0">
                        <a:latin typeface="Cambria Math" panose="02040503050406030204" pitchFamily="18" charset="0"/>
                      </a:rPr>
                      <m:t>𝑚𝑠</m:t>
                    </m:r>
                  </m:oMath>
                </a14:m>
                <a:r>
                  <a:rPr lang="zh-CN" altLang="en-US" sz="1400" dirty="0"/>
                  <a:t> </a:t>
                </a:r>
                <a:endParaRPr lang="zh-CN" altLang="en-US" dirty="0"/>
              </a:p>
            </p:txBody>
          </p:sp>
        </mc:Choice>
        <mc:Fallback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1C53B04C-4913-EB5F-B270-F866F1C630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67" y="1219015"/>
                <a:ext cx="2901472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图片 7">
            <a:extLst>
              <a:ext uri="{FF2B5EF4-FFF2-40B4-BE49-F238E27FC236}">
                <a16:creationId xmlns:a16="http://schemas.microsoft.com/office/drawing/2014/main" id="{51C11C17-96DD-6634-10C7-82F4D8E73B3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455" y="3246894"/>
            <a:ext cx="1173801" cy="1173801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CCF90AA6-48AA-6E4B-43BD-7E81FAA1C549}"/>
              </a:ext>
            </a:extLst>
          </p:cNvPr>
          <p:cNvSpPr/>
          <p:nvPr/>
        </p:nvSpPr>
        <p:spPr>
          <a:xfrm>
            <a:off x="6742924" y="1219015"/>
            <a:ext cx="5279083" cy="5305353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6675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25" grpId="0"/>
      <p:bldP spid="57" grpId="0" animBg="1"/>
      <p:bldP spid="58" grpId="0" animBg="1"/>
      <p:bldP spid="59" grpId="0"/>
      <p:bldP spid="67" grpId="0"/>
      <p:bldP spid="68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FA7DB9-1BE0-8444-F067-1AC90469D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179" y="396227"/>
            <a:ext cx="10515600" cy="910059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Conclusion and Future Work</a:t>
            </a:r>
            <a:endParaRPr lang="zh-CN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9E153063-7F7F-B961-65D6-33F052DFB2D4}"/>
              </a:ext>
            </a:extLst>
          </p:cNvPr>
          <p:cNvSpPr txBox="1"/>
          <p:nvPr/>
        </p:nvSpPr>
        <p:spPr>
          <a:xfrm>
            <a:off x="527179" y="1582341"/>
            <a:ext cx="936646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We developed a </a:t>
            </a:r>
            <a:r>
              <a:rPr lang="en-US" altLang="zh-CN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practical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simulation framework that can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simulate BLE and BLE-like neighbor discovery process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take full consideration of the </a:t>
            </a:r>
            <a:r>
              <a:rPr lang="en-US" altLang="zh-CN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‘range-entrance’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event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produce </a:t>
            </a:r>
            <a:r>
              <a:rPr lang="en-US" altLang="zh-CN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determined distribution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of discovery latency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involve the </a:t>
            </a:r>
            <a:r>
              <a:rPr lang="en-US" altLang="zh-CN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stochastic factors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in practical cases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268916A-643C-2530-9FCE-C3FD59300D84}"/>
              </a:ext>
            </a:extLst>
          </p:cNvPr>
          <p:cNvSpPr txBox="1"/>
          <p:nvPr/>
        </p:nvSpPr>
        <p:spPr>
          <a:xfrm>
            <a:off x="527179" y="4092399"/>
            <a:ext cx="9366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Future Works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Integrate more factors/variants of existing factors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Accelerate Case-Projection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260513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FA7DB9-1BE0-8444-F067-1AC90469D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179" y="396227"/>
            <a:ext cx="10515600" cy="910059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A Practical Scenario: the OFN</a:t>
            </a:r>
            <a:endParaRPr lang="zh-CN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椭圆 2">
            <a:extLst>
              <a:ext uri="{FF2B5EF4-FFF2-40B4-BE49-F238E27FC236}">
                <a16:creationId xmlns:a16="http://schemas.microsoft.com/office/drawing/2014/main" id="{D9E08B64-35C6-95A0-088B-C12C4BCA91D2}"/>
              </a:ext>
            </a:extLst>
          </p:cNvPr>
          <p:cNvSpPr/>
          <p:nvPr/>
        </p:nvSpPr>
        <p:spPr>
          <a:xfrm>
            <a:off x="974300" y="2869534"/>
            <a:ext cx="1511559" cy="151155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zh-CN" b="1" dirty="0">
                <a:solidFill>
                  <a:sysClr val="windowText" lastClr="000000"/>
                </a:solidFill>
              </a:rPr>
              <a:t>Lost-Device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EBA89FC6-C23C-D282-C7EA-A39188863D5E}"/>
              </a:ext>
            </a:extLst>
          </p:cNvPr>
          <p:cNvSpPr/>
          <p:nvPr/>
        </p:nvSpPr>
        <p:spPr>
          <a:xfrm>
            <a:off x="9422604" y="2765807"/>
            <a:ext cx="1620175" cy="17190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zh-CN" b="1" dirty="0">
                <a:solidFill>
                  <a:sysClr val="windowText" lastClr="000000"/>
                </a:solidFill>
              </a:rPr>
              <a:t>Lost-Device’s</a:t>
            </a:r>
          </a:p>
          <a:p>
            <a:pPr algn="ctr"/>
            <a:r>
              <a:rPr lang="en-US" altLang="zh-CN" b="1" dirty="0">
                <a:solidFill>
                  <a:sysClr val="windowText" lastClr="000000"/>
                </a:solidFill>
              </a:rPr>
              <a:t>Owner</a:t>
            </a:r>
            <a:endParaRPr lang="zh-CN" altLang="en-US" b="1" dirty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格 6">
                <a:extLst>
                  <a:ext uri="{FF2B5EF4-FFF2-40B4-BE49-F238E27FC236}">
                    <a16:creationId xmlns:a16="http://schemas.microsoft.com/office/drawing/2014/main" id="{FB9D415F-B860-C188-54BB-DAD5C3CFBD8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11794436"/>
                  </p:ext>
                </p:extLst>
              </p:nvPr>
            </p:nvGraphicFramePr>
            <p:xfrm>
              <a:off x="686124" y="4484820"/>
              <a:ext cx="1905908" cy="11074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952954">
                      <a:extLst>
                        <a:ext uri="{9D8B030D-6E8A-4147-A177-3AD203B41FA5}">
                          <a16:colId xmlns:a16="http://schemas.microsoft.com/office/drawing/2014/main" val="878412977"/>
                        </a:ext>
                      </a:extLst>
                    </a:gridCol>
                    <a:gridCol w="952954">
                      <a:extLst>
                        <a:ext uri="{9D8B030D-6E8A-4147-A177-3AD203B41FA5}">
                          <a16:colId xmlns:a16="http://schemas.microsoft.com/office/drawing/2014/main" val="1554662326"/>
                        </a:ext>
                      </a:extLst>
                    </a:gridCol>
                  </a:tblGrid>
                  <a:tr h="32309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zh-CN" dirty="0"/>
                            <a:t>GPS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zh-CN" altLang="en-US" b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8338024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zh-CN" dirty="0"/>
                            <a:t>Wi-Fi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zh-CN" altLang="en-US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411943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zh-CN" dirty="0"/>
                            <a:t>Cellular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zh-CN" altLang="en-US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3101230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格 6">
                <a:extLst>
                  <a:ext uri="{FF2B5EF4-FFF2-40B4-BE49-F238E27FC236}">
                    <a16:creationId xmlns:a16="http://schemas.microsoft.com/office/drawing/2014/main" id="{FB9D415F-B860-C188-54BB-DAD5C3CFBD8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11794436"/>
                  </p:ext>
                </p:extLst>
              </p:nvPr>
            </p:nvGraphicFramePr>
            <p:xfrm>
              <a:off x="686124" y="4484820"/>
              <a:ext cx="1905908" cy="11074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952954">
                      <a:extLst>
                        <a:ext uri="{9D8B030D-6E8A-4147-A177-3AD203B41FA5}">
                          <a16:colId xmlns:a16="http://schemas.microsoft.com/office/drawing/2014/main" val="878412977"/>
                        </a:ext>
                      </a:extLst>
                    </a:gridCol>
                    <a:gridCol w="952954">
                      <a:extLst>
                        <a:ext uri="{9D8B030D-6E8A-4147-A177-3AD203B41FA5}">
                          <a16:colId xmlns:a16="http://schemas.microsoft.com/office/drawing/2014/main" val="1554662326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zh-CN" dirty="0"/>
                            <a:t>GPS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100000" t="-8333" b="-23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8338024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zh-CN" dirty="0"/>
                            <a:t>Wi-Fi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100000" t="-104839" b="-1225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411943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zh-CN" dirty="0"/>
                            <a:t>Cellular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100000" t="-208197" b="-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3101230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流程图: 可选过程 6">
            <a:extLst>
              <a:ext uri="{FF2B5EF4-FFF2-40B4-BE49-F238E27FC236}">
                <a16:creationId xmlns:a16="http://schemas.microsoft.com/office/drawing/2014/main" id="{4BB892B8-C7AA-A80D-0E75-D948EF72B8EB}"/>
              </a:ext>
            </a:extLst>
          </p:cNvPr>
          <p:cNvSpPr/>
          <p:nvPr/>
        </p:nvSpPr>
        <p:spPr>
          <a:xfrm>
            <a:off x="3615470" y="1817943"/>
            <a:ext cx="4822031" cy="3614738"/>
          </a:xfrm>
          <a:prstGeom prst="flowChartAlternateProcess">
            <a:avLst/>
          </a:prstGeom>
          <a:noFill/>
          <a:ln w="571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ADC7AB43-06BE-2C5F-FF10-B5528F039B0D}"/>
              </a:ext>
            </a:extLst>
          </p:cNvPr>
          <p:cNvSpPr txBox="1"/>
          <p:nvPr/>
        </p:nvSpPr>
        <p:spPr>
          <a:xfrm>
            <a:off x="3468294" y="3025147"/>
            <a:ext cx="51163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The Offline </a:t>
            </a:r>
          </a:p>
          <a:p>
            <a:pPr algn="ctr"/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Finding Network (OFN)</a:t>
            </a:r>
          </a:p>
          <a:p>
            <a:pPr algn="ctr"/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endParaRPr lang="zh-CN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箭头: 右 8">
            <a:extLst>
              <a:ext uri="{FF2B5EF4-FFF2-40B4-BE49-F238E27FC236}">
                <a16:creationId xmlns:a16="http://schemas.microsoft.com/office/drawing/2014/main" id="{2B0B47B5-9E5F-3217-1D68-44D4D951A8FB}"/>
              </a:ext>
            </a:extLst>
          </p:cNvPr>
          <p:cNvSpPr/>
          <p:nvPr/>
        </p:nvSpPr>
        <p:spPr>
          <a:xfrm>
            <a:off x="2725511" y="3170283"/>
            <a:ext cx="661442" cy="910059"/>
          </a:xfrm>
          <a:prstGeom prst="rightArrow">
            <a:avLst>
              <a:gd name="adj1" fmla="val 50000"/>
              <a:gd name="adj2" fmla="val 87801"/>
            </a:avLst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箭头: 右 9">
            <a:extLst>
              <a:ext uri="{FF2B5EF4-FFF2-40B4-BE49-F238E27FC236}">
                <a16:creationId xmlns:a16="http://schemas.microsoft.com/office/drawing/2014/main" id="{98B3C820-3940-632A-2558-1F9DD39BBB1B}"/>
              </a:ext>
            </a:extLst>
          </p:cNvPr>
          <p:cNvSpPr/>
          <p:nvPr/>
        </p:nvSpPr>
        <p:spPr>
          <a:xfrm>
            <a:off x="8621948" y="3170281"/>
            <a:ext cx="661442" cy="910059"/>
          </a:xfrm>
          <a:prstGeom prst="rightArrow">
            <a:avLst>
              <a:gd name="adj1" fmla="val 50000"/>
              <a:gd name="adj2" fmla="val 87801"/>
            </a:avLst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C00000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0A7E63A-097B-80AA-F7AD-E6171F427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61" y="1706760"/>
            <a:ext cx="910059" cy="910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E51A1D10-5F4A-3B36-58B9-95BC620A9AF9}"/>
              </a:ext>
            </a:extLst>
          </p:cNvPr>
          <p:cNvSpPr txBox="1"/>
          <p:nvPr/>
        </p:nvSpPr>
        <p:spPr>
          <a:xfrm>
            <a:off x="1555102" y="1817943"/>
            <a:ext cx="1648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>
                <a:latin typeface="Arial" panose="020B0604020202020204" pitchFamily="34" charset="0"/>
                <a:cs typeface="Arial" panose="020B0604020202020204" pitchFamily="34" charset="0"/>
              </a:rPr>
              <a:t>Example: Apple’s AirTag</a:t>
            </a:r>
            <a:endParaRPr lang="zh-CN" alt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39AC304F-87A6-4D94-1FC0-C5D4FD892354}"/>
              </a:ext>
            </a:extLst>
          </p:cNvPr>
          <p:cNvSpPr txBox="1"/>
          <p:nvPr/>
        </p:nvSpPr>
        <p:spPr>
          <a:xfrm>
            <a:off x="527179" y="2581141"/>
            <a:ext cx="2658808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600" dirty="0"/>
              <a:t>Image Source: </a:t>
            </a:r>
            <a:r>
              <a:rPr lang="zh-CN" altLang="en-US" sz="600" dirty="0"/>
              <a:t>https://www.apple.com/hk/en/airtag/</a:t>
            </a:r>
          </a:p>
        </p:txBody>
      </p:sp>
    </p:spTree>
    <p:extLst>
      <p:ext uri="{BB962C8B-B14F-4D97-AF65-F5344CB8AC3E}">
        <p14:creationId xmlns:p14="http://schemas.microsoft.com/office/powerpoint/2010/main" val="2027990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FA7DB9-1BE0-8444-F067-1AC90469D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179" y="396227"/>
            <a:ext cx="10515600" cy="910059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A Practical Scenario: the OFN</a:t>
            </a:r>
            <a:endParaRPr lang="zh-CN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椭圆 2">
            <a:extLst>
              <a:ext uri="{FF2B5EF4-FFF2-40B4-BE49-F238E27FC236}">
                <a16:creationId xmlns:a16="http://schemas.microsoft.com/office/drawing/2014/main" id="{D9E08B64-35C6-95A0-088B-C12C4BCA91D2}"/>
              </a:ext>
            </a:extLst>
          </p:cNvPr>
          <p:cNvSpPr/>
          <p:nvPr/>
        </p:nvSpPr>
        <p:spPr>
          <a:xfrm>
            <a:off x="974300" y="2869534"/>
            <a:ext cx="1511559" cy="151155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zh-CN" b="1" dirty="0">
                <a:solidFill>
                  <a:sysClr val="windowText" lastClr="000000"/>
                </a:solidFill>
              </a:rPr>
              <a:t>Lost-Device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EBA89FC6-C23C-D282-C7EA-A39188863D5E}"/>
              </a:ext>
            </a:extLst>
          </p:cNvPr>
          <p:cNvSpPr/>
          <p:nvPr/>
        </p:nvSpPr>
        <p:spPr>
          <a:xfrm>
            <a:off x="9422604" y="2765807"/>
            <a:ext cx="1620175" cy="17190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zh-CN" b="1" dirty="0">
                <a:solidFill>
                  <a:sysClr val="windowText" lastClr="000000"/>
                </a:solidFill>
              </a:rPr>
              <a:t>Lost-Device’s</a:t>
            </a:r>
          </a:p>
          <a:p>
            <a:pPr algn="ctr"/>
            <a:r>
              <a:rPr lang="en-US" altLang="zh-CN" b="1" dirty="0">
                <a:solidFill>
                  <a:sysClr val="windowText" lastClr="000000"/>
                </a:solidFill>
              </a:rPr>
              <a:t>Owner</a:t>
            </a:r>
            <a:endParaRPr lang="zh-CN" altLang="en-US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箭头: 右 8">
            <a:extLst>
              <a:ext uri="{FF2B5EF4-FFF2-40B4-BE49-F238E27FC236}">
                <a16:creationId xmlns:a16="http://schemas.microsoft.com/office/drawing/2014/main" id="{2B0B47B5-9E5F-3217-1D68-44D4D951A8FB}"/>
              </a:ext>
            </a:extLst>
          </p:cNvPr>
          <p:cNvSpPr/>
          <p:nvPr/>
        </p:nvSpPr>
        <p:spPr>
          <a:xfrm>
            <a:off x="2725511" y="3170283"/>
            <a:ext cx="661442" cy="910059"/>
          </a:xfrm>
          <a:prstGeom prst="rightArrow">
            <a:avLst>
              <a:gd name="adj1" fmla="val 50000"/>
              <a:gd name="adj2" fmla="val 87801"/>
            </a:avLst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箭头: 右 9">
            <a:extLst>
              <a:ext uri="{FF2B5EF4-FFF2-40B4-BE49-F238E27FC236}">
                <a16:creationId xmlns:a16="http://schemas.microsoft.com/office/drawing/2014/main" id="{98B3C820-3940-632A-2558-1F9DD39BBB1B}"/>
              </a:ext>
            </a:extLst>
          </p:cNvPr>
          <p:cNvSpPr/>
          <p:nvPr/>
        </p:nvSpPr>
        <p:spPr>
          <a:xfrm>
            <a:off x="8621948" y="3170281"/>
            <a:ext cx="661442" cy="910059"/>
          </a:xfrm>
          <a:prstGeom prst="rightArrow">
            <a:avLst>
              <a:gd name="adj1" fmla="val 50000"/>
              <a:gd name="adj2" fmla="val 87801"/>
            </a:avLst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C00000"/>
              </a:solidFill>
            </a:endParaRPr>
          </a:p>
        </p:txBody>
      </p:sp>
      <p:sp>
        <p:nvSpPr>
          <p:cNvPr id="12" name="箭头: 右 11">
            <a:extLst>
              <a:ext uri="{FF2B5EF4-FFF2-40B4-BE49-F238E27FC236}">
                <a16:creationId xmlns:a16="http://schemas.microsoft.com/office/drawing/2014/main" id="{FC600771-8F0B-5663-CBE0-C8BCBCBA7419}"/>
              </a:ext>
            </a:extLst>
          </p:cNvPr>
          <p:cNvSpPr/>
          <p:nvPr/>
        </p:nvSpPr>
        <p:spPr>
          <a:xfrm>
            <a:off x="5641109" y="3170281"/>
            <a:ext cx="661442" cy="910059"/>
          </a:xfrm>
          <a:prstGeom prst="rightArrow">
            <a:avLst>
              <a:gd name="adj1" fmla="val 50000"/>
              <a:gd name="adj2" fmla="val 87801"/>
            </a:avLst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A86F9A6A-845B-C4DC-52D6-925DA55F8A29}"/>
              </a:ext>
            </a:extLst>
          </p:cNvPr>
          <p:cNvGrpSpPr/>
          <p:nvPr/>
        </p:nvGrpSpPr>
        <p:grpSpPr>
          <a:xfrm>
            <a:off x="3626605" y="2765807"/>
            <a:ext cx="1621686" cy="1719013"/>
            <a:chOff x="5501016" y="1451267"/>
            <a:chExt cx="1621686" cy="1719013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CF085C1D-28EB-3E43-48C7-8AFC2E5D1F94}"/>
                </a:ext>
              </a:extLst>
            </p:cNvPr>
            <p:cNvSpPr/>
            <p:nvPr/>
          </p:nvSpPr>
          <p:spPr>
            <a:xfrm>
              <a:off x="5501016" y="1451267"/>
              <a:ext cx="1620175" cy="1719013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zh-CN" b="1" dirty="0">
                  <a:solidFill>
                    <a:sysClr val="windowText" lastClr="000000"/>
                  </a:solidFill>
                </a:rPr>
                <a:t>Widely</a:t>
              </a:r>
            </a:p>
            <a:p>
              <a:pPr algn="ctr"/>
              <a:r>
                <a:rPr lang="en-US" altLang="zh-CN" b="1" dirty="0">
                  <a:solidFill>
                    <a:sysClr val="windowText" lastClr="000000"/>
                  </a:solidFill>
                </a:rPr>
                <a:t>Spread</a:t>
              </a:r>
            </a:p>
            <a:p>
              <a:pPr algn="ctr"/>
              <a:r>
                <a:rPr lang="en-US" altLang="zh-CN" b="1" dirty="0">
                  <a:solidFill>
                    <a:sysClr val="windowText" lastClr="000000"/>
                  </a:solidFill>
                </a:rPr>
                <a:t>Scanner</a:t>
              </a:r>
            </a:p>
            <a:p>
              <a:pPr algn="ctr"/>
              <a:r>
                <a:rPr lang="en-US" altLang="zh-CN" b="1" dirty="0">
                  <a:solidFill>
                    <a:sysClr val="windowText" lastClr="000000"/>
                  </a:solidFill>
                </a:rPr>
                <a:t>Devices</a:t>
              </a:r>
              <a:endParaRPr lang="zh-CN" altLang="en-US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矩形: 圆角 13">
              <a:extLst>
                <a:ext uri="{FF2B5EF4-FFF2-40B4-BE49-F238E27FC236}">
                  <a16:creationId xmlns:a16="http://schemas.microsoft.com/office/drawing/2014/main" id="{4D6E6CDD-3FB2-6D80-9A7A-61739017F34A}"/>
                </a:ext>
              </a:extLst>
            </p:cNvPr>
            <p:cNvSpPr/>
            <p:nvPr/>
          </p:nvSpPr>
          <p:spPr>
            <a:xfrm>
              <a:off x="5502527" y="1451267"/>
              <a:ext cx="1620175" cy="1719013"/>
            </a:xfrm>
            <a:prstGeom prst="roundRect">
              <a:avLst/>
            </a:prstGeom>
            <a:no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4B978C94-605A-BD49-A5ED-482DAE5C43F5}"/>
              </a:ext>
            </a:extLst>
          </p:cNvPr>
          <p:cNvGrpSpPr/>
          <p:nvPr/>
        </p:nvGrpSpPr>
        <p:grpSpPr>
          <a:xfrm>
            <a:off x="6634027" y="2765802"/>
            <a:ext cx="1621686" cy="1719013"/>
            <a:chOff x="5501016" y="1451267"/>
            <a:chExt cx="1621686" cy="1719013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27B72687-2700-FA08-0920-05B945ACBBDB}"/>
                </a:ext>
              </a:extLst>
            </p:cNvPr>
            <p:cNvSpPr/>
            <p:nvPr/>
          </p:nvSpPr>
          <p:spPr>
            <a:xfrm>
              <a:off x="5501016" y="1451267"/>
              <a:ext cx="1620175" cy="1719013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zh-CN" b="1" dirty="0">
                  <a:solidFill>
                    <a:sysClr val="windowText" lastClr="000000"/>
                  </a:solidFill>
                </a:rPr>
                <a:t>Cloud</a:t>
              </a:r>
            </a:p>
            <a:p>
              <a:pPr algn="ctr"/>
              <a:r>
                <a:rPr lang="en-US" altLang="zh-CN" b="1" dirty="0">
                  <a:solidFill>
                    <a:sysClr val="windowText" lastClr="000000"/>
                  </a:solidFill>
                </a:rPr>
                <a:t>Server</a:t>
              </a:r>
              <a:endParaRPr lang="zh-CN" altLang="en-US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矩形: 圆角 17">
              <a:extLst>
                <a:ext uri="{FF2B5EF4-FFF2-40B4-BE49-F238E27FC236}">
                  <a16:creationId xmlns:a16="http://schemas.microsoft.com/office/drawing/2014/main" id="{CF03549D-0486-DDFE-299B-BF796A584497}"/>
                </a:ext>
              </a:extLst>
            </p:cNvPr>
            <p:cNvSpPr/>
            <p:nvPr/>
          </p:nvSpPr>
          <p:spPr>
            <a:xfrm>
              <a:off x="5502527" y="1451267"/>
              <a:ext cx="1620175" cy="1719013"/>
            </a:xfrm>
            <a:prstGeom prst="roundRect">
              <a:avLst/>
            </a:prstGeom>
            <a:no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2" name="文本框 21">
            <a:extLst>
              <a:ext uri="{FF2B5EF4-FFF2-40B4-BE49-F238E27FC236}">
                <a16:creationId xmlns:a16="http://schemas.microsoft.com/office/drawing/2014/main" id="{8EBE5472-6703-B279-BEAF-99C582873674}"/>
              </a:ext>
            </a:extLst>
          </p:cNvPr>
          <p:cNvSpPr txBox="1"/>
          <p:nvPr/>
        </p:nvSpPr>
        <p:spPr>
          <a:xfrm>
            <a:off x="4830375" y="4961070"/>
            <a:ext cx="2282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1600" u="sng" dirty="0">
                <a:latin typeface="Arial" panose="020B0604020202020204" pitchFamily="34" charset="0"/>
              </a:rPr>
              <a:t>2.Location Information</a:t>
            </a:r>
            <a:endParaRPr lang="zh-CN" altLang="en-US" sz="1600" u="sng" dirty="0">
              <a:latin typeface="Arial" panose="020B0604020202020204" pitchFamily="34" charset="0"/>
            </a:endParaRPr>
          </a:p>
        </p:txBody>
      </p:sp>
      <p:pic>
        <p:nvPicPr>
          <p:cNvPr id="24" name="图片 23">
            <a:extLst>
              <a:ext uri="{FF2B5EF4-FFF2-40B4-BE49-F238E27FC236}">
                <a16:creationId xmlns:a16="http://schemas.microsoft.com/office/drawing/2014/main" id="{55EF3C1F-8998-73AF-1668-78C7551070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988" y="4017522"/>
            <a:ext cx="1112825" cy="1112825"/>
          </a:xfrm>
          <a:prstGeom prst="rect">
            <a:avLst/>
          </a:prstGeom>
        </p:spPr>
      </p:pic>
      <p:sp>
        <p:nvSpPr>
          <p:cNvPr id="26" name="文本框 25">
            <a:extLst>
              <a:ext uri="{FF2B5EF4-FFF2-40B4-BE49-F238E27FC236}">
                <a16:creationId xmlns:a16="http://schemas.microsoft.com/office/drawing/2014/main" id="{AE94882F-EB82-B09A-DEE9-D8C5EBA909CA}"/>
              </a:ext>
            </a:extLst>
          </p:cNvPr>
          <p:cNvSpPr txBox="1"/>
          <p:nvPr/>
        </p:nvSpPr>
        <p:spPr>
          <a:xfrm>
            <a:off x="2052978" y="4961070"/>
            <a:ext cx="18505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1600" u="sng" dirty="0">
                <a:latin typeface="Arial" panose="020B0604020202020204" pitchFamily="34" charset="0"/>
              </a:rPr>
              <a:t>1.Device Identifier</a:t>
            </a:r>
            <a:endParaRPr lang="zh-CN" altLang="en-US" sz="1600" u="sng" dirty="0">
              <a:latin typeface="Arial" panose="020B0604020202020204" pitchFamily="34" charset="0"/>
            </a:endParaRPr>
          </a:p>
        </p:txBody>
      </p:sp>
      <p:pic>
        <p:nvPicPr>
          <p:cNvPr id="28" name="图片 27">
            <a:extLst>
              <a:ext uri="{FF2B5EF4-FFF2-40B4-BE49-F238E27FC236}">
                <a16:creationId xmlns:a16="http://schemas.microsoft.com/office/drawing/2014/main" id="{FC6A194C-234D-8D6A-6FF9-2A51113785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073" y="4260085"/>
            <a:ext cx="700985" cy="700985"/>
          </a:xfrm>
          <a:prstGeom prst="rect">
            <a:avLst/>
          </a:prstGeom>
        </p:spPr>
      </p:pic>
      <p:pic>
        <p:nvPicPr>
          <p:cNvPr id="30" name="图片 29">
            <a:extLst>
              <a:ext uri="{FF2B5EF4-FFF2-40B4-BE49-F238E27FC236}">
                <a16:creationId xmlns:a16="http://schemas.microsoft.com/office/drawing/2014/main" id="{D113A2BA-351F-3474-E1C7-8366FB119A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9848" y="4160946"/>
            <a:ext cx="800124" cy="800124"/>
          </a:xfrm>
          <a:prstGeom prst="rect">
            <a:avLst/>
          </a:prstGeom>
        </p:spPr>
      </p:pic>
      <p:sp>
        <p:nvSpPr>
          <p:cNvPr id="31" name="文本框 30">
            <a:extLst>
              <a:ext uri="{FF2B5EF4-FFF2-40B4-BE49-F238E27FC236}">
                <a16:creationId xmlns:a16="http://schemas.microsoft.com/office/drawing/2014/main" id="{64A8ADD2-71F7-18CD-B2EA-3181C03FE355}"/>
              </a:ext>
            </a:extLst>
          </p:cNvPr>
          <p:cNvSpPr txBox="1"/>
          <p:nvPr/>
        </p:nvSpPr>
        <p:spPr>
          <a:xfrm>
            <a:off x="7748455" y="4961070"/>
            <a:ext cx="2282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u="sng" dirty="0">
                <a:latin typeface="Arial" panose="020B0604020202020204" pitchFamily="34" charset="0"/>
              </a:rPr>
              <a:t>3.Notification</a:t>
            </a:r>
            <a:endParaRPr lang="zh-CN" altLang="en-US" sz="1600" u="sng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271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组合 60">
            <a:extLst>
              <a:ext uri="{FF2B5EF4-FFF2-40B4-BE49-F238E27FC236}">
                <a16:creationId xmlns:a16="http://schemas.microsoft.com/office/drawing/2014/main" id="{A6858EFB-4221-8F96-A60F-1365D334495B}"/>
              </a:ext>
            </a:extLst>
          </p:cNvPr>
          <p:cNvGrpSpPr/>
          <p:nvPr/>
        </p:nvGrpSpPr>
        <p:grpSpPr>
          <a:xfrm>
            <a:off x="5600700" y="1977209"/>
            <a:ext cx="864394" cy="1982565"/>
            <a:chOff x="5600700" y="1969590"/>
            <a:chExt cx="864394" cy="1559452"/>
          </a:xfrm>
        </p:grpSpPr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F52A2C23-01CD-A08E-8A71-CE406E9E0A44}"/>
                </a:ext>
              </a:extLst>
            </p:cNvPr>
            <p:cNvSpPr/>
            <p:nvPr/>
          </p:nvSpPr>
          <p:spPr>
            <a:xfrm>
              <a:off x="5600700" y="1980635"/>
              <a:ext cx="864394" cy="1523847"/>
            </a:xfrm>
            <a:prstGeom prst="rect">
              <a:avLst/>
            </a:prstGeom>
            <a:pattFill prst="pct5">
              <a:fgClr>
                <a:schemeClr val="bg1">
                  <a:lumMod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30" name="直接连接符 29">
              <a:extLst>
                <a:ext uri="{FF2B5EF4-FFF2-40B4-BE49-F238E27FC236}">
                  <a16:creationId xmlns:a16="http://schemas.microsoft.com/office/drawing/2014/main" id="{6A891FA0-437E-C681-1910-ADA42003D20E}"/>
                </a:ext>
              </a:extLst>
            </p:cNvPr>
            <p:cNvCxnSpPr/>
            <p:nvPr/>
          </p:nvCxnSpPr>
          <p:spPr>
            <a:xfrm>
              <a:off x="6465094" y="1969590"/>
              <a:ext cx="0" cy="1559452"/>
            </a:xfrm>
            <a:prstGeom prst="line">
              <a:avLst/>
            </a:prstGeom>
            <a:ln w="3810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CCFA7DB9-1BE0-8444-F067-1AC90469D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179" y="396227"/>
            <a:ext cx="10515600" cy="910059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The Discovery Process</a:t>
            </a:r>
            <a:endParaRPr lang="zh-CN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7273E5D8-F97E-17C5-CEA2-DAC2DAA3DA54}"/>
              </a:ext>
            </a:extLst>
          </p:cNvPr>
          <p:cNvGrpSpPr/>
          <p:nvPr/>
        </p:nvGrpSpPr>
        <p:grpSpPr>
          <a:xfrm>
            <a:off x="661325" y="1435892"/>
            <a:ext cx="4355719" cy="1818054"/>
            <a:chOff x="527179" y="1435892"/>
            <a:chExt cx="4073396" cy="1700214"/>
          </a:xfrm>
        </p:grpSpPr>
        <p:sp>
          <p:nvSpPr>
            <p:cNvPr id="3" name="椭圆 2">
              <a:extLst>
                <a:ext uri="{FF2B5EF4-FFF2-40B4-BE49-F238E27FC236}">
                  <a16:creationId xmlns:a16="http://schemas.microsoft.com/office/drawing/2014/main" id="{97D25DC1-842F-6E44-01A2-330D93A528D3}"/>
                </a:ext>
              </a:extLst>
            </p:cNvPr>
            <p:cNvSpPr/>
            <p:nvPr/>
          </p:nvSpPr>
          <p:spPr>
            <a:xfrm>
              <a:off x="825727" y="1653685"/>
              <a:ext cx="1243415" cy="124341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zh-CN" sz="1600" b="1" dirty="0">
                  <a:solidFill>
                    <a:sysClr val="windowText" lastClr="000000"/>
                  </a:solidFill>
                </a:rPr>
                <a:t>Lost-Device</a:t>
              </a:r>
            </a:p>
            <a:p>
              <a:pPr algn="ctr"/>
              <a:r>
                <a:rPr lang="en-US" altLang="zh-CN" sz="1600" b="1" dirty="0">
                  <a:solidFill>
                    <a:sysClr val="windowText" lastClr="000000"/>
                  </a:solidFill>
                </a:rPr>
                <a:t>(Advertiser)</a:t>
              </a:r>
              <a:endParaRPr lang="en-US" altLang="zh-CN" sz="12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" name="箭头: 右 3">
              <a:extLst>
                <a:ext uri="{FF2B5EF4-FFF2-40B4-BE49-F238E27FC236}">
                  <a16:creationId xmlns:a16="http://schemas.microsoft.com/office/drawing/2014/main" id="{2F72C599-28F7-2D66-44A2-95F54376D2E2}"/>
                </a:ext>
              </a:extLst>
            </p:cNvPr>
            <p:cNvSpPr/>
            <p:nvPr/>
          </p:nvSpPr>
          <p:spPr>
            <a:xfrm>
              <a:off x="2322798" y="1936801"/>
              <a:ext cx="457315" cy="629206"/>
            </a:xfrm>
            <a:prstGeom prst="rightArrow">
              <a:avLst>
                <a:gd name="adj1" fmla="val 50000"/>
                <a:gd name="adj2" fmla="val 87801"/>
              </a:avLst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id="{CF427954-07B2-059E-8176-9F050AF617B1}"/>
                </a:ext>
              </a:extLst>
            </p:cNvPr>
            <p:cNvGrpSpPr/>
            <p:nvPr/>
          </p:nvGrpSpPr>
          <p:grpSpPr>
            <a:xfrm>
              <a:off x="3033769" y="1657149"/>
              <a:ext cx="1121219" cy="1188510"/>
              <a:chOff x="5501016" y="1451267"/>
              <a:chExt cx="1621686" cy="1719013"/>
            </a:xfrm>
          </p:grpSpPr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817F6013-2E19-F188-F26A-DCA589EDFF7B}"/>
                  </a:ext>
                </a:extLst>
              </p:cNvPr>
              <p:cNvSpPr/>
              <p:nvPr/>
            </p:nvSpPr>
            <p:spPr>
              <a:xfrm>
                <a:off x="5501016" y="1451267"/>
                <a:ext cx="1620175" cy="1719013"/>
              </a:xfrm>
              <a:prstGeom prst="rect">
                <a:avLst/>
              </a:prstGeom>
              <a:noFill/>
              <a:ln w="38100"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altLang="zh-CN" sz="1600" b="1" dirty="0">
                    <a:solidFill>
                      <a:sysClr val="windowText" lastClr="000000"/>
                    </a:solidFill>
                  </a:rPr>
                  <a:t>Scanner</a:t>
                </a:r>
              </a:p>
              <a:p>
                <a:pPr algn="ctr"/>
                <a:r>
                  <a:rPr lang="en-US" altLang="zh-CN" sz="1600" b="1" dirty="0">
                    <a:solidFill>
                      <a:sysClr val="windowText" lastClr="000000"/>
                    </a:solidFill>
                  </a:rPr>
                  <a:t>Device</a:t>
                </a:r>
                <a:endParaRPr lang="zh-CN" altLang="en-US" sz="1600" b="1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" name="矩形: 圆角 6">
                <a:extLst>
                  <a:ext uri="{FF2B5EF4-FFF2-40B4-BE49-F238E27FC236}">
                    <a16:creationId xmlns:a16="http://schemas.microsoft.com/office/drawing/2014/main" id="{0EBF5D59-1A40-4620-4C83-FA9307600F3B}"/>
                  </a:ext>
                </a:extLst>
              </p:cNvPr>
              <p:cNvSpPr/>
              <p:nvPr/>
            </p:nvSpPr>
            <p:spPr>
              <a:xfrm>
                <a:off x="5502527" y="1451267"/>
                <a:ext cx="1620175" cy="1719013"/>
              </a:xfrm>
              <a:prstGeom prst="roundRect">
                <a:avLst/>
              </a:prstGeom>
              <a:noFill/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4C4EEBA5-9DE4-0CB9-C24B-16EBCF246B99}"/>
                </a:ext>
              </a:extLst>
            </p:cNvPr>
            <p:cNvSpPr/>
            <p:nvPr/>
          </p:nvSpPr>
          <p:spPr>
            <a:xfrm>
              <a:off x="527179" y="1435892"/>
              <a:ext cx="4073396" cy="1700214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id="{B5D52048-33CF-5465-5BCC-9A5F3BDC1DAD}"/>
              </a:ext>
            </a:extLst>
          </p:cNvPr>
          <p:cNvSpPr/>
          <p:nvPr/>
        </p:nvSpPr>
        <p:spPr>
          <a:xfrm>
            <a:off x="5372100" y="1435892"/>
            <a:ext cx="6287514" cy="3044668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FBEAC20C-D817-FA57-1253-E24AA6B80C0E}"/>
              </a:ext>
            </a:extLst>
          </p:cNvPr>
          <p:cNvGrpSpPr/>
          <p:nvPr/>
        </p:nvGrpSpPr>
        <p:grpSpPr>
          <a:xfrm>
            <a:off x="5600700" y="1585913"/>
            <a:ext cx="5800725" cy="843036"/>
            <a:chOff x="5600700" y="1585913"/>
            <a:chExt cx="5800725" cy="843036"/>
          </a:xfrm>
        </p:grpSpPr>
        <p:sp>
          <p:nvSpPr>
            <p:cNvPr id="13" name="箭头: 下 12">
              <a:extLst>
                <a:ext uri="{FF2B5EF4-FFF2-40B4-BE49-F238E27FC236}">
                  <a16:creationId xmlns:a16="http://schemas.microsoft.com/office/drawing/2014/main" id="{9BE69910-3817-8BA6-DDC1-35655CADA545}"/>
                </a:ext>
              </a:extLst>
            </p:cNvPr>
            <p:cNvSpPr/>
            <p:nvPr/>
          </p:nvSpPr>
          <p:spPr>
            <a:xfrm>
              <a:off x="5820895" y="1969590"/>
              <a:ext cx="184112" cy="459308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1" name="直接箭头连接符 10">
              <a:extLst>
                <a:ext uri="{FF2B5EF4-FFF2-40B4-BE49-F238E27FC236}">
                  <a16:creationId xmlns:a16="http://schemas.microsoft.com/office/drawing/2014/main" id="{3C92F34A-0388-F355-4DFC-64209C3DEF2B}"/>
                </a:ext>
              </a:extLst>
            </p:cNvPr>
            <p:cNvCxnSpPr/>
            <p:nvPr/>
          </p:nvCxnSpPr>
          <p:spPr>
            <a:xfrm>
              <a:off x="5600700" y="1962417"/>
              <a:ext cx="580072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文本框 11">
                  <a:extLst>
                    <a:ext uri="{FF2B5EF4-FFF2-40B4-BE49-F238E27FC236}">
                      <a16:creationId xmlns:a16="http://schemas.microsoft.com/office/drawing/2014/main" id="{A14874D8-E26D-46E0-560A-B0025BE13D15}"/>
                    </a:ext>
                  </a:extLst>
                </p:cNvPr>
                <p:cNvSpPr txBox="1"/>
                <p:nvPr/>
              </p:nvSpPr>
              <p:spPr>
                <a:xfrm>
                  <a:off x="5600700" y="1585913"/>
                  <a:ext cx="332714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Advertising Sequence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𝑄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</m:sub>
                      </m:sSub>
                    </m:oMath>
                  </a14:m>
                  <a:endParaRPr lang="zh-CN" alt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2" name="文本框 11">
                  <a:extLst>
                    <a:ext uri="{FF2B5EF4-FFF2-40B4-BE49-F238E27FC236}">
                      <a16:creationId xmlns:a16="http://schemas.microsoft.com/office/drawing/2014/main" id="{A14874D8-E26D-46E0-560A-B0025BE13D1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00700" y="1585913"/>
                  <a:ext cx="3327143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1648" t="-8197" b="-24590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箭头: 下 13">
              <a:extLst>
                <a:ext uri="{FF2B5EF4-FFF2-40B4-BE49-F238E27FC236}">
                  <a16:creationId xmlns:a16="http://schemas.microsoft.com/office/drawing/2014/main" id="{44AE1471-9BE9-FFDD-0144-D2ECE16F66FB}"/>
                </a:ext>
              </a:extLst>
            </p:cNvPr>
            <p:cNvSpPr/>
            <p:nvPr/>
          </p:nvSpPr>
          <p:spPr>
            <a:xfrm>
              <a:off x="7362526" y="1969590"/>
              <a:ext cx="184112" cy="459308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箭头: 下 14">
              <a:extLst>
                <a:ext uri="{FF2B5EF4-FFF2-40B4-BE49-F238E27FC236}">
                  <a16:creationId xmlns:a16="http://schemas.microsoft.com/office/drawing/2014/main" id="{E6AA7510-26E1-09AC-846B-52BABCAF4B6C}"/>
                </a:ext>
              </a:extLst>
            </p:cNvPr>
            <p:cNvSpPr/>
            <p:nvPr/>
          </p:nvSpPr>
          <p:spPr>
            <a:xfrm>
              <a:off x="8904158" y="1969641"/>
              <a:ext cx="184112" cy="459308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箭头: 下 15">
              <a:extLst>
                <a:ext uri="{FF2B5EF4-FFF2-40B4-BE49-F238E27FC236}">
                  <a16:creationId xmlns:a16="http://schemas.microsoft.com/office/drawing/2014/main" id="{5D2F6206-09B9-5E24-05ED-F5ED96F668CF}"/>
                </a:ext>
              </a:extLst>
            </p:cNvPr>
            <p:cNvSpPr/>
            <p:nvPr/>
          </p:nvSpPr>
          <p:spPr>
            <a:xfrm>
              <a:off x="10445789" y="1969641"/>
              <a:ext cx="184112" cy="459308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2" name="组合 31">
              <a:extLst>
                <a:ext uri="{FF2B5EF4-FFF2-40B4-BE49-F238E27FC236}">
                  <a16:creationId xmlns:a16="http://schemas.microsoft.com/office/drawing/2014/main" id="{CD4F481C-79FD-A156-9ADA-085E72F692D6}"/>
                </a:ext>
              </a:extLst>
            </p:cNvPr>
            <p:cNvGrpSpPr/>
            <p:nvPr/>
          </p:nvGrpSpPr>
          <p:grpSpPr>
            <a:xfrm>
              <a:off x="8999610" y="1585913"/>
              <a:ext cx="1545467" cy="364678"/>
              <a:chOff x="8999610" y="1585913"/>
              <a:chExt cx="1545467" cy="364678"/>
            </a:xfrm>
          </p:grpSpPr>
          <p:cxnSp>
            <p:nvCxnSpPr>
              <p:cNvPr id="18" name="直接连接符 17">
                <a:extLst>
                  <a:ext uri="{FF2B5EF4-FFF2-40B4-BE49-F238E27FC236}">
                    <a16:creationId xmlns:a16="http://schemas.microsoft.com/office/drawing/2014/main" id="{9D79F7CD-B943-DB34-B06B-2D412F3602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99610" y="1714500"/>
                <a:ext cx="0" cy="236091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>
                <a:extLst>
                  <a:ext uri="{FF2B5EF4-FFF2-40B4-BE49-F238E27FC236}">
                    <a16:creationId xmlns:a16="http://schemas.microsoft.com/office/drawing/2014/main" id="{6027F253-7D43-92D2-25C0-DA5D24E763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45077" y="1714500"/>
                <a:ext cx="0" cy="236091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>
                <a:extLst>
                  <a:ext uri="{FF2B5EF4-FFF2-40B4-BE49-F238E27FC236}">
                    <a16:creationId xmlns:a16="http://schemas.microsoft.com/office/drawing/2014/main" id="{23A874FA-53BE-12B9-BBD0-767F021A8D09}"/>
                  </a:ext>
                </a:extLst>
              </p:cNvPr>
              <p:cNvCxnSpPr/>
              <p:nvPr/>
            </p:nvCxnSpPr>
            <p:spPr>
              <a:xfrm>
                <a:off x="8999610" y="1828210"/>
                <a:ext cx="1544771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文本框 23">
                    <a:extLst>
                      <a:ext uri="{FF2B5EF4-FFF2-40B4-BE49-F238E27FC236}">
                        <a16:creationId xmlns:a16="http://schemas.microsoft.com/office/drawing/2014/main" id="{36B50CB3-997E-B7A8-EECE-046BF937A2CE}"/>
                      </a:ext>
                    </a:extLst>
                  </p:cNvPr>
                  <p:cNvSpPr txBox="1"/>
                  <p:nvPr/>
                </p:nvSpPr>
                <p:spPr>
                  <a:xfrm>
                    <a:off x="9505650" y="1585913"/>
                    <a:ext cx="650330" cy="349702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lIns="0" tIns="7200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sub>
                          </m:sSub>
                        </m:oMath>
                      </m:oMathPara>
                    </a14:m>
                    <a:endParaRPr lang="zh-CN" altLang="en-US" b="1" dirty="0"/>
                  </a:p>
                </p:txBody>
              </p:sp>
            </mc:Choice>
            <mc:Fallback xmlns="">
              <p:sp>
                <p:nvSpPr>
                  <p:cNvPr id="24" name="文本框 23">
                    <a:extLst>
                      <a:ext uri="{FF2B5EF4-FFF2-40B4-BE49-F238E27FC236}">
                        <a16:creationId xmlns:a16="http://schemas.microsoft.com/office/drawing/2014/main" id="{36B50CB3-997E-B7A8-EECE-046BF937A2C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505650" y="1585913"/>
                    <a:ext cx="650330" cy="34970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6897"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A3D06BB7-8F28-B44D-097A-CE05E76108C9}"/>
              </a:ext>
            </a:extLst>
          </p:cNvPr>
          <p:cNvGrpSpPr/>
          <p:nvPr/>
        </p:nvGrpSpPr>
        <p:grpSpPr>
          <a:xfrm>
            <a:off x="6493030" y="1989220"/>
            <a:ext cx="915102" cy="276999"/>
            <a:chOff x="8999610" y="1680195"/>
            <a:chExt cx="1545467" cy="276999"/>
          </a:xfrm>
        </p:grpSpPr>
        <p:cxnSp>
          <p:nvCxnSpPr>
            <p:cNvPr id="34" name="直接连接符 33">
              <a:extLst>
                <a:ext uri="{FF2B5EF4-FFF2-40B4-BE49-F238E27FC236}">
                  <a16:creationId xmlns:a16="http://schemas.microsoft.com/office/drawing/2014/main" id="{9C14B3F1-FCB8-237D-E727-0D301A4BF2F2}"/>
                </a:ext>
              </a:extLst>
            </p:cNvPr>
            <p:cNvCxnSpPr>
              <a:cxnSpLocks/>
            </p:cNvCxnSpPr>
            <p:nvPr/>
          </p:nvCxnSpPr>
          <p:spPr>
            <a:xfrm>
              <a:off x="8999610" y="1714500"/>
              <a:ext cx="0" cy="236091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直接连接符 34">
              <a:extLst>
                <a:ext uri="{FF2B5EF4-FFF2-40B4-BE49-F238E27FC236}">
                  <a16:creationId xmlns:a16="http://schemas.microsoft.com/office/drawing/2014/main" id="{9319A67B-195D-DA3C-51B0-75DB017EBF38}"/>
                </a:ext>
              </a:extLst>
            </p:cNvPr>
            <p:cNvCxnSpPr>
              <a:cxnSpLocks/>
            </p:cNvCxnSpPr>
            <p:nvPr/>
          </p:nvCxnSpPr>
          <p:spPr>
            <a:xfrm>
              <a:off x="10545077" y="1714500"/>
              <a:ext cx="0" cy="236091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直接连接符 35">
              <a:extLst>
                <a:ext uri="{FF2B5EF4-FFF2-40B4-BE49-F238E27FC236}">
                  <a16:creationId xmlns:a16="http://schemas.microsoft.com/office/drawing/2014/main" id="{EA62265F-31BD-EE86-9D32-32F365A1826D}"/>
                </a:ext>
              </a:extLst>
            </p:cNvPr>
            <p:cNvCxnSpPr/>
            <p:nvPr/>
          </p:nvCxnSpPr>
          <p:spPr>
            <a:xfrm>
              <a:off x="8999610" y="1828210"/>
              <a:ext cx="1544771" cy="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文本框 36">
                  <a:extLst>
                    <a:ext uri="{FF2B5EF4-FFF2-40B4-BE49-F238E27FC236}">
                      <a16:creationId xmlns:a16="http://schemas.microsoft.com/office/drawing/2014/main" id="{11656532-2028-2D04-3C1B-B6815EB9F9EA}"/>
                    </a:ext>
                  </a:extLst>
                </p:cNvPr>
                <p:cNvSpPr txBox="1"/>
                <p:nvPr/>
              </p:nvSpPr>
              <p:spPr>
                <a:xfrm>
                  <a:off x="9520493" y="1680195"/>
                  <a:ext cx="650329" cy="27699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b="1" i="1" smtClean="0">
                                <a:latin typeface="Cambria Math" panose="02040503050406030204" pitchFamily="18" charset="0"/>
                              </a:rPr>
                              <m:t>𝝋</m:t>
                            </m:r>
                          </m:e>
                          <m:sub>
                            <m: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sub>
                        </m:sSub>
                      </m:oMath>
                    </m:oMathPara>
                  </a14:m>
                  <a:endParaRPr lang="zh-CN" altLang="en-US" b="1" dirty="0"/>
                </a:p>
              </p:txBody>
            </p:sp>
          </mc:Choice>
          <mc:Fallback xmlns="">
            <p:sp>
              <p:nvSpPr>
                <p:cNvPr id="37" name="文本框 36">
                  <a:extLst>
                    <a:ext uri="{FF2B5EF4-FFF2-40B4-BE49-F238E27FC236}">
                      <a16:creationId xmlns:a16="http://schemas.microsoft.com/office/drawing/2014/main" id="{11656532-2028-2D04-3C1B-B6815EB9F9E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20493" y="1680195"/>
                  <a:ext cx="650329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9524" b="-23913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0" name="组合 59">
            <a:extLst>
              <a:ext uri="{FF2B5EF4-FFF2-40B4-BE49-F238E27FC236}">
                <a16:creationId xmlns:a16="http://schemas.microsoft.com/office/drawing/2014/main" id="{B58C3DBC-0612-8203-4FA6-FC58CEC7E066}"/>
              </a:ext>
            </a:extLst>
          </p:cNvPr>
          <p:cNvGrpSpPr/>
          <p:nvPr/>
        </p:nvGrpSpPr>
        <p:grpSpPr>
          <a:xfrm>
            <a:off x="5583842" y="3105870"/>
            <a:ext cx="5834440" cy="1195977"/>
            <a:chOff x="5566985" y="2685011"/>
            <a:chExt cx="5834440" cy="119597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矩形 51">
                  <a:extLst>
                    <a:ext uri="{FF2B5EF4-FFF2-40B4-BE49-F238E27FC236}">
                      <a16:creationId xmlns:a16="http://schemas.microsoft.com/office/drawing/2014/main" id="{71E3517B-901B-FEF8-E7A0-A889262CCC56}"/>
                    </a:ext>
                  </a:extLst>
                </p:cNvPr>
                <p:cNvSpPr/>
                <p:nvPr/>
              </p:nvSpPr>
              <p:spPr>
                <a:xfrm>
                  <a:off x="10099035" y="3069305"/>
                  <a:ext cx="703224" cy="44466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3600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altLang="zh-C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CN" alt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2" name="矩形 51">
                  <a:extLst>
                    <a:ext uri="{FF2B5EF4-FFF2-40B4-BE49-F238E27FC236}">
                      <a16:creationId xmlns:a16="http://schemas.microsoft.com/office/drawing/2014/main" id="{71E3517B-901B-FEF8-E7A0-A889262CCC5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99035" y="3069305"/>
                  <a:ext cx="703224" cy="44466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 w="1905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1" name="直接箭头连接符 40">
              <a:extLst>
                <a:ext uri="{FF2B5EF4-FFF2-40B4-BE49-F238E27FC236}">
                  <a16:creationId xmlns:a16="http://schemas.microsoft.com/office/drawing/2014/main" id="{608D9296-5C91-D585-361E-AE872FE33B71}"/>
                </a:ext>
              </a:extLst>
            </p:cNvPr>
            <p:cNvCxnSpPr/>
            <p:nvPr/>
          </p:nvCxnSpPr>
          <p:spPr>
            <a:xfrm>
              <a:off x="5600700" y="3523482"/>
              <a:ext cx="580072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" name="组合 45">
              <a:extLst>
                <a:ext uri="{FF2B5EF4-FFF2-40B4-BE49-F238E27FC236}">
                  <a16:creationId xmlns:a16="http://schemas.microsoft.com/office/drawing/2014/main" id="{285FCF67-8CA0-A54A-3626-637EBB024A40}"/>
                </a:ext>
              </a:extLst>
            </p:cNvPr>
            <p:cNvGrpSpPr/>
            <p:nvPr/>
          </p:nvGrpSpPr>
          <p:grpSpPr>
            <a:xfrm>
              <a:off x="8584671" y="2685011"/>
              <a:ext cx="2217585" cy="364678"/>
              <a:chOff x="8999610" y="1585913"/>
              <a:chExt cx="1545467" cy="364678"/>
            </a:xfrm>
          </p:grpSpPr>
          <p:cxnSp>
            <p:nvCxnSpPr>
              <p:cNvPr id="47" name="直接连接符 46">
                <a:extLst>
                  <a:ext uri="{FF2B5EF4-FFF2-40B4-BE49-F238E27FC236}">
                    <a16:creationId xmlns:a16="http://schemas.microsoft.com/office/drawing/2014/main" id="{F4465542-2BFA-D47F-3FA8-DE04BE8565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99610" y="1714500"/>
                <a:ext cx="0" cy="236091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直接连接符 47">
                <a:extLst>
                  <a:ext uri="{FF2B5EF4-FFF2-40B4-BE49-F238E27FC236}">
                    <a16:creationId xmlns:a16="http://schemas.microsoft.com/office/drawing/2014/main" id="{53D87B77-844C-9514-70A0-D712651962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45077" y="1714500"/>
                <a:ext cx="0" cy="236091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 48">
                <a:extLst>
                  <a:ext uri="{FF2B5EF4-FFF2-40B4-BE49-F238E27FC236}">
                    <a16:creationId xmlns:a16="http://schemas.microsoft.com/office/drawing/2014/main" id="{1950F0A1-6CED-C38A-ADB7-4EB98E8E01AF}"/>
                  </a:ext>
                </a:extLst>
              </p:cNvPr>
              <p:cNvCxnSpPr/>
              <p:nvPr/>
            </p:nvCxnSpPr>
            <p:spPr>
              <a:xfrm>
                <a:off x="8999610" y="1828210"/>
                <a:ext cx="1544771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0" name="文本框 49">
                    <a:extLst>
                      <a:ext uri="{FF2B5EF4-FFF2-40B4-BE49-F238E27FC236}">
                        <a16:creationId xmlns:a16="http://schemas.microsoft.com/office/drawing/2014/main" id="{E83E50E5-2523-B5EF-0DE9-777E8BEB1D4A}"/>
                      </a:ext>
                    </a:extLst>
                  </p:cNvPr>
                  <p:cNvSpPr txBox="1"/>
                  <p:nvPr/>
                </p:nvSpPr>
                <p:spPr>
                  <a:xfrm>
                    <a:off x="9505650" y="1585913"/>
                    <a:ext cx="650330" cy="349702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lIns="0" tIns="7200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sub>
                          </m:sSub>
                        </m:oMath>
                      </m:oMathPara>
                    </a14:m>
                    <a:endParaRPr lang="zh-CN" altLang="en-US" b="1" dirty="0"/>
                  </a:p>
                </p:txBody>
              </p:sp>
            </mc:Choice>
            <mc:Fallback xmlns="">
              <p:sp>
                <p:nvSpPr>
                  <p:cNvPr id="50" name="文本框 49">
                    <a:extLst>
                      <a:ext uri="{FF2B5EF4-FFF2-40B4-BE49-F238E27FC236}">
                        <a16:creationId xmlns:a16="http://schemas.microsoft.com/office/drawing/2014/main" id="{E83E50E5-2523-B5EF-0DE9-777E8BEB1D4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505650" y="1585913"/>
                    <a:ext cx="650330" cy="34970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b="-8621"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矩形 50">
                  <a:extLst>
                    <a:ext uri="{FF2B5EF4-FFF2-40B4-BE49-F238E27FC236}">
                      <a16:creationId xmlns:a16="http://schemas.microsoft.com/office/drawing/2014/main" id="{E105A727-7341-0926-9A3B-DE8B16EE4991}"/>
                    </a:ext>
                  </a:extLst>
                </p:cNvPr>
                <p:cNvSpPr/>
                <p:nvPr/>
              </p:nvSpPr>
              <p:spPr>
                <a:xfrm>
                  <a:off x="7885074" y="3070755"/>
                  <a:ext cx="703224" cy="44466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3600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altLang="zh-C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zh-CN" alt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1" name="矩形 50">
                  <a:extLst>
                    <a:ext uri="{FF2B5EF4-FFF2-40B4-BE49-F238E27FC236}">
                      <a16:creationId xmlns:a16="http://schemas.microsoft.com/office/drawing/2014/main" id="{E105A727-7341-0926-9A3B-DE8B16EE499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85074" y="3070755"/>
                  <a:ext cx="703224" cy="444664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 w="1905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3" name="矩形 52">
              <a:extLst>
                <a:ext uri="{FF2B5EF4-FFF2-40B4-BE49-F238E27FC236}">
                  <a16:creationId xmlns:a16="http://schemas.microsoft.com/office/drawing/2014/main" id="{D0BBAD0B-A58D-3669-8343-61A01B6A452D}"/>
                </a:ext>
              </a:extLst>
            </p:cNvPr>
            <p:cNvSpPr/>
            <p:nvPr/>
          </p:nvSpPr>
          <p:spPr>
            <a:xfrm>
              <a:off x="5566985" y="3071005"/>
              <a:ext cx="703224" cy="4446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36000"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文本框 41">
                  <a:extLst>
                    <a:ext uri="{FF2B5EF4-FFF2-40B4-BE49-F238E27FC236}">
                      <a16:creationId xmlns:a16="http://schemas.microsoft.com/office/drawing/2014/main" id="{1F706820-2BA5-650E-7202-1BC49E5D84ED}"/>
                    </a:ext>
                  </a:extLst>
                </p:cNvPr>
                <p:cNvSpPr txBox="1"/>
                <p:nvPr/>
              </p:nvSpPr>
              <p:spPr>
                <a:xfrm>
                  <a:off x="5600700" y="3511656"/>
                  <a:ext cx="332714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Scanning Sequence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𝑄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𝑆</m:t>
                          </m:r>
                        </m:sub>
                      </m:sSub>
                    </m:oMath>
                  </a14:m>
                  <a:endParaRPr lang="zh-CN" alt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2" name="文本框 41">
                  <a:extLst>
                    <a:ext uri="{FF2B5EF4-FFF2-40B4-BE49-F238E27FC236}">
                      <a16:creationId xmlns:a16="http://schemas.microsoft.com/office/drawing/2014/main" id="{1F706820-2BA5-650E-7202-1BC49E5D84E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00700" y="3511656"/>
                  <a:ext cx="3327143" cy="369332"/>
                </a:xfrm>
                <a:prstGeom prst="rect">
                  <a:avLst/>
                </a:prstGeom>
                <a:blipFill>
                  <a:blip r:embed="rId9"/>
                  <a:stretch>
                    <a:fillRect l="-1651" t="-8197" b="-24590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4" name="组合 53">
              <a:extLst>
                <a:ext uri="{FF2B5EF4-FFF2-40B4-BE49-F238E27FC236}">
                  <a16:creationId xmlns:a16="http://schemas.microsoft.com/office/drawing/2014/main" id="{DD35CF23-BFB6-4447-77E3-3E534754DD83}"/>
                </a:ext>
              </a:extLst>
            </p:cNvPr>
            <p:cNvGrpSpPr/>
            <p:nvPr/>
          </p:nvGrpSpPr>
          <p:grpSpPr>
            <a:xfrm>
              <a:off x="6493030" y="2758445"/>
              <a:ext cx="2092586" cy="291400"/>
              <a:chOff x="8999610" y="1659191"/>
              <a:chExt cx="1545467" cy="291400"/>
            </a:xfrm>
          </p:grpSpPr>
          <p:cxnSp>
            <p:nvCxnSpPr>
              <p:cNvPr id="55" name="直接连接符 54">
                <a:extLst>
                  <a:ext uri="{FF2B5EF4-FFF2-40B4-BE49-F238E27FC236}">
                    <a16:creationId xmlns:a16="http://schemas.microsoft.com/office/drawing/2014/main" id="{C1FCCAA0-605A-E998-955D-E556619355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99610" y="1714500"/>
                <a:ext cx="0" cy="236091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 55">
                <a:extLst>
                  <a:ext uri="{FF2B5EF4-FFF2-40B4-BE49-F238E27FC236}">
                    <a16:creationId xmlns:a16="http://schemas.microsoft.com/office/drawing/2014/main" id="{755FC078-FDC3-B5B8-B842-F4171F82F7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45077" y="1714500"/>
                <a:ext cx="0" cy="236091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直接连接符 56">
                <a:extLst>
                  <a:ext uri="{FF2B5EF4-FFF2-40B4-BE49-F238E27FC236}">
                    <a16:creationId xmlns:a16="http://schemas.microsoft.com/office/drawing/2014/main" id="{1B9226E1-ADA0-F40F-A6F8-3ABB1A0CD645}"/>
                  </a:ext>
                </a:extLst>
              </p:cNvPr>
              <p:cNvCxnSpPr/>
              <p:nvPr/>
            </p:nvCxnSpPr>
            <p:spPr>
              <a:xfrm>
                <a:off x="8999610" y="1828210"/>
                <a:ext cx="1544771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8" name="文本框 57">
                    <a:extLst>
                      <a:ext uri="{FF2B5EF4-FFF2-40B4-BE49-F238E27FC236}">
                        <a16:creationId xmlns:a16="http://schemas.microsoft.com/office/drawing/2014/main" id="{E1B77CAA-A05A-2135-8C0E-37574641E182}"/>
                      </a:ext>
                    </a:extLst>
                  </p:cNvPr>
                  <p:cNvSpPr txBox="1"/>
                  <p:nvPr/>
                </p:nvSpPr>
                <p:spPr>
                  <a:xfrm>
                    <a:off x="9446831" y="1659191"/>
                    <a:ext cx="650329" cy="276999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b="1" i="1" smtClean="0">
                                  <a:latin typeface="Cambria Math" panose="02040503050406030204" pitchFamily="18" charset="0"/>
                                </a:rPr>
                                <m:t>𝝋</m:t>
                              </m:r>
                            </m:e>
                            <m:sub>
                              <m: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sub>
                          </m:sSub>
                        </m:oMath>
                      </m:oMathPara>
                    </a14:m>
                    <a:endParaRPr lang="zh-CN" altLang="en-US" b="1" dirty="0"/>
                  </a:p>
                </p:txBody>
              </p:sp>
            </mc:Choice>
            <mc:Fallback xmlns="">
              <p:sp>
                <p:nvSpPr>
                  <p:cNvPr id="58" name="文本框 57">
                    <a:extLst>
                      <a:ext uri="{FF2B5EF4-FFF2-40B4-BE49-F238E27FC236}">
                        <a16:creationId xmlns:a16="http://schemas.microsoft.com/office/drawing/2014/main" id="{E1B77CAA-A05A-2135-8C0E-37574641E18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446831" y="1659191"/>
                    <a:ext cx="650329" cy="276999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b="-26667"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66" name="矩形 65">
            <a:extLst>
              <a:ext uri="{FF2B5EF4-FFF2-40B4-BE49-F238E27FC236}">
                <a16:creationId xmlns:a16="http://schemas.microsoft.com/office/drawing/2014/main" id="{44EA5DC6-7E97-6B67-874D-6B6366DA253E}"/>
              </a:ext>
            </a:extLst>
          </p:cNvPr>
          <p:cNvSpPr/>
          <p:nvPr/>
        </p:nvSpPr>
        <p:spPr>
          <a:xfrm>
            <a:off x="661326" y="3604055"/>
            <a:ext cx="4355718" cy="2597564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9" name="组合 78">
            <a:extLst>
              <a:ext uri="{FF2B5EF4-FFF2-40B4-BE49-F238E27FC236}">
                <a16:creationId xmlns:a16="http://schemas.microsoft.com/office/drawing/2014/main" id="{2094B746-4A39-DBE3-DBC2-D2BC482E34A1}"/>
              </a:ext>
            </a:extLst>
          </p:cNvPr>
          <p:cNvGrpSpPr/>
          <p:nvPr/>
        </p:nvGrpSpPr>
        <p:grpSpPr>
          <a:xfrm>
            <a:off x="875140" y="3818338"/>
            <a:ext cx="3458568" cy="2138518"/>
            <a:chOff x="875140" y="3818338"/>
            <a:chExt cx="3458568" cy="2138518"/>
          </a:xfrm>
        </p:grpSpPr>
        <p:sp>
          <p:nvSpPr>
            <p:cNvPr id="68" name="矩形: 圆角 67">
              <a:extLst>
                <a:ext uri="{FF2B5EF4-FFF2-40B4-BE49-F238E27FC236}">
                  <a16:creationId xmlns:a16="http://schemas.microsoft.com/office/drawing/2014/main" id="{602217F1-A7E6-C5DD-B201-CD095C947103}"/>
                </a:ext>
              </a:extLst>
            </p:cNvPr>
            <p:cNvSpPr/>
            <p:nvPr/>
          </p:nvSpPr>
          <p:spPr>
            <a:xfrm>
              <a:off x="4013686" y="3880988"/>
              <a:ext cx="320022" cy="33954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8" name="组合 77">
              <a:extLst>
                <a:ext uri="{FF2B5EF4-FFF2-40B4-BE49-F238E27FC236}">
                  <a16:creationId xmlns:a16="http://schemas.microsoft.com/office/drawing/2014/main" id="{4C6CEC5E-9897-0ABC-44A7-34F499197E62}"/>
                </a:ext>
              </a:extLst>
            </p:cNvPr>
            <p:cNvGrpSpPr/>
            <p:nvPr/>
          </p:nvGrpSpPr>
          <p:grpSpPr>
            <a:xfrm>
              <a:off x="875140" y="3818338"/>
              <a:ext cx="2138518" cy="2138518"/>
              <a:chOff x="875140" y="3818338"/>
              <a:chExt cx="2138518" cy="2138518"/>
            </a:xfrm>
          </p:grpSpPr>
          <p:sp>
            <p:nvSpPr>
              <p:cNvPr id="63" name="椭圆 62">
                <a:extLst>
                  <a:ext uri="{FF2B5EF4-FFF2-40B4-BE49-F238E27FC236}">
                    <a16:creationId xmlns:a16="http://schemas.microsoft.com/office/drawing/2014/main" id="{625D4E9A-25C3-EC4F-9174-B61A4EB68F8E}"/>
                  </a:ext>
                </a:extLst>
              </p:cNvPr>
              <p:cNvSpPr/>
              <p:nvPr/>
            </p:nvSpPr>
            <p:spPr>
              <a:xfrm>
                <a:off x="1730706" y="4648368"/>
                <a:ext cx="427387" cy="427387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endParaRPr lang="en-US" altLang="zh-CN" sz="1200" b="1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9" name="椭圆 68">
                <a:extLst>
                  <a:ext uri="{FF2B5EF4-FFF2-40B4-BE49-F238E27FC236}">
                    <a16:creationId xmlns:a16="http://schemas.microsoft.com/office/drawing/2014/main" id="{F2DE9879-BBA9-B9FC-5FC1-80134151B291}"/>
                  </a:ext>
                </a:extLst>
              </p:cNvPr>
              <p:cNvSpPr/>
              <p:nvPr/>
            </p:nvSpPr>
            <p:spPr>
              <a:xfrm>
                <a:off x="875140" y="3818338"/>
                <a:ext cx="2138518" cy="2138518"/>
              </a:xfrm>
              <a:prstGeom prst="ellipse">
                <a:avLst/>
              </a:prstGeom>
              <a:noFill/>
              <a:ln w="38100">
                <a:solidFill>
                  <a:srgbClr val="C0000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0" name="文本框 69">
                <a:extLst>
                  <a:ext uri="{FF2B5EF4-FFF2-40B4-BE49-F238E27FC236}">
                    <a16:creationId xmlns:a16="http://schemas.microsoft.com/office/drawing/2014/main" id="{6611A2B0-3DE7-10B8-C987-5AE08A476FC2}"/>
                  </a:ext>
                </a:extLst>
              </p:cNvPr>
              <p:cNvSpPr txBox="1"/>
              <p:nvPr/>
            </p:nvSpPr>
            <p:spPr>
              <a:xfrm>
                <a:off x="1196340" y="4171895"/>
                <a:ext cx="16725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Radio Range</a:t>
                </a:r>
                <a:endParaRPr lang="zh-CN" altLang="en-US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9" name="矩形 58">
            <a:extLst>
              <a:ext uri="{FF2B5EF4-FFF2-40B4-BE49-F238E27FC236}">
                <a16:creationId xmlns:a16="http://schemas.microsoft.com/office/drawing/2014/main" id="{CCE3F217-F0EB-E7AC-9668-6E07400640BF}"/>
              </a:ext>
            </a:extLst>
          </p:cNvPr>
          <p:cNvSpPr/>
          <p:nvPr/>
        </p:nvSpPr>
        <p:spPr>
          <a:xfrm>
            <a:off x="10487590" y="1974911"/>
            <a:ext cx="107785" cy="1953637"/>
          </a:xfrm>
          <a:prstGeom prst="rect">
            <a:avLst/>
          </a:prstGeom>
          <a:solidFill>
            <a:schemeClr val="accent2">
              <a:alpha val="62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0" name="组合 79">
            <a:extLst>
              <a:ext uri="{FF2B5EF4-FFF2-40B4-BE49-F238E27FC236}">
                <a16:creationId xmlns:a16="http://schemas.microsoft.com/office/drawing/2014/main" id="{9706F261-D280-90C7-1738-82A3C1C73B8C}"/>
              </a:ext>
            </a:extLst>
          </p:cNvPr>
          <p:cNvGrpSpPr/>
          <p:nvPr/>
        </p:nvGrpSpPr>
        <p:grpSpPr>
          <a:xfrm>
            <a:off x="2655862" y="4050760"/>
            <a:ext cx="2187048" cy="2036122"/>
            <a:chOff x="2655862" y="4050760"/>
            <a:chExt cx="2187048" cy="2036122"/>
          </a:xfrm>
        </p:grpSpPr>
        <p:sp>
          <p:nvSpPr>
            <p:cNvPr id="71" name="矩形: 圆角 70">
              <a:extLst>
                <a:ext uri="{FF2B5EF4-FFF2-40B4-BE49-F238E27FC236}">
                  <a16:creationId xmlns:a16="http://schemas.microsoft.com/office/drawing/2014/main" id="{0EA655A8-8852-21C4-93A0-A0EC837D2FEF}"/>
                </a:ext>
              </a:extLst>
            </p:cNvPr>
            <p:cNvSpPr/>
            <p:nvPr/>
          </p:nvSpPr>
          <p:spPr>
            <a:xfrm>
              <a:off x="2655862" y="4736211"/>
              <a:ext cx="320022" cy="339544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73" name="直接箭头连接符 72">
              <a:extLst>
                <a:ext uri="{FF2B5EF4-FFF2-40B4-BE49-F238E27FC236}">
                  <a16:creationId xmlns:a16="http://schemas.microsoft.com/office/drawing/2014/main" id="{1000AB40-E4C4-7127-7D5E-0D1596487F7D}"/>
                </a:ext>
              </a:extLst>
            </p:cNvPr>
            <p:cNvCxnSpPr>
              <a:stCxn id="68" idx="1"/>
              <a:endCxn id="71" idx="3"/>
            </p:cNvCxnSpPr>
            <p:nvPr/>
          </p:nvCxnSpPr>
          <p:spPr>
            <a:xfrm flipH="1">
              <a:off x="2975884" y="4050760"/>
              <a:ext cx="1037802" cy="855223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文本框 75">
              <a:extLst>
                <a:ext uri="{FF2B5EF4-FFF2-40B4-BE49-F238E27FC236}">
                  <a16:creationId xmlns:a16="http://schemas.microsoft.com/office/drawing/2014/main" id="{6CCBDD5A-52E1-B12B-680D-7331A0DE4A72}"/>
                </a:ext>
              </a:extLst>
            </p:cNvPr>
            <p:cNvSpPr txBox="1"/>
            <p:nvPr/>
          </p:nvSpPr>
          <p:spPr>
            <a:xfrm>
              <a:off x="3013658" y="5440551"/>
              <a:ext cx="18292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Arial" panose="020B0604020202020204" pitchFamily="34" charset="0"/>
                  <a:cs typeface="Arial" panose="020B0604020202020204" pitchFamily="34" charset="0"/>
                </a:rPr>
                <a:t>The Range-Entrance Event</a:t>
              </a:r>
              <a:endParaRPr lang="zh-CN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8" name="组合 87">
            <a:extLst>
              <a:ext uri="{FF2B5EF4-FFF2-40B4-BE49-F238E27FC236}">
                <a16:creationId xmlns:a16="http://schemas.microsoft.com/office/drawing/2014/main" id="{50CC3152-7221-844B-2088-CDA289E37E22}"/>
              </a:ext>
            </a:extLst>
          </p:cNvPr>
          <p:cNvGrpSpPr/>
          <p:nvPr/>
        </p:nvGrpSpPr>
        <p:grpSpPr>
          <a:xfrm>
            <a:off x="5313600" y="2680673"/>
            <a:ext cx="6287514" cy="3169220"/>
            <a:chOff x="5313600" y="2680673"/>
            <a:chExt cx="6287514" cy="31692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文本框 76">
                  <a:extLst>
                    <a:ext uri="{FF2B5EF4-FFF2-40B4-BE49-F238E27FC236}">
                      <a16:creationId xmlns:a16="http://schemas.microsoft.com/office/drawing/2014/main" id="{8126FBFD-001E-559E-EA99-FBF4498928BE}"/>
                    </a:ext>
                  </a:extLst>
                </p:cNvPr>
                <p:cNvSpPr txBox="1"/>
                <p:nvPr/>
              </p:nvSpPr>
              <p:spPr>
                <a:xfrm>
                  <a:off x="5313600" y="4926563"/>
                  <a:ext cx="6287514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Discovery Latency </a:t>
                  </a:r>
                  <a14:m>
                    <m:oMath xmlns:m="http://schemas.openxmlformats.org/officeDocument/2006/math">
                      <m:r>
                        <a:rPr lang="en-US" altLang="zh-CN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𝑳</m:t>
                      </m:r>
                      <m:d>
                        <m:dPr>
                          <m:ctrlPr>
                            <a:rPr lang="en-US" altLang="zh-CN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b="1" i="1">
                                  <a:latin typeface="Cambria Math" panose="02040503050406030204" pitchFamily="18" charset="0"/>
                                </a:rPr>
                                <m:t>𝝋</m:t>
                              </m:r>
                            </m:e>
                            <m:sub>
                              <m:r>
                                <a:rPr lang="en-US" altLang="zh-CN" b="1" i="1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sub>
                          </m:sSub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b="1" i="1">
                                  <a:latin typeface="Cambria Math" panose="02040503050406030204" pitchFamily="18" charset="0"/>
                                </a:rPr>
                                <m:t>𝝋</m:t>
                              </m:r>
                            </m:e>
                            <m:sub>
                              <m: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sub>
                          </m:sSub>
                        </m:e>
                      </m:d>
                    </m:oMath>
                  </a14:m>
                  <a:r>
                    <a:rPr lang="en-US" altLang="zh-CN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: </a:t>
                  </a:r>
                  <a:r>
                    <a:rPr lang="en-US" altLang="zh-CN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time from </a:t>
                  </a:r>
                  <a:r>
                    <a:rPr lang="en-US" altLang="zh-CN" dirty="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range-entrance event </a:t>
                  </a:r>
                  <a:r>
                    <a:rPr lang="en-US" altLang="zh-CN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to </a:t>
                  </a:r>
                  <a:r>
                    <a:rPr lang="en-US" altLang="zh-CN" dirty="0">
                      <a:solidFill>
                        <a:srgbClr val="FF66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discovery event</a:t>
                  </a:r>
                </a:p>
                <a:p>
                  <a:pPr marL="742950" lvl="1" indent="-285750">
                    <a:buFont typeface="Arial" panose="020B0604020202020204" pitchFamily="34" charset="0"/>
                    <a:buChar char="•"/>
                  </a:pPr>
                  <a:r>
                    <a:rPr lang="en-US" altLang="zh-CN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Depending on the range-entrance case </a:t>
                  </a:r>
                  <a14:m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{</m:t>
                      </m:r>
                      <m:sSub>
                        <m:sSubPr>
                          <m:ctrlPr>
                            <a:rPr lang="en-US" altLang="zh-CN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b="1" i="1">
                              <a:latin typeface="Cambria Math" panose="02040503050406030204" pitchFamily="18" charset="0"/>
                            </a:rPr>
                            <m:t>𝝋</m:t>
                          </m:r>
                        </m:e>
                        <m:sub>
                          <m:r>
                            <a:rPr lang="en-US" altLang="zh-CN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sub>
                      </m:sSub>
                      <m:r>
                        <a:rPr lang="en-US" altLang="zh-CN" b="1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zh-CN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b="1" i="1">
                              <a:latin typeface="Cambria Math" panose="02040503050406030204" pitchFamily="18" charset="0"/>
                            </a:rPr>
                            <m:t>𝝋</m:t>
                          </m:r>
                        </m:e>
                        <m:sub>
                          <m:r>
                            <a:rPr lang="en-US" altLang="zh-CN" b="1" i="1">
                              <a:latin typeface="Cambria Math" panose="02040503050406030204" pitchFamily="18" charset="0"/>
                            </a:rPr>
                            <m:t>𝒔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}</m:t>
                      </m:r>
                    </m:oMath>
                  </a14:m>
                  <a:endParaRPr lang="zh-CN" alt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77" name="文本框 76">
                  <a:extLst>
                    <a:ext uri="{FF2B5EF4-FFF2-40B4-BE49-F238E27FC236}">
                      <a16:creationId xmlns:a16="http://schemas.microsoft.com/office/drawing/2014/main" id="{8126FBFD-001E-559E-EA99-FBF4498928B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13600" y="4926563"/>
                  <a:ext cx="6287514" cy="923330"/>
                </a:xfrm>
                <a:prstGeom prst="rect">
                  <a:avLst/>
                </a:prstGeom>
                <a:blipFill>
                  <a:blip r:embed="rId11"/>
                  <a:stretch>
                    <a:fillRect l="-873" t="-3289" b="-9211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1" name="直接连接符 80">
              <a:extLst>
                <a:ext uri="{FF2B5EF4-FFF2-40B4-BE49-F238E27FC236}">
                  <a16:creationId xmlns:a16="http://schemas.microsoft.com/office/drawing/2014/main" id="{1C2E8295-0DDD-FC48-E6E6-38C59526CD67}"/>
                </a:ext>
              </a:extLst>
            </p:cNvPr>
            <p:cNvCxnSpPr>
              <a:cxnSpLocks/>
            </p:cNvCxnSpPr>
            <p:nvPr/>
          </p:nvCxnSpPr>
          <p:spPr>
            <a:xfrm>
              <a:off x="6509887" y="2840180"/>
              <a:ext cx="4027958" cy="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接连接符 81">
              <a:extLst>
                <a:ext uri="{FF2B5EF4-FFF2-40B4-BE49-F238E27FC236}">
                  <a16:creationId xmlns:a16="http://schemas.microsoft.com/office/drawing/2014/main" id="{9AFCAC4B-CB1D-7EBE-F2B8-CC70D2BE48ED}"/>
                </a:ext>
              </a:extLst>
            </p:cNvPr>
            <p:cNvCxnSpPr>
              <a:cxnSpLocks/>
            </p:cNvCxnSpPr>
            <p:nvPr/>
          </p:nvCxnSpPr>
          <p:spPr>
            <a:xfrm>
              <a:off x="6503061" y="2722135"/>
              <a:ext cx="0" cy="236091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直接连接符 84">
              <a:extLst>
                <a:ext uri="{FF2B5EF4-FFF2-40B4-BE49-F238E27FC236}">
                  <a16:creationId xmlns:a16="http://schemas.microsoft.com/office/drawing/2014/main" id="{EEACCE1D-B332-09AF-61C7-AD49F956B4B0}"/>
                </a:ext>
              </a:extLst>
            </p:cNvPr>
            <p:cNvCxnSpPr>
              <a:cxnSpLocks/>
            </p:cNvCxnSpPr>
            <p:nvPr/>
          </p:nvCxnSpPr>
          <p:spPr>
            <a:xfrm>
              <a:off x="10537845" y="2707277"/>
              <a:ext cx="0" cy="236091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文本框 86">
                  <a:extLst>
                    <a:ext uri="{FF2B5EF4-FFF2-40B4-BE49-F238E27FC236}">
                      <a16:creationId xmlns:a16="http://schemas.microsoft.com/office/drawing/2014/main" id="{12D61EB2-4919-24CE-C7FE-BE0F44150EF7}"/>
                    </a:ext>
                  </a:extLst>
                </p:cNvPr>
                <p:cNvSpPr txBox="1"/>
                <p:nvPr/>
              </p:nvSpPr>
              <p:spPr>
                <a:xfrm>
                  <a:off x="7871303" y="2680673"/>
                  <a:ext cx="1172109" cy="27699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𝑳</m:t>
                        </m:r>
                        <m:d>
                          <m:dPr>
                            <m:ctrlPr>
                              <a:rPr lang="en-US" altLang="zh-CN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b="1" i="1">
                                    <a:latin typeface="Cambria Math" panose="02040503050406030204" pitchFamily="18" charset="0"/>
                                  </a:rPr>
                                  <m:t>𝝋</m:t>
                                </m:r>
                              </m:e>
                              <m:sub>
                                <m:r>
                                  <a:rPr lang="en-US" altLang="zh-CN" b="1" i="1"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</m:sub>
                            </m:sSub>
                            <m:r>
                              <a:rPr lang="en-US" altLang="zh-CN" b="1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zh-CN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b="1" i="1">
                                    <a:latin typeface="Cambria Math" panose="02040503050406030204" pitchFamily="18" charset="0"/>
                                  </a:rPr>
                                  <m:t>𝝋</m:t>
                                </m:r>
                              </m:e>
                              <m:sub>
                                <m:r>
                                  <a:rPr lang="en-US" altLang="zh-CN" b="1" i="1">
                                    <a:latin typeface="Cambria Math" panose="02040503050406030204" pitchFamily="18" charset="0"/>
                                  </a:rPr>
                                  <m:t>𝒔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zh-CN" altLang="en-US" b="1" dirty="0"/>
                </a:p>
              </p:txBody>
            </p:sp>
          </mc:Choice>
          <mc:Fallback xmlns="">
            <p:sp>
              <p:nvSpPr>
                <p:cNvPr id="87" name="文本框 86">
                  <a:extLst>
                    <a:ext uri="{FF2B5EF4-FFF2-40B4-BE49-F238E27FC236}">
                      <a16:creationId xmlns:a16="http://schemas.microsoft.com/office/drawing/2014/main" id="{12D61EB2-4919-24CE-C7FE-BE0F44150EF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1303" y="2680673"/>
                  <a:ext cx="1172109" cy="276999"/>
                </a:xfrm>
                <a:prstGeom prst="rect">
                  <a:avLst/>
                </a:prstGeom>
                <a:blipFill>
                  <a:blip r:embed="rId12"/>
                  <a:stretch>
                    <a:fillRect b="-26667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78200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FA7DB9-1BE0-8444-F067-1AC90469D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179" y="396227"/>
            <a:ext cx="10515600" cy="910059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Desired Output</a:t>
            </a:r>
            <a:endParaRPr lang="zh-CN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B3DF3C80-D438-E34D-4476-C69C2035CF06}"/>
              </a:ext>
            </a:extLst>
          </p:cNvPr>
          <p:cNvGrpSpPr/>
          <p:nvPr/>
        </p:nvGrpSpPr>
        <p:grpSpPr>
          <a:xfrm>
            <a:off x="922058" y="1916596"/>
            <a:ext cx="864394" cy="1982565"/>
            <a:chOff x="5600700" y="1969590"/>
            <a:chExt cx="864394" cy="1559452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F430BAB9-F1DD-9C1D-D37E-938D97BEE6DD}"/>
                </a:ext>
              </a:extLst>
            </p:cNvPr>
            <p:cNvSpPr/>
            <p:nvPr/>
          </p:nvSpPr>
          <p:spPr>
            <a:xfrm>
              <a:off x="5600700" y="1980635"/>
              <a:ext cx="864394" cy="1523847"/>
            </a:xfrm>
            <a:prstGeom prst="rect">
              <a:avLst/>
            </a:prstGeom>
            <a:pattFill prst="pct5">
              <a:fgClr>
                <a:schemeClr val="bg1">
                  <a:lumMod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5" name="直接连接符 4">
              <a:extLst>
                <a:ext uri="{FF2B5EF4-FFF2-40B4-BE49-F238E27FC236}">
                  <a16:creationId xmlns:a16="http://schemas.microsoft.com/office/drawing/2014/main" id="{C0E35544-7DA8-1042-293C-9481E49D37E8}"/>
                </a:ext>
              </a:extLst>
            </p:cNvPr>
            <p:cNvCxnSpPr/>
            <p:nvPr/>
          </p:nvCxnSpPr>
          <p:spPr>
            <a:xfrm>
              <a:off x="6465094" y="1969590"/>
              <a:ext cx="0" cy="1559452"/>
            </a:xfrm>
            <a:prstGeom prst="line">
              <a:avLst/>
            </a:prstGeom>
            <a:ln w="3810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矩形 5">
            <a:extLst>
              <a:ext uri="{FF2B5EF4-FFF2-40B4-BE49-F238E27FC236}">
                <a16:creationId xmlns:a16="http://schemas.microsoft.com/office/drawing/2014/main" id="{EA0CEB02-96D3-082E-6E41-73DB0F7DAA98}"/>
              </a:ext>
            </a:extLst>
          </p:cNvPr>
          <p:cNvSpPr/>
          <p:nvPr/>
        </p:nvSpPr>
        <p:spPr>
          <a:xfrm>
            <a:off x="662940" y="1374932"/>
            <a:ext cx="6287514" cy="3044668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456ACA83-C279-04B1-3842-34A2D6544D0A}"/>
              </a:ext>
            </a:extLst>
          </p:cNvPr>
          <p:cNvGrpSpPr/>
          <p:nvPr/>
        </p:nvGrpSpPr>
        <p:grpSpPr>
          <a:xfrm>
            <a:off x="891540" y="1524953"/>
            <a:ext cx="5800725" cy="843036"/>
            <a:chOff x="5600700" y="1585913"/>
            <a:chExt cx="5800725" cy="843036"/>
          </a:xfrm>
        </p:grpSpPr>
        <p:sp>
          <p:nvSpPr>
            <p:cNvPr id="8" name="箭头: 下 7">
              <a:extLst>
                <a:ext uri="{FF2B5EF4-FFF2-40B4-BE49-F238E27FC236}">
                  <a16:creationId xmlns:a16="http://schemas.microsoft.com/office/drawing/2014/main" id="{5711D3AC-DE50-1971-9E32-D8B9BDBAD753}"/>
                </a:ext>
              </a:extLst>
            </p:cNvPr>
            <p:cNvSpPr/>
            <p:nvPr/>
          </p:nvSpPr>
          <p:spPr>
            <a:xfrm>
              <a:off x="5820895" y="1969590"/>
              <a:ext cx="184112" cy="459308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9" name="直接箭头连接符 8">
              <a:extLst>
                <a:ext uri="{FF2B5EF4-FFF2-40B4-BE49-F238E27FC236}">
                  <a16:creationId xmlns:a16="http://schemas.microsoft.com/office/drawing/2014/main" id="{C9BD5701-6AC7-4E3B-3618-FD2AFBC648CB}"/>
                </a:ext>
              </a:extLst>
            </p:cNvPr>
            <p:cNvCxnSpPr/>
            <p:nvPr/>
          </p:nvCxnSpPr>
          <p:spPr>
            <a:xfrm>
              <a:off x="5600700" y="1962417"/>
              <a:ext cx="580072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文本框 9">
                  <a:extLst>
                    <a:ext uri="{FF2B5EF4-FFF2-40B4-BE49-F238E27FC236}">
                      <a16:creationId xmlns:a16="http://schemas.microsoft.com/office/drawing/2014/main" id="{7493C0E0-F25C-9FD4-1EBA-A9003448A827}"/>
                    </a:ext>
                  </a:extLst>
                </p:cNvPr>
                <p:cNvSpPr txBox="1"/>
                <p:nvPr/>
              </p:nvSpPr>
              <p:spPr>
                <a:xfrm>
                  <a:off x="5600700" y="1585913"/>
                  <a:ext cx="332714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Advertising Sequence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𝑄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</m:sub>
                      </m:sSub>
                    </m:oMath>
                  </a14:m>
                  <a:endParaRPr lang="zh-CN" alt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0" name="文本框 9">
                  <a:extLst>
                    <a:ext uri="{FF2B5EF4-FFF2-40B4-BE49-F238E27FC236}">
                      <a16:creationId xmlns:a16="http://schemas.microsoft.com/office/drawing/2014/main" id="{7493C0E0-F25C-9FD4-1EBA-A9003448A82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00700" y="1585913"/>
                  <a:ext cx="3327143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1465" t="-8197" b="-24590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箭头: 下 10">
              <a:extLst>
                <a:ext uri="{FF2B5EF4-FFF2-40B4-BE49-F238E27FC236}">
                  <a16:creationId xmlns:a16="http://schemas.microsoft.com/office/drawing/2014/main" id="{75589D8E-122C-4246-34D9-60D8F01E5873}"/>
                </a:ext>
              </a:extLst>
            </p:cNvPr>
            <p:cNvSpPr/>
            <p:nvPr/>
          </p:nvSpPr>
          <p:spPr>
            <a:xfrm>
              <a:off x="7362526" y="1969590"/>
              <a:ext cx="184112" cy="459308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箭头: 下 11">
              <a:extLst>
                <a:ext uri="{FF2B5EF4-FFF2-40B4-BE49-F238E27FC236}">
                  <a16:creationId xmlns:a16="http://schemas.microsoft.com/office/drawing/2014/main" id="{B410448F-0F10-5379-674F-A5B232E5F774}"/>
                </a:ext>
              </a:extLst>
            </p:cNvPr>
            <p:cNvSpPr/>
            <p:nvPr/>
          </p:nvSpPr>
          <p:spPr>
            <a:xfrm>
              <a:off x="8904158" y="1969641"/>
              <a:ext cx="184112" cy="459308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箭头: 下 12">
              <a:extLst>
                <a:ext uri="{FF2B5EF4-FFF2-40B4-BE49-F238E27FC236}">
                  <a16:creationId xmlns:a16="http://schemas.microsoft.com/office/drawing/2014/main" id="{08366A13-D295-6E9A-D5E3-E137D529B727}"/>
                </a:ext>
              </a:extLst>
            </p:cNvPr>
            <p:cNvSpPr/>
            <p:nvPr/>
          </p:nvSpPr>
          <p:spPr>
            <a:xfrm>
              <a:off x="10445789" y="1969641"/>
              <a:ext cx="184112" cy="459308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D6A1E2EC-6F83-0018-7757-744202FE5918}"/>
                </a:ext>
              </a:extLst>
            </p:cNvPr>
            <p:cNvGrpSpPr/>
            <p:nvPr/>
          </p:nvGrpSpPr>
          <p:grpSpPr>
            <a:xfrm>
              <a:off x="8999610" y="1585913"/>
              <a:ext cx="1545467" cy="364678"/>
              <a:chOff x="8999610" y="1585913"/>
              <a:chExt cx="1545467" cy="364678"/>
            </a:xfrm>
          </p:grpSpPr>
          <p:cxnSp>
            <p:nvCxnSpPr>
              <p:cNvPr id="15" name="直接连接符 14">
                <a:extLst>
                  <a:ext uri="{FF2B5EF4-FFF2-40B4-BE49-F238E27FC236}">
                    <a16:creationId xmlns:a16="http://schemas.microsoft.com/office/drawing/2014/main" id="{FF4A315E-A485-FBCB-386A-E77BC945B5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99610" y="1714500"/>
                <a:ext cx="0" cy="236091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>
                <a:extLst>
                  <a:ext uri="{FF2B5EF4-FFF2-40B4-BE49-F238E27FC236}">
                    <a16:creationId xmlns:a16="http://schemas.microsoft.com/office/drawing/2014/main" id="{95211975-D795-0D2E-DFB5-941EC31C98E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45077" y="1714500"/>
                <a:ext cx="0" cy="236091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>
                <a:extLst>
                  <a:ext uri="{FF2B5EF4-FFF2-40B4-BE49-F238E27FC236}">
                    <a16:creationId xmlns:a16="http://schemas.microsoft.com/office/drawing/2014/main" id="{75A8F690-B256-3A26-C762-BF83F64B9B1B}"/>
                  </a:ext>
                </a:extLst>
              </p:cNvPr>
              <p:cNvCxnSpPr/>
              <p:nvPr/>
            </p:nvCxnSpPr>
            <p:spPr>
              <a:xfrm>
                <a:off x="8999610" y="1828210"/>
                <a:ext cx="1544771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文本框 17">
                    <a:extLst>
                      <a:ext uri="{FF2B5EF4-FFF2-40B4-BE49-F238E27FC236}">
                        <a16:creationId xmlns:a16="http://schemas.microsoft.com/office/drawing/2014/main" id="{67653329-5369-6E28-4B34-D76B10733C7A}"/>
                      </a:ext>
                    </a:extLst>
                  </p:cNvPr>
                  <p:cNvSpPr txBox="1"/>
                  <p:nvPr/>
                </p:nvSpPr>
                <p:spPr>
                  <a:xfrm>
                    <a:off x="9505650" y="1585913"/>
                    <a:ext cx="650330" cy="349702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lIns="0" tIns="7200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sub>
                          </m:sSub>
                        </m:oMath>
                      </m:oMathPara>
                    </a14:m>
                    <a:endParaRPr lang="zh-CN" altLang="en-US" b="1" dirty="0"/>
                  </a:p>
                </p:txBody>
              </p:sp>
            </mc:Choice>
            <mc:Fallback xmlns="">
              <p:sp>
                <p:nvSpPr>
                  <p:cNvPr id="18" name="文本框 17">
                    <a:extLst>
                      <a:ext uri="{FF2B5EF4-FFF2-40B4-BE49-F238E27FC236}">
                        <a16:creationId xmlns:a16="http://schemas.microsoft.com/office/drawing/2014/main" id="{67653329-5369-6E28-4B34-D76B10733C7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505650" y="1585913"/>
                    <a:ext cx="650330" cy="34970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6897"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EA5918F1-61CE-084F-8D79-C9E728EC0272}"/>
              </a:ext>
            </a:extLst>
          </p:cNvPr>
          <p:cNvGrpSpPr/>
          <p:nvPr/>
        </p:nvGrpSpPr>
        <p:grpSpPr>
          <a:xfrm>
            <a:off x="1783870" y="1928260"/>
            <a:ext cx="915102" cy="276999"/>
            <a:chOff x="8999610" y="1680195"/>
            <a:chExt cx="1545467" cy="276999"/>
          </a:xfrm>
        </p:grpSpPr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id="{8E653FFB-5F3B-2335-5749-FBE520744F40}"/>
                </a:ext>
              </a:extLst>
            </p:cNvPr>
            <p:cNvCxnSpPr>
              <a:cxnSpLocks/>
            </p:cNvCxnSpPr>
            <p:nvPr/>
          </p:nvCxnSpPr>
          <p:spPr>
            <a:xfrm>
              <a:off x="8999610" y="1714500"/>
              <a:ext cx="0" cy="236091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接连接符 20">
              <a:extLst>
                <a:ext uri="{FF2B5EF4-FFF2-40B4-BE49-F238E27FC236}">
                  <a16:creationId xmlns:a16="http://schemas.microsoft.com/office/drawing/2014/main" id="{AC4E5E40-91CF-2BAD-ED0B-9932D099F854}"/>
                </a:ext>
              </a:extLst>
            </p:cNvPr>
            <p:cNvCxnSpPr>
              <a:cxnSpLocks/>
            </p:cNvCxnSpPr>
            <p:nvPr/>
          </p:nvCxnSpPr>
          <p:spPr>
            <a:xfrm>
              <a:off x="10545077" y="1714500"/>
              <a:ext cx="0" cy="236091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id="{2F50D43B-0D4B-EBDE-66C8-F165803145DE}"/>
                </a:ext>
              </a:extLst>
            </p:cNvPr>
            <p:cNvCxnSpPr/>
            <p:nvPr/>
          </p:nvCxnSpPr>
          <p:spPr>
            <a:xfrm>
              <a:off x="8999610" y="1828210"/>
              <a:ext cx="1544771" cy="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文本框 22">
                  <a:extLst>
                    <a:ext uri="{FF2B5EF4-FFF2-40B4-BE49-F238E27FC236}">
                      <a16:creationId xmlns:a16="http://schemas.microsoft.com/office/drawing/2014/main" id="{458BA2B8-0116-2284-0AF8-02E03A77E320}"/>
                    </a:ext>
                  </a:extLst>
                </p:cNvPr>
                <p:cNvSpPr txBox="1"/>
                <p:nvPr/>
              </p:nvSpPr>
              <p:spPr>
                <a:xfrm>
                  <a:off x="9520493" y="1680195"/>
                  <a:ext cx="650329" cy="27699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b="1" i="1" smtClean="0">
                                <a:latin typeface="Cambria Math" panose="02040503050406030204" pitchFamily="18" charset="0"/>
                              </a:rPr>
                              <m:t>𝝋</m:t>
                            </m:r>
                          </m:e>
                          <m:sub>
                            <m: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sub>
                        </m:sSub>
                      </m:oMath>
                    </m:oMathPara>
                  </a14:m>
                  <a:endParaRPr lang="zh-CN" altLang="en-US" b="1" dirty="0"/>
                </a:p>
              </p:txBody>
            </p:sp>
          </mc:Choice>
          <mc:Fallback xmlns="">
            <p:sp>
              <p:nvSpPr>
                <p:cNvPr id="23" name="文本框 22">
                  <a:extLst>
                    <a:ext uri="{FF2B5EF4-FFF2-40B4-BE49-F238E27FC236}">
                      <a16:creationId xmlns:a16="http://schemas.microsoft.com/office/drawing/2014/main" id="{458BA2B8-0116-2284-0AF8-02E03A77E32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20493" y="1680195"/>
                  <a:ext cx="650329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9524" b="-23913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A166392F-0904-7B26-F9D7-9B829EE6ED22}"/>
              </a:ext>
            </a:extLst>
          </p:cNvPr>
          <p:cNvGrpSpPr/>
          <p:nvPr/>
        </p:nvGrpSpPr>
        <p:grpSpPr>
          <a:xfrm>
            <a:off x="874682" y="3044910"/>
            <a:ext cx="5834440" cy="1195977"/>
            <a:chOff x="5566985" y="2685011"/>
            <a:chExt cx="5834440" cy="119597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矩形 24">
                  <a:extLst>
                    <a:ext uri="{FF2B5EF4-FFF2-40B4-BE49-F238E27FC236}">
                      <a16:creationId xmlns:a16="http://schemas.microsoft.com/office/drawing/2014/main" id="{42D9DAE1-E76A-D14B-9E04-04FD6032E7D1}"/>
                    </a:ext>
                  </a:extLst>
                </p:cNvPr>
                <p:cNvSpPr/>
                <p:nvPr/>
              </p:nvSpPr>
              <p:spPr>
                <a:xfrm>
                  <a:off x="10099035" y="3069305"/>
                  <a:ext cx="703224" cy="44466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3600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altLang="zh-C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CN" alt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矩形 24">
                  <a:extLst>
                    <a:ext uri="{FF2B5EF4-FFF2-40B4-BE49-F238E27FC236}">
                      <a16:creationId xmlns:a16="http://schemas.microsoft.com/office/drawing/2014/main" id="{42D9DAE1-E76A-D14B-9E04-04FD6032E7D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99035" y="3069305"/>
                  <a:ext cx="703224" cy="44466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 w="1905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6" name="直接箭头连接符 25">
              <a:extLst>
                <a:ext uri="{FF2B5EF4-FFF2-40B4-BE49-F238E27FC236}">
                  <a16:creationId xmlns:a16="http://schemas.microsoft.com/office/drawing/2014/main" id="{EED4C04F-61FA-1261-8ECC-9C83B49D1625}"/>
                </a:ext>
              </a:extLst>
            </p:cNvPr>
            <p:cNvCxnSpPr/>
            <p:nvPr/>
          </p:nvCxnSpPr>
          <p:spPr>
            <a:xfrm>
              <a:off x="5600700" y="3523482"/>
              <a:ext cx="580072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id="{1925659C-A860-D207-BB39-8118C352AE8B}"/>
                </a:ext>
              </a:extLst>
            </p:cNvPr>
            <p:cNvGrpSpPr/>
            <p:nvPr/>
          </p:nvGrpSpPr>
          <p:grpSpPr>
            <a:xfrm>
              <a:off x="8584671" y="2685011"/>
              <a:ext cx="2217585" cy="364678"/>
              <a:chOff x="8999610" y="1585913"/>
              <a:chExt cx="1545467" cy="364678"/>
            </a:xfrm>
          </p:grpSpPr>
          <p:cxnSp>
            <p:nvCxnSpPr>
              <p:cNvPr id="36" name="直接连接符 35">
                <a:extLst>
                  <a:ext uri="{FF2B5EF4-FFF2-40B4-BE49-F238E27FC236}">
                    <a16:creationId xmlns:a16="http://schemas.microsoft.com/office/drawing/2014/main" id="{66AC6E25-9DD7-4EE9-C480-8C053D2129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99610" y="1714500"/>
                <a:ext cx="0" cy="236091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id="{8355DFD1-370E-A23D-765D-6C8A53F25A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45077" y="1714500"/>
                <a:ext cx="0" cy="236091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id="{E1BA0A36-ABDE-B279-AB30-CB733B8E47A3}"/>
                  </a:ext>
                </a:extLst>
              </p:cNvPr>
              <p:cNvCxnSpPr/>
              <p:nvPr/>
            </p:nvCxnSpPr>
            <p:spPr>
              <a:xfrm>
                <a:off x="8999610" y="1828210"/>
                <a:ext cx="1544771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9" name="文本框 38">
                    <a:extLst>
                      <a:ext uri="{FF2B5EF4-FFF2-40B4-BE49-F238E27FC236}">
                        <a16:creationId xmlns:a16="http://schemas.microsoft.com/office/drawing/2014/main" id="{DA37E0D7-7821-1CFD-E926-5D5A344D85DB}"/>
                      </a:ext>
                    </a:extLst>
                  </p:cNvPr>
                  <p:cNvSpPr txBox="1"/>
                  <p:nvPr/>
                </p:nvSpPr>
                <p:spPr>
                  <a:xfrm>
                    <a:off x="9505650" y="1585913"/>
                    <a:ext cx="650330" cy="349702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lIns="0" tIns="7200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sub>
                          </m:sSub>
                        </m:oMath>
                      </m:oMathPara>
                    </a14:m>
                    <a:endParaRPr lang="zh-CN" altLang="en-US" b="1" dirty="0"/>
                  </a:p>
                </p:txBody>
              </p:sp>
            </mc:Choice>
            <mc:Fallback xmlns="">
              <p:sp>
                <p:nvSpPr>
                  <p:cNvPr id="39" name="文本框 38">
                    <a:extLst>
                      <a:ext uri="{FF2B5EF4-FFF2-40B4-BE49-F238E27FC236}">
                        <a16:creationId xmlns:a16="http://schemas.microsoft.com/office/drawing/2014/main" id="{DA37E0D7-7821-1CFD-E926-5D5A344D85D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505650" y="1585913"/>
                    <a:ext cx="650330" cy="34970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b="-8621"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矩形 27">
                  <a:extLst>
                    <a:ext uri="{FF2B5EF4-FFF2-40B4-BE49-F238E27FC236}">
                      <a16:creationId xmlns:a16="http://schemas.microsoft.com/office/drawing/2014/main" id="{E3895693-4121-D721-243D-4D6DEE6C0C60}"/>
                    </a:ext>
                  </a:extLst>
                </p:cNvPr>
                <p:cNvSpPr/>
                <p:nvPr/>
              </p:nvSpPr>
              <p:spPr>
                <a:xfrm>
                  <a:off x="7885074" y="3070755"/>
                  <a:ext cx="703224" cy="44466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3600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altLang="zh-C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zh-CN" alt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矩形 27">
                  <a:extLst>
                    <a:ext uri="{FF2B5EF4-FFF2-40B4-BE49-F238E27FC236}">
                      <a16:creationId xmlns:a16="http://schemas.microsoft.com/office/drawing/2014/main" id="{E3895693-4121-D721-243D-4D6DEE6C0C6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85074" y="3070755"/>
                  <a:ext cx="703224" cy="444664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 w="1905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42D3ED3D-0E18-76DF-9D15-D9122AE9FFFE}"/>
                </a:ext>
              </a:extLst>
            </p:cNvPr>
            <p:cNvSpPr/>
            <p:nvPr/>
          </p:nvSpPr>
          <p:spPr>
            <a:xfrm>
              <a:off x="5566985" y="3071005"/>
              <a:ext cx="703224" cy="4446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36000"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文本框 29">
                  <a:extLst>
                    <a:ext uri="{FF2B5EF4-FFF2-40B4-BE49-F238E27FC236}">
                      <a16:creationId xmlns:a16="http://schemas.microsoft.com/office/drawing/2014/main" id="{150FFB7B-687F-2309-0F97-5D6DF1DBA315}"/>
                    </a:ext>
                  </a:extLst>
                </p:cNvPr>
                <p:cNvSpPr txBox="1"/>
                <p:nvPr/>
              </p:nvSpPr>
              <p:spPr>
                <a:xfrm>
                  <a:off x="5600700" y="3511656"/>
                  <a:ext cx="332714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Scanning Sequence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𝑄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𝑆</m:t>
                          </m:r>
                        </m:sub>
                      </m:sSub>
                    </m:oMath>
                  </a14:m>
                  <a:endParaRPr lang="zh-CN" alt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0" name="文本框 29">
                  <a:extLst>
                    <a:ext uri="{FF2B5EF4-FFF2-40B4-BE49-F238E27FC236}">
                      <a16:creationId xmlns:a16="http://schemas.microsoft.com/office/drawing/2014/main" id="{150FFB7B-687F-2309-0F97-5D6DF1DBA31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00700" y="3511656"/>
                  <a:ext cx="3327143" cy="369332"/>
                </a:xfrm>
                <a:prstGeom prst="rect">
                  <a:avLst/>
                </a:prstGeom>
                <a:blipFill>
                  <a:blip r:embed="rId9"/>
                  <a:stretch>
                    <a:fillRect l="-1465" t="-8197" b="-24590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1" name="组合 30">
              <a:extLst>
                <a:ext uri="{FF2B5EF4-FFF2-40B4-BE49-F238E27FC236}">
                  <a16:creationId xmlns:a16="http://schemas.microsoft.com/office/drawing/2014/main" id="{273C4D02-F71B-C03A-1144-62C8A8FEC1F3}"/>
                </a:ext>
              </a:extLst>
            </p:cNvPr>
            <p:cNvGrpSpPr/>
            <p:nvPr/>
          </p:nvGrpSpPr>
          <p:grpSpPr>
            <a:xfrm>
              <a:off x="6493030" y="2758445"/>
              <a:ext cx="2092586" cy="291400"/>
              <a:chOff x="8999610" y="1659191"/>
              <a:chExt cx="1545467" cy="291400"/>
            </a:xfrm>
          </p:grpSpPr>
          <p:cxnSp>
            <p:nvCxnSpPr>
              <p:cNvPr id="32" name="直接连接符 31">
                <a:extLst>
                  <a:ext uri="{FF2B5EF4-FFF2-40B4-BE49-F238E27FC236}">
                    <a16:creationId xmlns:a16="http://schemas.microsoft.com/office/drawing/2014/main" id="{B9608A26-10FD-4C88-DFFA-E5302A6494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99610" y="1714500"/>
                <a:ext cx="0" cy="236091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>
                <a:extLst>
                  <a:ext uri="{FF2B5EF4-FFF2-40B4-BE49-F238E27FC236}">
                    <a16:creationId xmlns:a16="http://schemas.microsoft.com/office/drawing/2014/main" id="{19E86A4F-E28A-1D81-CA2E-76A8C9CD31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45077" y="1714500"/>
                <a:ext cx="0" cy="236091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id="{832E2C21-D397-1893-E8BD-7C1F62C507C7}"/>
                  </a:ext>
                </a:extLst>
              </p:cNvPr>
              <p:cNvCxnSpPr/>
              <p:nvPr/>
            </p:nvCxnSpPr>
            <p:spPr>
              <a:xfrm>
                <a:off x="8999610" y="1828210"/>
                <a:ext cx="1544771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" name="文本框 34">
                    <a:extLst>
                      <a:ext uri="{FF2B5EF4-FFF2-40B4-BE49-F238E27FC236}">
                        <a16:creationId xmlns:a16="http://schemas.microsoft.com/office/drawing/2014/main" id="{4D84B6CE-F6E6-C215-3F79-0EE1396A0CAE}"/>
                      </a:ext>
                    </a:extLst>
                  </p:cNvPr>
                  <p:cNvSpPr txBox="1"/>
                  <p:nvPr/>
                </p:nvSpPr>
                <p:spPr>
                  <a:xfrm>
                    <a:off x="9446831" y="1659191"/>
                    <a:ext cx="650329" cy="276999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b="1" i="1" smtClean="0">
                                  <a:latin typeface="Cambria Math" panose="02040503050406030204" pitchFamily="18" charset="0"/>
                                </a:rPr>
                                <m:t>𝝋</m:t>
                              </m:r>
                            </m:e>
                            <m:sub>
                              <m: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sub>
                          </m:sSub>
                        </m:oMath>
                      </m:oMathPara>
                    </a14:m>
                    <a:endParaRPr lang="zh-CN" altLang="en-US" b="1" dirty="0"/>
                  </a:p>
                </p:txBody>
              </p:sp>
            </mc:Choice>
            <mc:Fallback xmlns="">
              <p:sp>
                <p:nvSpPr>
                  <p:cNvPr id="35" name="文本框 34">
                    <a:extLst>
                      <a:ext uri="{FF2B5EF4-FFF2-40B4-BE49-F238E27FC236}">
                        <a16:creationId xmlns:a16="http://schemas.microsoft.com/office/drawing/2014/main" id="{4D84B6CE-F6E6-C215-3F79-0EE1396A0CA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446831" y="1659191"/>
                    <a:ext cx="650329" cy="276999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b="-26667"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40" name="矩形 39">
            <a:extLst>
              <a:ext uri="{FF2B5EF4-FFF2-40B4-BE49-F238E27FC236}">
                <a16:creationId xmlns:a16="http://schemas.microsoft.com/office/drawing/2014/main" id="{0B889755-8C99-0EC6-2F24-FB3E37F38FF8}"/>
              </a:ext>
            </a:extLst>
          </p:cNvPr>
          <p:cNvSpPr/>
          <p:nvPr/>
        </p:nvSpPr>
        <p:spPr>
          <a:xfrm>
            <a:off x="5778430" y="1913951"/>
            <a:ext cx="107785" cy="1953637"/>
          </a:xfrm>
          <a:prstGeom prst="rect">
            <a:avLst/>
          </a:prstGeom>
          <a:solidFill>
            <a:schemeClr val="accent2">
              <a:alpha val="62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7" name="直接连接符 56">
            <a:extLst>
              <a:ext uri="{FF2B5EF4-FFF2-40B4-BE49-F238E27FC236}">
                <a16:creationId xmlns:a16="http://schemas.microsoft.com/office/drawing/2014/main" id="{2393055A-FFD1-953B-A72F-57886F11278F}"/>
              </a:ext>
            </a:extLst>
          </p:cNvPr>
          <p:cNvCxnSpPr>
            <a:cxnSpLocks/>
          </p:cNvCxnSpPr>
          <p:nvPr/>
        </p:nvCxnSpPr>
        <p:spPr>
          <a:xfrm>
            <a:off x="1785932" y="2830951"/>
            <a:ext cx="4027958" cy="0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>
            <a:extLst>
              <a:ext uri="{FF2B5EF4-FFF2-40B4-BE49-F238E27FC236}">
                <a16:creationId xmlns:a16="http://schemas.microsoft.com/office/drawing/2014/main" id="{FC4A2C1D-21C2-0108-9103-FEED88EC9510}"/>
              </a:ext>
            </a:extLst>
          </p:cNvPr>
          <p:cNvCxnSpPr>
            <a:cxnSpLocks/>
          </p:cNvCxnSpPr>
          <p:nvPr/>
        </p:nvCxnSpPr>
        <p:spPr>
          <a:xfrm>
            <a:off x="1779106" y="2712906"/>
            <a:ext cx="0" cy="23609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直接连接符 58">
            <a:extLst>
              <a:ext uri="{FF2B5EF4-FFF2-40B4-BE49-F238E27FC236}">
                <a16:creationId xmlns:a16="http://schemas.microsoft.com/office/drawing/2014/main" id="{F29415CA-6499-D7FC-6D53-8ECAF7316EDE}"/>
              </a:ext>
            </a:extLst>
          </p:cNvPr>
          <p:cNvCxnSpPr>
            <a:cxnSpLocks/>
          </p:cNvCxnSpPr>
          <p:nvPr/>
        </p:nvCxnSpPr>
        <p:spPr>
          <a:xfrm>
            <a:off x="5813890" y="2698048"/>
            <a:ext cx="0" cy="23609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文本框 59">
                <a:extLst>
                  <a:ext uri="{FF2B5EF4-FFF2-40B4-BE49-F238E27FC236}">
                    <a16:creationId xmlns:a16="http://schemas.microsoft.com/office/drawing/2014/main" id="{A311B8F9-A7D4-0F39-3486-404B9254C0F3}"/>
                  </a:ext>
                </a:extLst>
              </p:cNvPr>
              <p:cNvSpPr txBox="1"/>
              <p:nvPr/>
            </p:nvSpPr>
            <p:spPr>
              <a:xfrm>
                <a:off x="3147348" y="2671444"/>
                <a:ext cx="1172109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𝑳</m:t>
                      </m:r>
                      <m:d>
                        <m:dPr>
                          <m:ctrlPr>
                            <a:rPr lang="en-US" altLang="zh-CN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b="1" i="1">
                                  <a:latin typeface="Cambria Math" panose="02040503050406030204" pitchFamily="18" charset="0"/>
                                </a:rPr>
                                <m:t>𝝋</m:t>
                              </m:r>
                            </m:e>
                            <m:sub>
                              <m:r>
                                <a:rPr lang="en-US" altLang="zh-CN" b="1" i="1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sub>
                          </m:sSub>
                          <m:r>
                            <a:rPr lang="en-US" altLang="zh-CN" b="1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b="1" i="1">
                                  <a:latin typeface="Cambria Math" panose="02040503050406030204" pitchFamily="18" charset="0"/>
                                </a:rPr>
                                <m:t>𝝋</m:t>
                              </m:r>
                            </m:e>
                            <m:sub>
                              <m:r>
                                <a:rPr lang="en-US" altLang="zh-CN" b="1" i="1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CN" altLang="en-US" b="1" dirty="0"/>
              </a:p>
            </p:txBody>
          </p:sp>
        </mc:Choice>
        <mc:Fallback xmlns="">
          <p:sp>
            <p:nvSpPr>
              <p:cNvPr id="60" name="文本框 59">
                <a:extLst>
                  <a:ext uri="{FF2B5EF4-FFF2-40B4-BE49-F238E27FC236}">
                    <a16:creationId xmlns:a16="http://schemas.microsoft.com/office/drawing/2014/main" id="{A311B8F9-A7D4-0F39-3486-404B9254C0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7348" y="2671444"/>
                <a:ext cx="1172109" cy="276999"/>
              </a:xfrm>
              <a:prstGeom prst="rect">
                <a:avLst/>
              </a:prstGeom>
              <a:blipFill>
                <a:blip r:embed="rId11"/>
                <a:stretch>
                  <a:fillRect b="-239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文本框 60">
                <a:extLst>
                  <a:ext uri="{FF2B5EF4-FFF2-40B4-BE49-F238E27FC236}">
                    <a16:creationId xmlns:a16="http://schemas.microsoft.com/office/drawing/2014/main" id="{984524B2-D306-0CF3-5B39-55B050CE963D}"/>
                  </a:ext>
                </a:extLst>
              </p:cNvPr>
              <p:cNvSpPr txBox="1"/>
              <p:nvPr/>
            </p:nvSpPr>
            <p:spPr>
              <a:xfrm>
                <a:off x="1295847" y="4853765"/>
                <a:ext cx="55676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Apparently,</a:t>
                </a:r>
                <a:r>
                  <a:rPr lang="en-US" altLang="zh-CN" sz="2400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400" i="1" smtClean="0"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0, </m:t>
                        </m:r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e>
                    </m:d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400" i="1"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ctrlP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0, </m:t>
                        </m:r>
                        <m:sSub>
                          <m:sSubPr>
                            <m:ctrlP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d>
                  </m:oMath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61" name="文本框 60">
                <a:extLst>
                  <a:ext uri="{FF2B5EF4-FFF2-40B4-BE49-F238E27FC236}">
                    <a16:creationId xmlns:a16="http://schemas.microsoft.com/office/drawing/2014/main" id="{984524B2-D306-0CF3-5B39-55B050CE96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847" y="4853765"/>
                <a:ext cx="5567680" cy="461665"/>
              </a:xfrm>
              <a:prstGeom prst="rect">
                <a:avLst/>
              </a:prstGeom>
              <a:blipFill>
                <a:blip r:embed="rId12"/>
                <a:stretch>
                  <a:fillRect l="-1752" t="-11842" b="-2763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箭头: 右 61">
            <a:extLst>
              <a:ext uri="{FF2B5EF4-FFF2-40B4-BE49-F238E27FC236}">
                <a16:creationId xmlns:a16="http://schemas.microsoft.com/office/drawing/2014/main" id="{8EFBFFEA-2927-388E-A3DA-FD1A731587F2}"/>
              </a:ext>
            </a:extLst>
          </p:cNvPr>
          <p:cNvSpPr/>
          <p:nvPr/>
        </p:nvSpPr>
        <p:spPr>
          <a:xfrm>
            <a:off x="7244311" y="2462466"/>
            <a:ext cx="661442" cy="910059"/>
          </a:xfrm>
          <a:prstGeom prst="rightArrow">
            <a:avLst>
              <a:gd name="adj1" fmla="val 50000"/>
              <a:gd name="adj2" fmla="val 87801"/>
            </a:avLst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BAE3D9F6-A556-EA4D-1089-171E6B865438}"/>
              </a:ext>
            </a:extLst>
          </p:cNvPr>
          <p:cNvSpPr/>
          <p:nvPr/>
        </p:nvSpPr>
        <p:spPr>
          <a:xfrm>
            <a:off x="8100534" y="1374932"/>
            <a:ext cx="3432079" cy="2324494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9" name="组合 78">
            <a:extLst>
              <a:ext uri="{FF2B5EF4-FFF2-40B4-BE49-F238E27FC236}">
                <a16:creationId xmlns:a16="http://schemas.microsoft.com/office/drawing/2014/main" id="{A8DDBFFA-7108-64DB-31E7-97837C2739D3}"/>
              </a:ext>
            </a:extLst>
          </p:cNvPr>
          <p:cNvGrpSpPr/>
          <p:nvPr/>
        </p:nvGrpSpPr>
        <p:grpSpPr>
          <a:xfrm>
            <a:off x="9124945" y="1581271"/>
            <a:ext cx="1745570" cy="1567574"/>
            <a:chOff x="8938672" y="1719633"/>
            <a:chExt cx="2324033" cy="2131564"/>
          </a:xfrm>
        </p:grpSpPr>
        <p:sp>
          <p:nvSpPr>
            <p:cNvPr id="65" name="矩形 64">
              <a:extLst>
                <a:ext uri="{FF2B5EF4-FFF2-40B4-BE49-F238E27FC236}">
                  <a16:creationId xmlns:a16="http://schemas.microsoft.com/office/drawing/2014/main" id="{05D09398-F850-5B41-7519-4ABF00C9AD5A}"/>
                </a:ext>
              </a:extLst>
            </p:cNvPr>
            <p:cNvSpPr/>
            <p:nvPr/>
          </p:nvSpPr>
          <p:spPr>
            <a:xfrm>
              <a:off x="9084113" y="3606010"/>
              <a:ext cx="316137" cy="21385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  <p:cxnSp>
          <p:nvCxnSpPr>
            <p:cNvPr id="66" name="直接箭头连接符 65">
              <a:extLst>
                <a:ext uri="{FF2B5EF4-FFF2-40B4-BE49-F238E27FC236}">
                  <a16:creationId xmlns:a16="http://schemas.microsoft.com/office/drawing/2014/main" id="{D63C4F75-7804-0248-30AF-24145CA7AD3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962973" y="1719633"/>
              <a:ext cx="0" cy="2131564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箭头连接符 66">
              <a:extLst>
                <a:ext uri="{FF2B5EF4-FFF2-40B4-BE49-F238E27FC236}">
                  <a16:creationId xmlns:a16="http://schemas.microsoft.com/office/drawing/2014/main" id="{E41B28D1-ECFD-3A2C-A057-D81F9D89A405}"/>
                </a:ext>
              </a:extLst>
            </p:cNvPr>
            <p:cNvCxnSpPr>
              <a:cxnSpLocks/>
            </p:cNvCxnSpPr>
            <p:nvPr/>
          </p:nvCxnSpPr>
          <p:spPr>
            <a:xfrm>
              <a:off x="8938672" y="3841037"/>
              <a:ext cx="2324033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矩形 67">
              <a:extLst>
                <a:ext uri="{FF2B5EF4-FFF2-40B4-BE49-F238E27FC236}">
                  <a16:creationId xmlns:a16="http://schemas.microsoft.com/office/drawing/2014/main" id="{1ACE5BA6-5F2C-60C6-8E88-1D41B9749870}"/>
                </a:ext>
              </a:extLst>
            </p:cNvPr>
            <p:cNvSpPr/>
            <p:nvPr/>
          </p:nvSpPr>
          <p:spPr>
            <a:xfrm>
              <a:off x="9393339" y="2886054"/>
              <a:ext cx="316137" cy="92071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  <p:sp>
          <p:nvSpPr>
            <p:cNvPr id="69" name="矩形 68">
              <a:extLst>
                <a:ext uri="{FF2B5EF4-FFF2-40B4-BE49-F238E27FC236}">
                  <a16:creationId xmlns:a16="http://schemas.microsoft.com/office/drawing/2014/main" id="{DE0124C5-7F4F-E48E-295E-725A384CD67E}"/>
                </a:ext>
              </a:extLst>
            </p:cNvPr>
            <p:cNvSpPr/>
            <p:nvPr/>
          </p:nvSpPr>
          <p:spPr>
            <a:xfrm>
              <a:off x="9716486" y="2564561"/>
              <a:ext cx="316137" cy="124005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  <p:sp>
          <p:nvSpPr>
            <p:cNvPr id="70" name="矩形 69">
              <a:extLst>
                <a:ext uri="{FF2B5EF4-FFF2-40B4-BE49-F238E27FC236}">
                  <a16:creationId xmlns:a16="http://schemas.microsoft.com/office/drawing/2014/main" id="{C57D2951-1A0D-D6DC-0E0D-E136D5E6BBB1}"/>
                </a:ext>
              </a:extLst>
            </p:cNvPr>
            <p:cNvSpPr/>
            <p:nvPr/>
          </p:nvSpPr>
          <p:spPr>
            <a:xfrm>
              <a:off x="10031209" y="2358998"/>
              <a:ext cx="316137" cy="145708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  <p:sp>
          <p:nvSpPr>
            <p:cNvPr id="71" name="矩形 70">
              <a:extLst>
                <a:ext uri="{FF2B5EF4-FFF2-40B4-BE49-F238E27FC236}">
                  <a16:creationId xmlns:a16="http://schemas.microsoft.com/office/drawing/2014/main" id="{427B7598-CB2D-9E23-8E76-E56F85F0228E}"/>
                </a:ext>
              </a:extLst>
            </p:cNvPr>
            <p:cNvSpPr/>
            <p:nvPr/>
          </p:nvSpPr>
          <p:spPr>
            <a:xfrm>
              <a:off x="10349652" y="2188610"/>
              <a:ext cx="316137" cy="162746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  <p:sp>
          <p:nvSpPr>
            <p:cNvPr id="72" name="矩形 71">
              <a:extLst>
                <a:ext uri="{FF2B5EF4-FFF2-40B4-BE49-F238E27FC236}">
                  <a16:creationId xmlns:a16="http://schemas.microsoft.com/office/drawing/2014/main" id="{B434A9CF-78F1-0868-05B3-BB5E2D0495F0}"/>
                </a:ext>
              </a:extLst>
            </p:cNvPr>
            <p:cNvSpPr/>
            <p:nvPr/>
          </p:nvSpPr>
          <p:spPr>
            <a:xfrm>
              <a:off x="10672105" y="2053615"/>
              <a:ext cx="316137" cy="175269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  <p:sp>
          <p:nvSpPr>
            <p:cNvPr id="73" name="任意多边形: 形状 72">
              <a:extLst>
                <a:ext uri="{FF2B5EF4-FFF2-40B4-BE49-F238E27FC236}">
                  <a16:creationId xmlns:a16="http://schemas.microsoft.com/office/drawing/2014/main" id="{CD217CB0-0019-1D69-9A3B-9256FCDBAF93}"/>
                </a:ext>
              </a:extLst>
            </p:cNvPr>
            <p:cNvSpPr/>
            <p:nvPr/>
          </p:nvSpPr>
          <p:spPr>
            <a:xfrm>
              <a:off x="8969784" y="1932177"/>
              <a:ext cx="1990499" cy="1900267"/>
            </a:xfrm>
            <a:custGeom>
              <a:avLst/>
              <a:gdLst>
                <a:gd name="connsiteX0" fmla="*/ 0 w 706967"/>
                <a:gd name="connsiteY0" fmla="*/ 677334 h 677334"/>
                <a:gd name="connsiteX1" fmla="*/ 211667 w 706967"/>
                <a:gd name="connsiteY1" fmla="*/ 254000 h 677334"/>
                <a:gd name="connsiteX2" fmla="*/ 706967 w 706967"/>
                <a:gd name="connsiteY2" fmla="*/ 0 h 677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6967" h="677334">
                  <a:moveTo>
                    <a:pt x="0" y="677334"/>
                  </a:moveTo>
                  <a:cubicBezTo>
                    <a:pt x="46919" y="522111"/>
                    <a:pt x="93839" y="366889"/>
                    <a:pt x="211667" y="254000"/>
                  </a:cubicBezTo>
                  <a:cubicBezTo>
                    <a:pt x="329495" y="141111"/>
                    <a:pt x="620184" y="47978"/>
                    <a:pt x="706967" y="0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18"/>
            </a:p>
          </p:txBody>
        </p:sp>
      </p:grpSp>
      <p:sp>
        <p:nvSpPr>
          <p:cNvPr id="75" name="文本框 74">
            <a:extLst>
              <a:ext uri="{FF2B5EF4-FFF2-40B4-BE49-F238E27FC236}">
                <a16:creationId xmlns:a16="http://schemas.microsoft.com/office/drawing/2014/main" id="{1338B264-978F-372D-2D0D-8B27CE4AF9A3}"/>
              </a:ext>
            </a:extLst>
          </p:cNvPr>
          <p:cNvSpPr txBox="1"/>
          <p:nvPr/>
        </p:nvSpPr>
        <p:spPr>
          <a:xfrm rot="10800000">
            <a:off x="8476128" y="1846581"/>
            <a:ext cx="615553" cy="149230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CDF</a:t>
            </a:r>
            <a:endParaRPr lang="zh-CN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文本框 76">
            <a:extLst>
              <a:ext uri="{FF2B5EF4-FFF2-40B4-BE49-F238E27FC236}">
                <a16:creationId xmlns:a16="http://schemas.microsoft.com/office/drawing/2014/main" id="{84B4C81D-E5E9-9460-6580-D2195C291520}"/>
              </a:ext>
            </a:extLst>
          </p:cNvPr>
          <p:cNvSpPr txBox="1"/>
          <p:nvPr/>
        </p:nvSpPr>
        <p:spPr>
          <a:xfrm>
            <a:off x="9047770" y="3237761"/>
            <a:ext cx="1899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Latency</a:t>
            </a:r>
            <a:endParaRPr lang="zh-CN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箭头: 右 77">
            <a:extLst>
              <a:ext uri="{FF2B5EF4-FFF2-40B4-BE49-F238E27FC236}">
                <a16:creationId xmlns:a16="http://schemas.microsoft.com/office/drawing/2014/main" id="{A93C05C0-4DE9-E8DD-EC93-C69D1402EBCE}"/>
              </a:ext>
            </a:extLst>
          </p:cNvPr>
          <p:cNvSpPr/>
          <p:nvPr/>
        </p:nvSpPr>
        <p:spPr>
          <a:xfrm rot="5400000">
            <a:off x="9517698" y="3743280"/>
            <a:ext cx="661442" cy="910059"/>
          </a:xfrm>
          <a:prstGeom prst="rightArrow">
            <a:avLst>
              <a:gd name="adj1" fmla="val 50000"/>
              <a:gd name="adj2" fmla="val 87801"/>
            </a:avLst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文本框 80">
                <a:extLst>
                  <a:ext uri="{FF2B5EF4-FFF2-40B4-BE49-F238E27FC236}">
                    <a16:creationId xmlns:a16="http://schemas.microsoft.com/office/drawing/2014/main" id="{FB82512D-0BC2-5310-38C2-7218A2522EE0}"/>
                  </a:ext>
                </a:extLst>
              </p:cNvPr>
              <p:cNvSpPr txBox="1"/>
              <p:nvPr/>
            </p:nvSpPr>
            <p:spPr>
              <a:xfrm>
                <a:off x="8100534" y="4630225"/>
                <a:ext cx="3432079" cy="10322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altLang="zh-CN" sz="2000" dirty="0"/>
                  <a:t>-</a:t>
                </a:r>
                <a:r>
                  <a:rPr lang="en-US" altLang="zh-CN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percentile latency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zh-CN" sz="2000" dirty="0"/>
                  <a:t> </a:t>
                </a:r>
              </a:p>
              <a:p>
                <a:pPr algn="ctr"/>
                <a:r>
                  <a:rPr lang="en-US" altLang="zh-CN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OR</a:t>
                </a:r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altLang="zh-CN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probability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altLang="zh-CN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% so that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zh-CN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zh-CN" alt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1" name="文本框 80">
                <a:extLst>
                  <a:ext uri="{FF2B5EF4-FFF2-40B4-BE49-F238E27FC236}">
                    <a16:creationId xmlns:a16="http://schemas.microsoft.com/office/drawing/2014/main" id="{FB82512D-0BC2-5310-38C2-7218A2522E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0534" y="4630225"/>
                <a:ext cx="3432079" cy="1032206"/>
              </a:xfrm>
              <a:prstGeom prst="rect">
                <a:avLst/>
              </a:prstGeom>
              <a:blipFill>
                <a:blip r:embed="rId13"/>
                <a:stretch>
                  <a:fillRect l="-1954" t="-3550" b="-769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6" name="组合 55">
            <a:extLst>
              <a:ext uri="{FF2B5EF4-FFF2-40B4-BE49-F238E27FC236}">
                <a16:creationId xmlns:a16="http://schemas.microsoft.com/office/drawing/2014/main" id="{D775327E-8500-E69B-7889-EF5E23F2407C}"/>
              </a:ext>
            </a:extLst>
          </p:cNvPr>
          <p:cNvGrpSpPr/>
          <p:nvPr/>
        </p:nvGrpSpPr>
        <p:grpSpPr>
          <a:xfrm>
            <a:off x="8613405" y="1798516"/>
            <a:ext cx="2197485" cy="1651911"/>
            <a:chOff x="8613405" y="1798516"/>
            <a:chExt cx="2197485" cy="1651911"/>
          </a:xfrm>
        </p:grpSpPr>
        <p:cxnSp>
          <p:nvCxnSpPr>
            <p:cNvPr id="42" name="直接连接符 41">
              <a:extLst>
                <a:ext uri="{FF2B5EF4-FFF2-40B4-BE49-F238E27FC236}">
                  <a16:creationId xmlns:a16="http://schemas.microsoft.com/office/drawing/2014/main" id="{49CB3751-3476-4BAD-C78B-BBC57D82510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43197" y="1962565"/>
              <a:ext cx="929734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id="{A06FB2A1-8B3A-3191-293E-A4CF627301C9}"/>
                </a:ext>
              </a:extLst>
            </p:cNvPr>
            <p:cNvSpPr txBox="1"/>
            <p:nvPr/>
          </p:nvSpPr>
          <p:spPr>
            <a:xfrm>
              <a:off x="8613405" y="1798516"/>
              <a:ext cx="5426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0.8</a:t>
              </a:r>
              <a:endParaRPr lang="zh-CN" altLang="en-US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文本框 44">
              <a:extLst>
                <a:ext uri="{FF2B5EF4-FFF2-40B4-BE49-F238E27FC236}">
                  <a16:creationId xmlns:a16="http://schemas.microsoft.com/office/drawing/2014/main" id="{D260CDE8-E261-36AA-25A9-C302249F0D56}"/>
                </a:ext>
              </a:extLst>
            </p:cNvPr>
            <p:cNvSpPr txBox="1"/>
            <p:nvPr/>
          </p:nvSpPr>
          <p:spPr>
            <a:xfrm>
              <a:off x="9264051" y="3081095"/>
              <a:ext cx="154683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8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p-80 latency</a:t>
              </a:r>
              <a:endParaRPr lang="zh-CN" altLang="en-US" dirty="0"/>
            </a:p>
          </p:txBody>
        </p:sp>
        <p:cxnSp>
          <p:nvCxnSpPr>
            <p:cNvPr id="46" name="直接连接符 45">
              <a:extLst>
                <a:ext uri="{FF2B5EF4-FFF2-40B4-BE49-F238E27FC236}">
                  <a16:creationId xmlns:a16="http://schemas.microsoft.com/office/drawing/2014/main" id="{105D7D92-E3F9-6F10-A1A0-FF59DD7A76A5}"/>
                </a:ext>
              </a:extLst>
            </p:cNvPr>
            <p:cNvCxnSpPr>
              <a:cxnSpLocks/>
              <a:endCxn id="70" idx="2"/>
            </p:cNvCxnSpPr>
            <p:nvPr/>
          </p:nvCxnSpPr>
          <p:spPr>
            <a:xfrm flipH="1">
              <a:off x="10064269" y="1962565"/>
              <a:ext cx="8662" cy="1160454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3528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7" grpId="0"/>
      <p:bldP spid="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id="{0A755938-7483-E5CA-AEC4-0A5160CF3984}"/>
              </a:ext>
            </a:extLst>
          </p:cNvPr>
          <p:cNvSpPr/>
          <p:nvPr/>
        </p:nvSpPr>
        <p:spPr>
          <a:xfrm>
            <a:off x="662940" y="3825262"/>
            <a:ext cx="1696720" cy="233346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ll MT" panose="02020503060305020303" pitchFamily="18" charset="0"/>
                <a:cs typeface="Arial" panose="020B0604020202020204" pitchFamily="34" charset="0"/>
              </a:rPr>
              <a:t>2</a:t>
            </a:r>
            <a:endParaRPr lang="zh-CN" altLang="en-US" sz="6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ell MT" panose="02020503060305020303" pitchFamily="18" charset="0"/>
              <a:cs typeface="Arial" panose="020B0604020202020204" pitchFamily="34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F1B1E84-5086-84F4-0CFB-C5AB6D68805A}"/>
              </a:ext>
            </a:extLst>
          </p:cNvPr>
          <p:cNvSpPr/>
          <p:nvPr/>
        </p:nvSpPr>
        <p:spPr>
          <a:xfrm>
            <a:off x="9580880" y="1374932"/>
            <a:ext cx="1696720" cy="23334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ll MT" panose="02020503060305020303" pitchFamily="18" charset="0"/>
                <a:cs typeface="Arial" panose="020B0604020202020204" pitchFamily="34" charset="0"/>
              </a:rPr>
              <a:t>1</a:t>
            </a:r>
            <a:endParaRPr lang="zh-CN" altLang="en-US" sz="6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ell MT" panose="02020503060305020303" pitchFamily="18" charset="0"/>
              <a:cs typeface="Arial" panose="020B0604020202020204" pitchFamily="34" charset="0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CCFA7DB9-1BE0-8444-F067-1AC90469D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179" y="396227"/>
            <a:ext cx="10515600" cy="910059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Barriers before Retrieving Results</a:t>
            </a:r>
            <a:endParaRPr lang="zh-CN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4DBCEDC3-D5E6-50AF-ABFA-44FCF1EC4A37}"/>
                  </a:ext>
                </a:extLst>
              </p:cNvPr>
              <p:cNvSpPr txBox="1"/>
              <p:nvPr/>
            </p:nvSpPr>
            <p:spPr>
              <a:xfrm>
                <a:off x="914400" y="1695969"/>
                <a:ext cx="9398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Large Number of Range-Entrance Cases (i.e.,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400" b="1" i="1">
                            <a:latin typeface="Cambria Math" panose="02040503050406030204" pitchFamily="18" charset="0"/>
                          </a:rPr>
                          <m:t>𝝋</m:t>
                        </m:r>
                      </m:e>
                      <m:sub>
                        <m:r>
                          <a:rPr lang="en-US" altLang="zh-CN" sz="2400" b="1" i="1">
                            <a:latin typeface="Cambria Math" panose="02040503050406030204" pitchFamily="18" charset="0"/>
                          </a:rPr>
                          <m:t>𝒂</m:t>
                        </m:r>
                      </m:sub>
                    </m:sSub>
                    <m:r>
                      <a:rPr lang="en-US" altLang="zh-CN" sz="2400" b="1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400" b="1" i="1">
                            <a:latin typeface="Cambria Math" panose="02040503050406030204" pitchFamily="18" charset="0"/>
                          </a:rPr>
                          <m:t>𝝋</m:t>
                        </m:r>
                      </m:e>
                      <m:sub>
                        <m:r>
                          <a:rPr lang="en-US" altLang="zh-CN" sz="2400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</m:sub>
                    </m:sSub>
                  </m:oMath>
                </a14:m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} pairs)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altLang="zh-CN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altLang="zh-CN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Random sampling has drawbacks</a:t>
                </a:r>
              </a:p>
              <a:p>
                <a:pPr marL="1257300" lvl="2" indent="-342900">
                  <a:buFont typeface="Arial" panose="020B0604020202020204" pitchFamily="34" charset="0"/>
                  <a:buChar char="•"/>
                </a:pPr>
                <a:r>
                  <a:rPr lang="en-US" altLang="zh-CN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Unknown suitable sample size</a:t>
                </a:r>
              </a:p>
              <a:p>
                <a:pPr marL="1257300" lvl="2" indent="-342900">
                  <a:buFont typeface="Arial" panose="020B0604020202020204" pitchFamily="34" charset="0"/>
                  <a:buChar char="•"/>
                </a:pPr>
                <a:r>
                  <a:rPr lang="en-US" altLang="zh-CN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Resulting in non-deterministic output</a:t>
                </a:r>
                <a:endParaRPr lang="zh-CN" alt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4DBCEDC3-D5E6-50AF-ABFA-44FCF1EC4A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695969"/>
                <a:ext cx="9398000" cy="1754326"/>
              </a:xfrm>
              <a:prstGeom prst="rect">
                <a:avLst/>
              </a:prstGeom>
              <a:blipFill>
                <a:blip r:embed="rId3"/>
                <a:stretch>
                  <a:fillRect l="-973" t="-2431" b="-55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矩形 5">
            <a:extLst>
              <a:ext uri="{FF2B5EF4-FFF2-40B4-BE49-F238E27FC236}">
                <a16:creationId xmlns:a16="http://schemas.microsoft.com/office/drawing/2014/main" id="{5668FD84-5A04-D2EC-B527-94E045993B19}"/>
              </a:ext>
            </a:extLst>
          </p:cNvPr>
          <p:cNvSpPr/>
          <p:nvPr/>
        </p:nvSpPr>
        <p:spPr>
          <a:xfrm>
            <a:off x="662940" y="1374932"/>
            <a:ext cx="10614660" cy="2333468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4BA55C1-12ED-6576-FD70-C89B4E11EF20}"/>
              </a:ext>
            </a:extLst>
          </p:cNvPr>
          <p:cNvSpPr/>
          <p:nvPr/>
        </p:nvSpPr>
        <p:spPr>
          <a:xfrm>
            <a:off x="662940" y="3825262"/>
            <a:ext cx="10614660" cy="2333468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5842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FA7DB9-1BE0-8444-F067-1AC90469D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179" y="396227"/>
            <a:ext cx="10515600" cy="910059"/>
          </a:xfrm>
        </p:spPr>
        <p:txBody>
          <a:bodyPr>
            <a:normAutofit fontScale="90000"/>
          </a:bodyPr>
          <a:lstStyle/>
          <a:p>
            <a:r>
              <a:rPr lang="en-US" altLang="zh-CN" sz="4000" dirty="0"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  <a:b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CN" sz="2200" dirty="0">
                <a:latin typeface="Arial" panose="020B0604020202020204" pitchFamily="34" charset="0"/>
                <a:cs typeface="Arial" panose="020B0604020202020204" pitchFamily="34" charset="0"/>
              </a:rPr>
              <a:t>Optimizing Deterministic Simulation</a:t>
            </a:r>
            <a:endParaRPr lang="zh-CN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7CF5B9E6-FF9E-CC14-AEF6-08F718D43BAD}"/>
                  </a:ext>
                </a:extLst>
              </p:cNvPr>
              <p:cNvSpPr txBox="1"/>
              <p:nvPr/>
            </p:nvSpPr>
            <p:spPr>
              <a:xfrm>
                <a:off x="1305075" y="2231922"/>
                <a:ext cx="2663061" cy="9848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4000" b="0" i="1" smtClean="0">
                          <a:latin typeface="Cambria Math" panose="02040503050406030204" pitchFamily="18" charset="0"/>
                        </a:rPr>
                        <m:t>{</m:t>
                      </m:r>
                      <m:sSub>
                        <m:sSubPr>
                          <m:ctrlPr>
                            <a:rPr lang="en-US" altLang="zh-CN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4000" i="1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altLang="zh-CN" sz="4000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n-US" altLang="zh-CN" sz="40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zh-CN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4000" i="1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altLang="zh-CN" sz="4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altLang="zh-CN" sz="4000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altLang="zh-CN" sz="40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800" i="1" smtClean="0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n-US" altLang="zh-CN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["/>
                          <m:ctrlPr>
                            <a:rPr lang="en-US" altLang="zh-CN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0, </m:t>
                          </m:r>
                          <m:sSub>
                            <m:sSubPr>
                              <m:ctrlPr>
                                <a:rPr lang="en-US" altLang="zh-CN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altLang="zh-CN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e>
                      </m:d>
                      <m:r>
                        <a:rPr lang="en-US" altLang="zh-CN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zh-CN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800" i="1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altLang="zh-CN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["/>
                          <m:ctrlPr>
                            <a:rPr lang="en-US" altLang="zh-CN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0, </m:t>
                          </m:r>
                          <m:sSub>
                            <m:sSubPr>
                              <m:ctrlPr>
                                <a:rPr lang="en-US" altLang="zh-CN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altLang="zh-CN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7CF5B9E6-FF9E-CC14-AEF6-08F718D43B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5075" y="2231922"/>
                <a:ext cx="2663061" cy="984885"/>
              </a:xfrm>
              <a:prstGeom prst="rect">
                <a:avLst/>
              </a:prstGeom>
              <a:blipFill>
                <a:blip r:embed="rId3"/>
                <a:stretch>
                  <a:fillRect b="-18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本框 4">
            <a:extLst>
              <a:ext uri="{FF2B5EF4-FFF2-40B4-BE49-F238E27FC236}">
                <a16:creationId xmlns:a16="http://schemas.microsoft.com/office/drawing/2014/main" id="{8B390223-6B7A-7EED-6B93-4420AF5DC08F}"/>
              </a:ext>
            </a:extLst>
          </p:cNvPr>
          <p:cNvSpPr txBox="1"/>
          <p:nvPr/>
        </p:nvSpPr>
        <p:spPr>
          <a:xfrm>
            <a:off x="682688" y="1618712"/>
            <a:ext cx="50913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Brute-Force Simulation</a:t>
            </a:r>
            <a:endParaRPr lang="zh-CN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1BCA509E-3AE8-9A07-3161-25854CD45BF1}"/>
              </a:ext>
            </a:extLst>
          </p:cNvPr>
          <p:cNvSpPr txBox="1"/>
          <p:nvPr/>
        </p:nvSpPr>
        <p:spPr>
          <a:xfrm>
            <a:off x="802179" y="5116140"/>
            <a:ext cx="36688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All Latency Values/PDF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4958B6D3-0821-47F7-A496-2E89D61B2D7E}"/>
                  </a:ext>
                </a:extLst>
              </p:cNvPr>
              <p:cNvSpPr txBox="1"/>
              <p:nvPr/>
            </p:nvSpPr>
            <p:spPr>
              <a:xfrm>
                <a:off x="7503135" y="2002476"/>
                <a:ext cx="2663061" cy="86177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200" b="0" i="1" smtClean="0">
                          <a:latin typeface="Cambria Math" panose="02040503050406030204" pitchFamily="18" charset="0"/>
                        </a:rPr>
                        <m:t>{</m:t>
                      </m:r>
                      <m:sSub>
                        <m:sSubPr>
                          <m:ctrlPr>
                            <a:rPr lang="en-US" altLang="zh-CN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3200" i="1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altLang="zh-CN" sz="3200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n-US" altLang="zh-CN" sz="32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zh-CN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3200" i="1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altLang="zh-CN" sz="32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altLang="zh-CN" sz="3200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altLang="zh-CN" sz="4000" b="0" i="1" dirty="0">
                  <a:latin typeface="Cambria Math" panose="02040503050406030204" pitchFamily="18" charset="0"/>
                </a:endParaRPr>
              </a:p>
              <a:p>
                <a:pPr/>
                <a:r>
                  <a:rPr lang="en-US" altLang="zh-CN" sz="18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e.g.,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1800" i="1" smtClean="0"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=0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1800" i="1"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altLang="zh-CN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ctrlPr>
                          <a:rPr lang="en-US" altLang="zh-CN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0, </m:t>
                        </m:r>
                        <m:sSub>
                          <m:sSubPr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e>
                    </m:d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4958B6D3-0821-47F7-A496-2E89D61B2D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135" y="2002476"/>
                <a:ext cx="2663061" cy="861774"/>
              </a:xfrm>
              <a:prstGeom prst="rect">
                <a:avLst/>
              </a:prstGeom>
              <a:blipFill>
                <a:blip r:embed="rId4"/>
                <a:stretch>
                  <a:fillRect l="-2059" b="-91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文本框 12">
            <a:extLst>
              <a:ext uri="{FF2B5EF4-FFF2-40B4-BE49-F238E27FC236}">
                <a16:creationId xmlns:a16="http://schemas.microsoft.com/office/drawing/2014/main" id="{B3BE48C6-5DDE-4292-B493-F16167EC4DC8}"/>
              </a:ext>
            </a:extLst>
          </p:cNvPr>
          <p:cNvSpPr txBox="1"/>
          <p:nvPr/>
        </p:nvSpPr>
        <p:spPr>
          <a:xfrm>
            <a:off x="6354116" y="1595725"/>
            <a:ext cx="50913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Simulation with Case-Projection</a:t>
            </a:r>
            <a:endParaRPr lang="zh-CN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4BCAE334-3C98-CDB0-DE4F-788B1AABCC19}"/>
              </a:ext>
            </a:extLst>
          </p:cNvPr>
          <p:cNvSpPr txBox="1"/>
          <p:nvPr/>
        </p:nvSpPr>
        <p:spPr>
          <a:xfrm>
            <a:off x="6880152" y="3681555"/>
            <a:ext cx="416262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Latency of Selected Cases</a:t>
            </a:r>
          </a:p>
        </p:txBody>
      </p:sp>
      <p:pic>
        <p:nvPicPr>
          <p:cNvPr id="20" name="图片 19">
            <a:extLst>
              <a:ext uri="{FF2B5EF4-FFF2-40B4-BE49-F238E27FC236}">
                <a16:creationId xmlns:a16="http://schemas.microsoft.com/office/drawing/2014/main" id="{26F3A414-ED47-060B-87F9-411097E184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218" y="3289295"/>
            <a:ext cx="1173801" cy="1173801"/>
          </a:xfrm>
          <a:prstGeom prst="rect">
            <a:avLst/>
          </a:prstGeom>
        </p:spPr>
      </p:pic>
      <p:sp>
        <p:nvSpPr>
          <p:cNvPr id="21" name="矩形 20">
            <a:extLst>
              <a:ext uri="{FF2B5EF4-FFF2-40B4-BE49-F238E27FC236}">
                <a16:creationId xmlns:a16="http://schemas.microsoft.com/office/drawing/2014/main" id="{751BF72D-5A22-28D6-8D51-3AF7CEE705CF}"/>
              </a:ext>
            </a:extLst>
          </p:cNvPr>
          <p:cNvSpPr/>
          <p:nvPr/>
        </p:nvSpPr>
        <p:spPr>
          <a:xfrm>
            <a:off x="652780" y="1556058"/>
            <a:ext cx="4260510" cy="4712661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A4A04804-C29C-98C8-0264-1B61F34D8934}"/>
              </a:ext>
            </a:extLst>
          </p:cNvPr>
          <p:cNvSpPr/>
          <p:nvPr/>
        </p:nvSpPr>
        <p:spPr>
          <a:xfrm>
            <a:off x="6278297" y="1556058"/>
            <a:ext cx="5260925" cy="4712661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箭头: 右 22">
            <a:extLst>
              <a:ext uri="{FF2B5EF4-FFF2-40B4-BE49-F238E27FC236}">
                <a16:creationId xmlns:a16="http://schemas.microsoft.com/office/drawing/2014/main" id="{BE7D8D55-A6F0-113E-30EE-512B72A426DA}"/>
              </a:ext>
            </a:extLst>
          </p:cNvPr>
          <p:cNvSpPr/>
          <p:nvPr/>
        </p:nvSpPr>
        <p:spPr>
          <a:xfrm rot="5400000">
            <a:off x="9654765" y="4383981"/>
            <a:ext cx="661442" cy="910059"/>
          </a:xfrm>
          <a:prstGeom prst="rightArrow">
            <a:avLst>
              <a:gd name="adj1" fmla="val 50000"/>
              <a:gd name="adj2" fmla="val 87801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CAED7779-4195-FEB1-AFD4-90BDD922A33C}"/>
              </a:ext>
            </a:extLst>
          </p:cNvPr>
          <p:cNvSpPr txBox="1"/>
          <p:nvPr/>
        </p:nvSpPr>
        <p:spPr>
          <a:xfrm>
            <a:off x="717613" y="3785988"/>
            <a:ext cx="2663061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Single-Case Simulation</a:t>
            </a:r>
          </a:p>
          <a:p>
            <a:pPr algn="ctr"/>
            <a:r>
              <a:rPr lang="en-US" altLang="zh-CN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(e.g., timeline traversal)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箭头: 右 25">
            <a:extLst>
              <a:ext uri="{FF2B5EF4-FFF2-40B4-BE49-F238E27FC236}">
                <a16:creationId xmlns:a16="http://schemas.microsoft.com/office/drawing/2014/main" id="{4622670C-E062-DB12-C4E7-7376A8456FEB}"/>
              </a:ext>
            </a:extLst>
          </p:cNvPr>
          <p:cNvSpPr/>
          <p:nvPr/>
        </p:nvSpPr>
        <p:spPr>
          <a:xfrm rot="5400000">
            <a:off x="9635915" y="2846007"/>
            <a:ext cx="661442" cy="910059"/>
          </a:xfrm>
          <a:prstGeom prst="rightArrow">
            <a:avLst>
              <a:gd name="adj1" fmla="val 50000"/>
              <a:gd name="adj2" fmla="val 87801"/>
            </a:avLst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CB9B6E9C-E1E4-A09F-A1D0-E3C2DDA3B767}"/>
              </a:ext>
            </a:extLst>
          </p:cNvPr>
          <p:cNvSpPr txBox="1"/>
          <p:nvPr/>
        </p:nvSpPr>
        <p:spPr>
          <a:xfrm>
            <a:off x="6985852" y="3058583"/>
            <a:ext cx="266306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Single-Case Simulation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8898B799-78C7-040D-1D2C-11AEDDC8F640}"/>
              </a:ext>
            </a:extLst>
          </p:cNvPr>
          <p:cNvSpPr txBox="1"/>
          <p:nvPr/>
        </p:nvSpPr>
        <p:spPr>
          <a:xfrm>
            <a:off x="6538080" y="5488227"/>
            <a:ext cx="486168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Latency Values/PDF of All Cases</a:t>
            </a:r>
          </a:p>
        </p:txBody>
      </p:sp>
      <p:sp>
        <p:nvSpPr>
          <p:cNvPr id="6" name="箭头: 右 5">
            <a:extLst>
              <a:ext uri="{FF2B5EF4-FFF2-40B4-BE49-F238E27FC236}">
                <a16:creationId xmlns:a16="http://schemas.microsoft.com/office/drawing/2014/main" id="{F4077A51-D872-1BDF-E18B-1DE587B127E7}"/>
              </a:ext>
            </a:extLst>
          </p:cNvPr>
          <p:cNvSpPr/>
          <p:nvPr/>
        </p:nvSpPr>
        <p:spPr>
          <a:xfrm rot="5400000">
            <a:off x="3384364" y="3482978"/>
            <a:ext cx="884720" cy="1217261"/>
          </a:xfrm>
          <a:prstGeom prst="rightArrow">
            <a:avLst>
              <a:gd name="adj1" fmla="val 50000"/>
              <a:gd name="adj2" fmla="val 87801"/>
            </a:avLst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C00000"/>
              </a:solidFill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CCD3AC5A-ACD2-B807-1AE7-95A544B5E9E2}"/>
              </a:ext>
            </a:extLst>
          </p:cNvPr>
          <p:cNvSpPr txBox="1"/>
          <p:nvPr/>
        </p:nvSpPr>
        <p:spPr>
          <a:xfrm>
            <a:off x="7322425" y="4616643"/>
            <a:ext cx="266306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Projection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7C3D4C13-EBBA-A545-F787-07EC140605DC}"/>
              </a:ext>
            </a:extLst>
          </p:cNvPr>
          <p:cNvSpPr/>
          <p:nvPr/>
        </p:nvSpPr>
        <p:spPr>
          <a:xfrm>
            <a:off x="7503136" y="2485408"/>
            <a:ext cx="2482350" cy="40011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366C004-4CE4-5912-E816-A797DBDD01DC}"/>
              </a:ext>
            </a:extLst>
          </p:cNvPr>
          <p:cNvSpPr txBox="1"/>
          <p:nvPr/>
        </p:nvSpPr>
        <p:spPr>
          <a:xfrm>
            <a:off x="9972169" y="2507892"/>
            <a:ext cx="1562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“Base Cases”</a:t>
            </a:r>
            <a:endParaRPr lang="zh-CN" alt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2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13" grpId="0"/>
      <p:bldP spid="15" grpId="0"/>
      <p:bldP spid="23" grpId="0" animBg="1"/>
      <p:bldP spid="25" grpId="0"/>
      <p:bldP spid="26" grpId="0" animBg="1"/>
      <p:bldP spid="27" grpId="0"/>
      <p:bldP spid="28" grpId="0"/>
      <p:bldP spid="6" grpId="0" animBg="1"/>
      <p:bldP spid="30" grpId="0"/>
      <p:bldP spid="3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FA7DB9-1BE0-8444-F067-1AC90469D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179" y="396227"/>
            <a:ext cx="10515600" cy="910059"/>
          </a:xfrm>
        </p:spPr>
        <p:txBody>
          <a:bodyPr>
            <a:normAutofit fontScale="90000"/>
          </a:bodyPr>
          <a:lstStyle/>
          <a:p>
            <a:r>
              <a:rPr lang="en-US" altLang="zh-CN" sz="4000" dirty="0"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  <a:b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CN" sz="2200" dirty="0">
                <a:latin typeface="Arial" panose="020B0604020202020204" pitchFamily="34" charset="0"/>
                <a:cs typeface="Arial" panose="020B0604020202020204" pitchFamily="34" charset="0"/>
              </a:rPr>
              <a:t>Basis and Examples of Case-Projection</a:t>
            </a:r>
            <a:endParaRPr lang="zh-CN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93914948-52B7-1BD0-87BE-C569144B0110}"/>
              </a:ext>
            </a:extLst>
          </p:cNvPr>
          <p:cNvGrpSpPr/>
          <p:nvPr/>
        </p:nvGrpSpPr>
        <p:grpSpPr>
          <a:xfrm>
            <a:off x="866140" y="2028009"/>
            <a:ext cx="550732" cy="1982565"/>
            <a:chOff x="5600700" y="1969590"/>
            <a:chExt cx="864394" cy="1559452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EE5FA974-DCD1-E03A-2A6C-D9CDD664FC99}"/>
                </a:ext>
              </a:extLst>
            </p:cNvPr>
            <p:cNvSpPr/>
            <p:nvPr/>
          </p:nvSpPr>
          <p:spPr>
            <a:xfrm>
              <a:off x="5600700" y="1980635"/>
              <a:ext cx="864394" cy="1523847"/>
            </a:xfrm>
            <a:prstGeom prst="rect">
              <a:avLst/>
            </a:prstGeom>
            <a:pattFill prst="pct5">
              <a:fgClr>
                <a:schemeClr val="bg1">
                  <a:lumMod val="50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5" name="直接连接符 4">
              <a:extLst>
                <a:ext uri="{FF2B5EF4-FFF2-40B4-BE49-F238E27FC236}">
                  <a16:creationId xmlns:a16="http://schemas.microsoft.com/office/drawing/2014/main" id="{3DC5B240-4808-8666-9557-997AD623C3CF}"/>
                </a:ext>
              </a:extLst>
            </p:cNvPr>
            <p:cNvCxnSpPr/>
            <p:nvPr/>
          </p:nvCxnSpPr>
          <p:spPr>
            <a:xfrm>
              <a:off x="6465094" y="1969590"/>
              <a:ext cx="0" cy="1559452"/>
            </a:xfrm>
            <a:prstGeom prst="line">
              <a:avLst/>
            </a:prstGeom>
            <a:ln w="3810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70A1C120-4A90-10A2-D8B5-58B9A3115FEC}"/>
                  </a:ext>
                </a:extLst>
              </p:cNvPr>
              <p:cNvSpPr txBox="1"/>
              <p:nvPr/>
            </p:nvSpPr>
            <p:spPr>
              <a:xfrm>
                <a:off x="866140" y="1636713"/>
                <a:ext cx="33271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Advertising Sequence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𝑄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sub>
                    </m:sSub>
                  </m:oMath>
                </a14:m>
                <a:endParaRPr lang="zh-CN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70A1C120-4A90-10A2-D8B5-58B9A3115F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140" y="1636713"/>
                <a:ext cx="3327143" cy="369332"/>
              </a:xfrm>
              <a:prstGeom prst="rect">
                <a:avLst/>
              </a:prstGeom>
              <a:blipFill>
                <a:blip r:embed="rId3"/>
                <a:stretch>
                  <a:fillRect l="-1465"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2E0715CE-68FD-3F2A-059F-9F492EE27546}"/>
                  </a:ext>
                </a:extLst>
              </p:cNvPr>
              <p:cNvSpPr txBox="1"/>
              <p:nvPr/>
            </p:nvSpPr>
            <p:spPr>
              <a:xfrm>
                <a:off x="1487247" y="2464759"/>
                <a:ext cx="911917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b="1" i="1" smtClean="0">
                              <a:latin typeface="Cambria Math" panose="02040503050406030204" pitchFamily="18" charset="0"/>
                            </a:rPr>
                            <m:t>𝝋</m:t>
                          </m:r>
                        </m:e>
                        <m:sub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altLang="zh-CN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zh-CN" altLang="en-US" b="1" dirty="0"/>
              </a:p>
            </p:txBody>
          </p:sp>
        </mc:Choice>
        <mc:Fallback xmlns="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2E0715CE-68FD-3F2A-059F-9F492EE275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7247" y="2464759"/>
                <a:ext cx="911917" cy="276999"/>
              </a:xfrm>
              <a:prstGeom prst="rect">
                <a:avLst/>
              </a:prstGeom>
              <a:blipFill>
                <a:blip r:embed="rId4"/>
                <a:stretch>
                  <a:fillRect l="-4667" r="-4000" b="-239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直接箭头连接符 25">
            <a:extLst>
              <a:ext uri="{FF2B5EF4-FFF2-40B4-BE49-F238E27FC236}">
                <a16:creationId xmlns:a16="http://schemas.microsoft.com/office/drawing/2014/main" id="{2D24A6CD-3F10-E71E-163C-FAEB3B46A3CC}"/>
              </a:ext>
            </a:extLst>
          </p:cNvPr>
          <p:cNvCxnSpPr>
            <a:cxnSpLocks/>
          </p:cNvCxnSpPr>
          <p:nvPr/>
        </p:nvCxnSpPr>
        <p:spPr>
          <a:xfrm>
            <a:off x="863883" y="3993930"/>
            <a:ext cx="3346257" cy="206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0" name="组合 239">
            <a:extLst>
              <a:ext uri="{FF2B5EF4-FFF2-40B4-BE49-F238E27FC236}">
                <a16:creationId xmlns:a16="http://schemas.microsoft.com/office/drawing/2014/main" id="{2C38A34E-2D69-BDE5-F84A-79BFF58C378B}"/>
              </a:ext>
            </a:extLst>
          </p:cNvPr>
          <p:cNvGrpSpPr/>
          <p:nvPr/>
        </p:nvGrpSpPr>
        <p:grpSpPr>
          <a:xfrm>
            <a:off x="1343356" y="2036317"/>
            <a:ext cx="1216221" cy="1945241"/>
            <a:chOff x="1343356" y="2036317"/>
            <a:chExt cx="1216221" cy="1945241"/>
          </a:xfrm>
        </p:grpSpPr>
        <p:sp>
          <p:nvSpPr>
            <p:cNvPr id="8" name="箭头: 下 7">
              <a:extLst>
                <a:ext uri="{FF2B5EF4-FFF2-40B4-BE49-F238E27FC236}">
                  <a16:creationId xmlns:a16="http://schemas.microsoft.com/office/drawing/2014/main" id="{9382D8EA-A9A5-6BC5-A4DD-A137638830A8}"/>
                </a:ext>
              </a:extLst>
            </p:cNvPr>
            <p:cNvSpPr/>
            <p:nvPr/>
          </p:nvSpPr>
          <p:spPr>
            <a:xfrm>
              <a:off x="1343356" y="2036317"/>
              <a:ext cx="184112" cy="459308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矩形 27">
                  <a:extLst>
                    <a:ext uri="{FF2B5EF4-FFF2-40B4-BE49-F238E27FC236}">
                      <a16:creationId xmlns:a16="http://schemas.microsoft.com/office/drawing/2014/main" id="{81A52DA2-E081-947C-36E8-096B1BECC593}"/>
                    </a:ext>
                  </a:extLst>
                </p:cNvPr>
                <p:cNvSpPr/>
                <p:nvPr/>
              </p:nvSpPr>
              <p:spPr>
                <a:xfrm>
                  <a:off x="2085273" y="3536894"/>
                  <a:ext cx="474304" cy="44466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3600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altLang="zh-CN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oMath>
                    </m:oMathPara>
                  </a14:m>
                  <a:endParaRPr lang="zh-CN" altLang="en-US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矩形 27">
                  <a:extLst>
                    <a:ext uri="{FF2B5EF4-FFF2-40B4-BE49-F238E27FC236}">
                      <a16:creationId xmlns:a16="http://schemas.microsoft.com/office/drawing/2014/main" id="{81A52DA2-E081-947C-36E8-096B1BECC59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85273" y="3536894"/>
                  <a:ext cx="474304" cy="444664"/>
                </a:xfrm>
                <a:prstGeom prst="rect">
                  <a:avLst/>
                </a:prstGeom>
                <a:blipFill>
                  <a:blip r:embed="rId5"/>
                  <a:stretch>
                    <a:fillRect l="-2469"/>
                  </a:stretch>
                </a:blipFill>
                <a:ln w="1905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6776B81A-9BF2-D42A-8170-05E638A8D61D}"/>
                  </a:ext>
                </a:extLst>
              </p:cNvPr>
              <p:cNvSpPr txBox="1"/>
              <p:nvPr/>
            </p:nvSpPr>
            <p:spPr>
              <a:xfrm>
                <a:off x="882997" y="4014538"/>
                <a:ext cx="33271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Scanning Sequence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𝑄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sub>
                    </m:sSub>
                  </m:oMath>
                </a14:m>
                <a:endParaRPr lang="zh-CN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6776B81A-9BF2-D42A-8170-05E638A8D6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997" y="4014538"/>
                <a:ext cx="3327143" cy="369332"/>
              </a:xfrm>
              <a:prstGeom prst="rect">
                <a:avLst/>
              </a:prstGeom>
              <a:blipFill>
                <a:blip r:embed="rId6"/>
                <a:stretch>
                  <a:fillRect l="-1648" t="-10000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组合 30">
            <a:extLst>
              <a:ext uri="{FF2B5EF4-FFF2-40B4-BE49-F238E27FC236}">
                <a16:creationId xmlns:a16="http://schemas.microsoft.com/office/drawing/2014/main" id="{A9240BE0-76B6-E6D3-617D-57D0DCC65BAE}"/>
              </a:ext>
            </a:extLst>
          </p:cNvPr>
          <p:cNvGrpSpPr/>
          <p:nvPr/>
        </p:nvGrpSpPr>
        <p:grpSpPr>
          <a:xfrm>
            <a:off x="1435413" y="3239323"/>
            <a:ext cx="1130928" cy="291400"/>
            <a:chOff x="8999610" y="1659191"/>
            <a:chExt cx="1545467" cy="291400"/>
          </a:xfrm>
        </p:grpSpPr>
        <p:cxnSp>
          <p:nvCxnSpPr>
            <p:cNvPr id="32" name="直接连接符 31">
              <a:extLst>
                <a:ext uri="{FF2B5EF4-FFF2-40B4-BE49-F238E27FC236}">
                  <a16:creationId xmlns:a16="http://schemas.microsoft.com/office/drawing/2014/main" id="{DE5A36C0-BC8E-5E1F-F4E8-AF6A52642254}"/>
                </a:ext>
              </a:extLst>
            </p:cNvPr>
            <p:cNvCxnSpPr>
              <a:cxnSpLocks/>
            </p:cNvCxnSpPr>
            <p:nvPr/>
          </p:nvCxnSpPr>
          <p:spPr>
            <a:xfrm>
              <a:off x="8999610" y="1714500"/>
              <a:ext cx="0" cy="236091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接连接符 32">
              <a:extLst>
                <a:ext uri="{FF2B5EF4-FFF2-40B4-BE49-F238E27FC236}">
                  <a16:creationId xmlns:a16="http://schemas.microsoft.com/office/drawing/2014/main" id="{8529390B-E1A6-D961-401D-7A10FBBB6918}"/>
                </a:ext>
              </a:extLst>
            </p:cNvPr>
            <p:cNvCxnSpPr>
              <a:cxnSpLocks/>
            </p:cNvCxnSpPr>
            <p:nvPr/>
          </p:nvCxnSpPr>
          <p:spPr>
            <a:xfrm>
              <a:off x="10545077" y="1714500"/>
              <a:ext cx="0" cy="236091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接连接符 33">
              <a:extLst>
                <a:ext uri="{FF2B5EF4-FFF2-40B4-BE49-F238E27FC236}">
                  <a16:creationId xmlns:a16="http://schemas.microsoft.com/office/drawing/2014/main" id="{F01B5098-3F35-A619-948D-63296A5C773F}"/>
                </a:ext>
              </a:extLst>
            </p:cNvPr>
            <p:cNvCxnSpPr/>
            <p:nvPr/>
          </p:nvCxnSpPr>
          <p:spPr>
            <a:xfrm>
              <a:off x="8999610" y="1828210"/>
              <a:ext cx="1544771" cy="0"/>
            </a:xfrm>
            <a:prstGeom prst="line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文本框 34">
                  <a:extLst>
                    <a:ext uri="{FF2B5EF4-FFF2-40B4-BE49-F238E27FC236}">
                      <a16:creationId xmlns:a16="http://schemas.microsoft.com/office/drawing/2014/main" id="{C7773CC3-322A-06AA-5BDE-FFC332D12897}"/>
                    </a:ext>
                  </a:extLst>
                </p:cNvPr>
                <p:cNvSpPr txBox="1"/>
                <p:nvPr/>
              </p:nvSpPr>
              <p:spPr>
                <a:xfrm>
                  <a:off x="9446831" y="1659191"/>
                  <a:ext cx="650329" cy="27699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b="1" i="1" smtClean="0">
                                <a:latin typeface="Cambria Math" panose="02040503050406030204" pitchFamily="18" charset="0"/>
                              </a:rPr>
                              <m:t>𝝋</m:t>
                            </m:r>
                          </m:e>
                          <m:sub>
                            <m: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  <m: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zh-CN" altLang="en-US" b="1" dirty="0"/>
                </a:p>
              </p:txBody>
            </p:sp>
          </mc:Choice>
          <mc:Fallback xmlns="">
            <p:sp>
              <p:nvSpPr>
                <p:cNvPr id="35" name="文本框 34">
                  <a:extLst>
                    <a:ext uri="{FF2B5EF4-FFF2-40B4-BE49-F238E27FC236}">
                      <a16:creationId xmlns:a16="http://schemas.microsoft.com/office/drawing/2014/main" id="{C7773CC3-322A-06AA-5BDE-FFC332D1289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46831" y="1659191"/>
                  <a:ext cx="650329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6410" b="-23913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48" name="直接箭头连接符 47">
            <a:extLst>
              <a:ext uri="{FF2B5EF4-FFF2-40B4-BE49-F238E27FC236}">
                <a16:creationId xmlns:a16="http://schemas.microsoft.com/office/drawing/2014/main" id="{7779C1CB-8F42-D4E1-FAF5-369C17BDE286}"/>
              </a:ext>
            </a:extLst>
          </p:cNvPr>
          <p:cNvCxnSpPr>
            <a:cxnSpLocks/>
          </p:cNvCxnSpPr>
          <p:nvPr/>
        </p:nvCxnSpPr>
        <p:spPr>
          <a:xfrm flipV="1">
            <a:off x="863883" y="2036317"/>
            <a:ext cx="3327143" cy="54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本框 48">
                <a:extLst>
                  <a:ext uri="{FF2B5EF4-FFF2-40B4-BE49-F238E27FC236}">
                    <a16:creationId xmlns:a16="http://schemas.microsoft.com/office/drawing/2014/main" id="{41BC71A9-A548-7CEC-403A-CCA55B76B838}"/>
                  </a:ext>
                </a:extLst>
              </p:cNvPr>
              <p:cNvSpPr txBox="1"/>
              <p:nvPr/>
            </p:nvSpPr>
            <p:spPr>
              <a:xfrm>
                <a:off x="1527468" y="2111160"/>
                <a:ext cx="385073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zh-CN" altLang="en-US" b="1" dirty="0"/>
              </a:p>
            </p:txBody>
          </p:sp>
        </mc:Choice>
        <mc:Fallback xmlns="">
          <p:sp>
            <p:nvSpPr>
              <p:cNvPr id="49" name="文本框 48">
                <a:extLst>
                  <a:ext uri="{FF2B5EF4-FFF2-40B4-BE49-F238E27FC236}">
                    <a16:creationId xmlns:a16="http://schemas.microsoft.com/office/drawing/2014/main" id="{41BC71A9-A548-7CEC-403A-CCA55B76B8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7468" y="2111160"/>
                <a:ext cx="385073" cy="276999"/>
              </a:xfrm>
              <a:prstGeom prst="rect">
                <a:avLst/>
              </a:prstGeom>
              <a:blipFill>
                <a:blip r:embed="rId8"/>
                <a:stretch>
                  <a:fillRect l="-6349" b="-152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文本框 49">
                <a:extLst>
                  <a:ext uri="{FF2B5EF4-FFF2-40B4-BE49-F238E27FC236}">
                    <a16:creationId xmlns:a16="http://schemas.microsoft.com/office/drawing/2014/main" id="{BFBA55FE-1C63-2E01-1576-5412729F4FAC}"/>
                  </a:ext>
                </a:extLst>
              </p:cNvPr>
              <p:cNvSpPr txBox="1"/>
              <p:nvPr/>
            </p:nvSpPr>
            <p:spPr>
              <a:xfrm>
                <a:off x="807981" y="4751063"/>
                <a:ext cx="351672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Case 1:</a:t>
                </a:r>
                <a:endParaRPr lang="en-US" altLang="zh-CN" b="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0,</m:t>
                          </m:r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50" name="文本框 49">
                <a:extLst>
                  <a:ext uri="{FF2B5EF4-FFF2-40B4-BE49-F238E27FC236}">
                    <a16:creationId xmlns:a16="http://schemas.microsoft.com/office/drawing/2014/main" id="{BFBA55FE-1C63-2E01-1576-5412729F4F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981" y="4751063"/>
                <a:ext cx="3516720" cy="646331"/>
              </a:xfrm>
              <a:prstGeom prst="rect">
                <a:avLst/>
              </a:prstGeom>
              <a:blipFill>
                <a:blip r:embed="rId9"/>
                <a:stretch>
                  <a:fillRect l="-1563" t="-4717" b="-377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5" name="组合 254">
            <a:extLst>
              <a:ext uri="{FF2B5EF4-FFF2-40B4-BE49-F238E27FC236}">
                <a16:creationId xmlns:a16="http://schemas.microsoft.com/office/drawing/2014/main" id="{01456562-9DC0-32E8-11D2-0EFA474058CF}"/>
              </a:ext>
            </a:extLst>
          </p:cNvPr>
          <p:cNvGrpSpPr/>
          <p:nvPr/>
        </p:nvGrpSpPr>
        <p:grpSpPr>
          <a:xfrm>
            <a:off x="9058532" y="2055471"/>
            <a:ext cx="1239251" cy="1930034"/>
            <a:chOff x="9058532" y="2055471"/>
            <a:chExt cx="1239251" cy="1930034"/>
          </a:xfrm>
        </p:grpSpPr>
        <p:sp>
          <p:nvSpPr>
            <p:cNvPr id="66" name="箭头: 下 65">
              <a:extLst>
                <a:ext uri="{FF2B5EF4-FFF2-40B4-BE49-F238E27FC236}">
                  <a16:creationId xmlns:a16="http://schemas.microsoft.com/office/drawing/2014/main" id="{EDB2BC25-9A17-4BED-5247-629F52740BCE}"/>
                </a:ext>
              </a:extLst>
            </p:cNvPr>
            <p:cNvSpPr/>
            <p:nvPr/>
          </p:nvSpPr>
          <p:spPr>
            <a:xfrm>
              <a:off x="9058532" y="2055471"/>
              <a:ext cx="184112" cy="459308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矩形 69">
                  <a:extLst>
                    <a:ext uri="{FF2B5EF4-FFF2-40B4-BE49-F238E27FC236}">
                      <a16:creationId xmlns:a16="http://schemas.microsoft.com/office/drawing/2014/main" id="{93175DD0-AC8B-55DE-7AD8-943D18871760}"/>
                    </a:ext>
                  </a:extLst>
                </p:cNvPr>
                <p:cNvSpPr/>
                <p:nvPr/>
              </p:nvSpPr>
              <p:spPr>
                <a:xfrm>
                  <a:off x="9823479" y="3540841"/>
                  <a:ext cx="474304" cy="44466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3600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altLang="zh-CN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oMath>
                    </m:oMathPara>
                  </a14:m>
                  <a:endParaRPr lang="zh-CN" altLang="en-US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0" name="矩形 69">
                  <a:extLst>
                    <a:ext uri="{FF2B5EF4-FFF2-40B4-BE49-F238E27FC236}">
                      <a16:creationId xmlns:a16="http://schemas.microsoft.com/office/drawing/2014/main" id="{93175DD0-AC8B-55DE-7AD8-943D1887176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23479" y="3540841"/>
                  <a:ext cx="474304" cy="444664"/>
                </a:xfrm>
                <a:prstGeom prst="rect">
                  <a:avLst/>
                </a:prstGeom>
                <a:blipFill>
                  <a:blip r:embed="rId10"/>
                  <a:stretch>
                    <a:fillRect l="-1235"/>
                  </a:stretch>
                </a:blipFill>
                <a:ln w="1905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50" name="组合 249">
            <a:extLst>
              <a:ext uri="{FF2B5EF4-FFF2-40B4-BE49-F238E27FC236}">
                <a16:creationId xmlns:a16="http://schemas.microsoft.com/office/drawing/2014/main" id="{FF157CB7-41CD-BBCA-331D-B533F91C73F0}"/>
              </a:ext>
            </a:extLst>
          </p:cNvPr>
          <p:cNvGrpSpPr/>
          <p:nvPr/>
        </p:nvGrpSpPr>
        <p:grpSpPr>
          <a:xfrm>
            <a:off x="8101931" y="2031956"/>
            <a:ext cx="3346257" cy="1982565"/>
            <a:chOff x="8101931" y="2031956"/>
            <a:chExt cx="3346257" cy="1982565"/>
          </a:xfrm>
        </p:grpSpPr>
        <p:grpSp>
          <p:nvGrpSpPr>
            <p:cNvPr id="63" name="组合 62">
              <a:extLst>
                <a:ext uri="{FF2B5EF4-FFF2-40B4-BE49-F238E27FC236}">
                  <a16:creationId xmlns:a16="http://schemas.microsoft.com/office/drawing/2014/main" id="{250170F0-531C-97D9-F30F-0445990A58F5}"/>
                </a:ext>
              </a:extLst>
            </p:cNvPr>
            <p:cNvGrpSpPr/>
            <p:nvPr/>
          </p:nvGrpSpPr>
          <p:grpSpPr>
            <a:xfrm>
              <a:off x="8104188" y="2031956"/>
              <a:ext cx="550732" cy="1982565"/>
              <a:chOff x="5600700" y="1969590"/>
              <a:chExt cx="864394" cy="1559452"/>
            </a:xfrm>
          </p:grpSpPr>
          <p:sp>
            <p:nvSpPr>
              <p:cNvPr id="64" name="矩形 63">
                <a:extLst>
                  <a:ext uri="{FF2B5EF4-FFF2-40B4-BE49-F238E27FC236}">
                    <a16:creationId xmlns:a16="http://schemas.microsoft.com/office/drawing/2014/main" id="{B6B762F4-9572-EE9E-97B7-5EB84BF76AD6}"/>
                  </a:ext>
                </a:extLst>
              </p:cNvPr>
              <p:cNvSpPr/>
              <p:nvPr/>
            </p:nvSpPr>
            <p:spPr>
              <a:xfrm>
                <a:off x="5600700" y="1980635"/>
                <a:ext cx="864394" cy="1523847"/>
              </a:xfrm>
              <a:prstGeom prst="rect">
                <a:avLst/>
              </a:prstGeom>
              <a:pattFill prst="pct5">
                <a:fgClr>
                  <a:schemeClr val="bg1">
                    <a:lumMod val="50000"/>
                  </a:schemeClr>
                </a:fgClr>
                <a:bgClr>
                  <a:schemeClr val="bg1">
                    <a:lumMod val="85000"/>
                  </a:schemeClr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65" name="直接连接符 64">
                <a:extLst>
                  <a:ext uri="{FF2B5EF4-FFF2-40B4-BE49-F238E27FC236}">
                    <a16:creationId xmlns:a16="http://schemas.microsoft.com/office/drawing/2014/main" id="{E7D35FB0-59A2-E935-1B9C-2CD965F26FF0}"/>
                  </a:ext>
                </a:extLst>
              </p:cNvPr>
              <p:cNvCxnSpPr/>
              <p:nvPr/>
            </p:nvCxnSpPr>
            <p:spPr>
              <a:xfrm>
                <a:off x="6465094" y="1969590"/>
                <a:ext cx="0" cy="1559452"/>
              </a:xfrm>
              <a:prstGeom prst="line">
                <a:avLst/>
              </a:prstGeom>
              <a:ln w="38100">
                <a:solidFill>
                  <a:srgbClr val="C0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9" name="直接箭头连接符 68">
              <a:extLst>
                <a:ext uri="{FF2B5EF4-FFF2-40B4-BE49-F238E27FC236}">
                  <a16:creationId xmlns:a16="http://schemas.microsoft.com/office/drawing/2014/main" id="{9DAAF92A-FAAC-8DD8-1D48-1A8D8B661B2F}"/>
                </a:ext>
              </a:extLst>
            </p:cNvPr>
            <p:cNvCxnSpPr>
              <a:cxnSpLocks/>
            </p:cNvCxnSpPr>
            <p:nvPr/>
          </p:nvCxnSpPr>
          <p:spPr>
            <a:xfrm>
              <a:off x="8101931" y="3997877"/>
              <a:ext cx="3346257" cy="206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接箭头连接符 76">
              <a:extLst>
                <a:ext uri="{FF2B5EF4-FFF2-40B4-BE49-F238E27FC236}">
                  <a16:creationId xmlns:a16="http://schemas.microsoft.com/office/drawing/2014/main" id="{6002B677-C40C-02F9-7B44-00AA767B53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01931" y="2040264"/>
              <a:ext cx="3327143" cy="5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9" name="组合 238">
            <a:extLst>
              <a:ext uri="{FF2B5EF4-FFF2-40B4-BE49-F238E27FC236}">
                <a16:creationId xmlns:a16="http://schemas.microsoft.com/office/drawing/2014/main" id="{55B80CF0-0396-B07D-8AE1-23E2D30BFD2F}"/>
              </a:ext>
            </a:extLst>
          </p:cNvPr>
          <p:cNvGrpSpPr/>
          <p:nvPr/>
        </p:nvGrpSpPr>
        <p:grpSpPr>
          <a:xfrm>
            <a:off x="1435773" y="2033960"/>
            <a:ext cx="2866933" cy="1962149"/>
            <a:chOff x="1435773" y="2033960"/>
            <a:chExt cx="2866933" cy="1962149"/>
          </a:xfrm>
        </p:grpSpPr>
        <p:sp>
          <p:nvSpPr>
            <p:cNvPr id="51" name="文本框 50">
              <a:extLst>
                <a:ext uri="{FF2B5EF4-FFF2-40B4-BE49-F238E27FC236}">
                  <a16:creationId xmlns:a16="http://schemas.microsoft.com/office/drawing/2014/main" id="{2AF29B61-21BF-6BDB-A821-9BF1079D8B33}"/>
                </a:ext>
              </a:extLst>
            </p:cNvPr>
            <p:cNvSpPr txBox="1"/>
            <p:nvPr/>
          </p:nvSpPr>
          <p:spPr>
            <a:xfrm>
              <a:off x="2802775" y="2033960"/>
              <a:ext cx="7566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/>
                <a:t>……</a:t>
              </a:r>
              <a:endParaRPr lang="zh-CN" altLang="en-US" sz="2400" b="1" dirty="0"/>
            </a:p>
          </p:txBody>
        </p:sp>
        <p:sp>
          <p:nvSpPr>
            <p:cNvPr id="54" name="文本框 53">
              <a:extLst>
                <a:ext uri="{FF2B5EF4-FFF2-40B4-BE49-F238E27FC236}">
                  <a16:creationId xmlns:a16="http://schemas.microsoft.com/office/drawing/2014/main" id="{7400A533-811A-5DAD-FEC9-D1D3575C1BB4}"/>
                </a:ext>
              </a:extLst>
            </p:cNvPr>
            <p:cNvSpPr txBox="1"/>
            <p:nvPr/>
          </p:nvSpPr>
          <p:spPr>
            <a:xfrm>
              <a:off x="2807395" y="3513395"/>
              <a:ext cx="7566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/>
                <a:t>……</a:t>
              </a:r>
              <a:endParaRPr lang="zh-CN" altLang="en-US" sz="2400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矩形 54">
                  <a:extLst>
                    <a:ext uri="{FF2B5EF4-FFF2-40B4-BE49-F238E27FC236}">
                      <a16:creationId xmlns:a16="http://schemas.microsoft.com/office/drawing/2014/main" id="{4EA9709C-115E-BD96-A650-257A330F916D}"/>
                    </a:ext>
                  </a:extLst>
                </p:cNvPr>
                <p:cNvSpPr/>
                <p:nvPr/>
              </p:nvSpPr>
              <p:spPr>
                <a:xfrm>
                  <a:off x="3568061" y="3543392"/>
                  <a:ext cx="444450" cy="44466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3600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altLang="zh-CN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</m:oMath>
                    </m:oMathPara>
                  </a14:m>
                  <a:endParaRPr lang="zh-CN" altLang="en-US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5" name="矩形 54">
                  <a:extLst>
                    <a:ext uri="{FF2B5EF4-FFF2-40B4-BE49-F238E27FC236}">
                      <a16:creationId xmlns:a16="http://schemas.microsoft.com/office/drawing/2014/main" id="{4EA9709C-115E-BD96-A650-257A330F916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68061" y="3543392"/>
                  <a:ext cx="444450" cy="444664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  <a:ln w="1905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6" name="箭头: 下 55">
              <a:extLst>
                <a:ext uri="{FF2B5EF4-FFF2-40B4-BE49-F238E27FC236}">
                  <a16:creationId xmlns:a16="http://schemas.microsoft.com/office/drawing/2014/main" id="{24C8A31C-1482-544D-2EE0-59E06EE60E97}"/>
                </a:ext>
              </a:extLst>
            </p:cNvPr>
            <p:cNvSpPr/>
            <p:nvPr/>
          </p:nvSpPr>
          <p:spPr>
            <a:xfrm>
              <a:off x="3709376" y="2051371"/>
              <a:ext cx="184112" cy="459308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39A9B895-4341-FA88-8606-05AA26575F07}"/>
                </a:ext>
              </a:extLst>
            </p:cNvPr>
            <p:cNvSpPr/>
            <p:nvPr/>
          </p:nvSpPr>
          <p:spPr>
            <a:xfrm>
              <a:off x="3752935" y="2042472"/>
              <a:ext cx="107785" cy="1953637"/>
            </a:xfrm>
            <a:prstGeom prst="rect">
              <a:avLst/>
            </a:pr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8" name="组合 57">
              <a:extLst>
                <a:ext uri="{FF2B5EF4-FFF2-40B4-BE49-F238E27FC236}">
                  <a16:creationId xmlns:a16="http://schemas.microsoft.com/office/drawing/2014/main" id="{820D420E-15EF-A567-4C24-EEC6FEEB83DA}"/>
                </a:ext>
              </a:extLst>
            </p:cNvPr>
            <p:cNvGrpSpPr/>
            <p:nvPr/>
          </p:nvGrpSpPr>
          <p:grpSpPr>
            <a:xfrm>
              <a:off x="1435773" y="2765843"/>
              <a:ext cx="2365659" cy="349702"/>
              <a:chOff x="8999610" y="1585913"/>
              <a:chExt cx="1545467" cy="377093"/>
            </a:xfrm>
          </p:grpSpPr>
          <p:cxnSp>
            <p:nvCxnSpPr>
              <p:cNvPr id="59" name="直接连接符 58">
                <a:extLst>
                  <a:ext uri="{FF2B5EF4-FFF2-40B4-BE49-F238E27FC236}">
                    <a16:creationId xmlns:a16="http://schemas.microsoft.com/office/drawing/2014/main" id="{AD3A46EB-AB35-CD3C-DF5C-D20DEE5854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99610" y="1714500"/>
                <a:ext cx="0" cy="236091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直接连接符 59">
                <a:extLst>
                  <a:ext uri="{FF2B5EF4-FFF2-40B4-BE49-F238E27FC236}">
                    <a16:creationId xmlns:a16="http://schemas.microsoft.com/office/drawing/2014/main" id="{F0A63999-8572-B8A1-0D9E-0205D65AB1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45077" y="1714500"/>
                <a:ext cx="0" cy="236091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直接连接符 60">
                <a:extLst>
                  <a:ext uri="{FF2B5EF4-FFF2-40B4-BE49-F238E27FC236}">
                    <a16:creationId xmlns:a16="http://schemas.microsoft.com/office/drawing/2014/main" id="{7468EC7C-F884-7B77-282F-C13FA69488B2}"/>
                  </a:ext>
                </a:extLst>
              </p:cNvPr>
              <p:cNvCxnSpPr/>
              <p:nvPr/>
            </p:nvCxnSpPr>
            <p:spPr>
              <a:xfrm>
                <a:off x="8999610" y="1828210"/>
                <a:ext cx="1544771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2" name="文本框 61">
                    <a:extLst>
                      <a:ext uri="{FF2B5EF4-FFF2-40B4-BE49-F238E27FC236}">
                        <a16:creationId xmlns:a16="http://schemas.microsoft.com/office/drawing/2014/main" id="{47BCC757-F09B-65D3-41DD-93AE46F7657E}"/>
                      </a:ext>
                    </a:extLst>
                  </p:cNvPr>
                  <p:cNvSpPr txBox="1"/>
                  <p:nvPr/>
                </p:nvSpPr>
                <p:spPr>
                  <a:xfrm>
                    <a:off x="9505650" y="1585913"/>
                    <a:ext cx="650330" cy="377093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lIns="0" tIns="7200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sub>
                          </m:sSub>
                        </m:oMath>
                      </m:oMathPara>
                    </a14:m>
                    <a:endParaRPr lang="zh-CN" altLang="en-US" b="1" dirty="0"/>
                  </a:p>
                </p:txBody>
              </p:sp>
            </mc:Choice>
            <mc:Fallback xmlns="">
              <p:sp>
                <p:nvSpPr>
                  <p:cNvPr id="62" name="文本框 61">
                    <a:extLst>
                      <a:ext uri="{FF2B5EF4-FFF2-40B4-BE49-F238E27FC236}">
                        <a16:creationId xmlns:a16="http://schemas.microsoft.com/office/drawing/2014/main" id="{47BCC757-F09B-65D3-41DD-93AE46F7657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505650" y="1585913"/>
                    <a:ext cx="650330" cy="377093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b="-14035"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文本框 101">
                  <a:extLst>
                    <a:ext uri="{FF2B5EF4-FFF2-40B4-BE49-F238E27FC236}">
                      <a16:creationId xmlns:a16="http://schemas.microsoft.com/office/drawing/2014/main" id="{762AC9A9-A569-F1C0-D46D-2E6092A84D81}"/>
                    </a:ext>
                  </a:extLst>
                </p:cNvPr>
                <p:cNvSpPr txBox="1"/>
                <p:nvPr/>
              </p:nvSpPr>
              <p:spPr>
                <a:xfrm>
                  <a:off x="3917633" y="2111160"/>
                  <a:ext cx="385073" cy="303288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  <m:t>𝒋</m:t>
                            </m:r>
                          </m:sub>
                        </m:sSub>
                      </m:oMath>
                    </m:oMathPara>
                  </a14:m>
                  <a:endParaRPr lang="zh-CN" altLang="en-US" b="1" dirty="0"/>
                </a:p>
              </p:txBody>
            </p:sp>
          </mc:Choice>
          <mc:Fallback xmlns="">
            <p:sp>
              <p:nvSpPr>
                <p:cNvPr id="102" name="文本框 101">
                  <a:extLst>
                    <a:ext uri="{FF2B5EF4-FFF2-40B4-BE49-F238E27FC236}">
                      <a16:creationId xmlns:a16="http://schemas.microsoft.com/office/drawing/2014/main" id="{762AC9A9-A569-F1C0-D46D-2E6092A84D8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17633" y="2111160"/>
                  <a:ext cx="385073" cy="303288"/>
                </a:xfrm>
                <a:prstGeom prst="rect">
                  <a:avLst/>
                </a:prstGeom>
                <a:blipFill>
                  <a:blip r:embed="rId13"/>
                  <a:stretch>
                    <a:fillRect l="-1587" b="-26000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53" name="组合 252">
            <a:extLst>
              <a:ext uri="{FF2B5EF4-FFF2-40B4-BE49-F238E27FC236}">
                <a16:creationId xmlns:a16="http://schemas.microsoft.com/office/drawing/2014/main" id="{71D7E230-3A32-D180-3E05-51515A354884}"/>
              </a:ext>
            </a:extLst>
          </p:cNvPr>
          <p:cNvGrpSpPr/>
          <p:nvPr/>
        </p:nvGrpSpPr>
        <p:grpSpPr>
          <a:xfrm>
            <a:off x="9156311" y="2037907"/>
            <a:ext cx="2383316" cy="1962149"/>
            <a:chOff x="9156311" y="2037907"/>
            <a:chExt cx="2383316" cy="1962149"/>
          </a:xfrm>
        </p:grpSpPr>
        <p:sp>
          <p:nvSpPr>
            <p:cNvPr id="79" name="文本框 78">
              <a:extLst>
                <a:ext uri="{FF2B5EF4-FFF2-40B4-BE49-F238E27FC236}">
                  <a16:creationId xmlns:a16="http://schemas.microsoft.com/office/drawing/2014/main" id="{ED060B4E-0DC2-460E-0DB8-B74C4EDE987F}"/>
                </a:ext>
              </a:extLst>
            </p:cNvPr>
            <p:cNvSpPr txBox="1"/>
            <p:nvPr/>
          </p:nvSpPr>
          <p:spPr>
            <a:xfrm>
              <a:off x="9872937" y="2037907"/>
              <a:ext cx="7566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/>
                <a:t>……</a:t>
              </a:r>
              <a:endParaRPr lang="zh-CN" altLang="en-US" sz="2400" b="1" dirty="0"/>
            </a:p>
          </p:txBody>
        </p:sp>
        <p:sp>
          <p:nvSpPr>
            <p:cNvPr id="80" name="文本框 79">
              <a:extLst>
                <a:ext uri="{FF2B5EF4-FFF2-40B4-BE49-F238E27FC236}">
                  <a16:creationId xmlns:a16="http://schemas.microsoft.com/office/drawing/2014/main" id="{C8A38155-6B3F-CD87-8C5B-81AEEB0DA83B}"/>
                </a:ext>
              </a:extLst>
            </p:cNvPr>
            <p:cNvSpPr txBox="1"/>
            <p:nvPr/>
          </p:nvSpPr>
          <p:spPr>
            <a:xfrm>
              <a:off x="10211302" y="3515570"/>
              <a:ext cx="7566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b="1" dirty="0"/>
                <a:t>…</a:t>
              </a:r>
              <a:endParaRPr lang="zh-CN" altLang="en-US" sz="2400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矩形 80">
                  <a:extLst>
                    <a:ext uri="{FF2B5EF4-FFF2-40B4-BE49-F238E27FC236}">
                      <a16:creationId xmlns:a16="http://schemas.microsoft.com/office/drawing/2014/main" id="{93B313BD-F689-8370-86FA-0CD7A6BD3909}"/>
                    </a:ext>
                  </a:extLst>
                </p:cNvPr>
                <p:cNvSpPr/>
                <p:nvPr/>
              </p:nvSpPr>
              <p:spPr>
                <a:xfrm>
                  <a:off x="10806109" y="3547339"/>
                  <a:ext cx="444450" cy="44466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3600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altLang="zh-CN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</m:oMath>
                    </m:oMathPara>
                  </a14:m>
                  <a:endParaRPr lang="zh-CN" altLang="en-US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1" name="矩形 80">
                  <a:extLst>
                    <a:ext uri="{FF2B5EF4-FFF2-40B4-BE49-F238E27FC236}">
                      <a16:creationId xmlns:a16="http://schemas.microsoft.com/office/drawing/2014/main" id="{93B313BD-F689-8370-86FA-0CD7A6BD390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06109" y="3547339"/>
                  <a:ext cx="444450" cy="444664"/>
                </a:xfrm>
                <a:prstGeom prst="rect">
                  <a:avLst/>
                </a:prstGeom>
                <a:blipFill>
                  <a:blip r:embed="rId14"/>
                  <a:stretch>
                    <a:fillRect l="-1316"/>
                  </a:stretch>
                </a:blipFill>
                <a:ln w="1905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2" name="箭头: 下 81">
              <a:extLst>
                <a:ext uri="{FF2B5EF4-FFF2-40B4-BE49-F238E27FC236}">
                  <a16:creationId xmlns:a16="http://schemas.microsoft.com/office/drawing/2014/main" id="{B0FDE02D-B27F-44C9-4A12-E5D7CDF4B632}"/>
                </a:ext>
              </a:extLst>
            </p:cNvPr>
            <p:cNvSpPr/>
            <p:nvPr/>
          </p:nvSpPr>
          <p:spPr>
            <a:xfrm>
              <a:off x="10947424" y="2055318"/>
              <a:ext cx="184112" cy="459308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矩形 82">
              <a:extLst>
                <a:ext uri="{FF2B5EF4-FFF2-40B4-BE49-F238E27FC236}">
                  <a16:creationId xmlns:a16="http://schemas.microsoft.com/office/drawing/2014/main" id="{227BF062-2D6C-A374-F0BB-6639FA7BD3EA}"/>
                </a:ext>
              </a:extLst>
            </p:cNvPr>
            <p:cNvSpPr/>
            <p:nvPr/>
          </p:nvSpPr>
          <p:spPr>
            <a:xfrm>
              <a:off x="10990983" y="2046419"/>
              <a:ext cx="107785" cy="1953637"/>
            </a:xfrm>
            <a:prstGeom prst="rect">
              <a:avLst/>
            </a:pr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84" name="组合 83">
              <a:extLst>
                <a:ext uri="{FF2B5EF4-FFF2-40B4-BE49-F238E27FC236}">
                  <a16:creationId xmlns:a16="http://schemas.microsoft.com/office/drawing/2014/main" id="{7CCA054B-5693-1ADF-2ABF-2901CFAFED97}"/>
                </a:ext>
              </a:extLst>
            </p:cNvPr>
            <p:cNvGrpSpPr/>
            <p:nvPr/>
          </p:nvGrpSpPr>
          <p:grpSpPr>
            <a:xfrm>
              <a:off x="9156311" y="2514626"/>
              <a:ext cx="1883169" cy="721167"/>
              <a:chOff x="8999610" y="1524307"/>
              <a:chExt cx="1545467" cy="777654"/>
            </a:xfrm>
          </p:grpSpPr>
          <p:cxnSp>
            <p:nvCxnSpPr>
              <p:cNvPr id="85" name="直接连接符 84">
                <a:extLst>
                  <a:ext uri="{FF2B5EF4-FFF2-40B4-BE49-F238E27FC236}">
                    <a16:creationId xmlns:a16="http://schemas.microsoft.com/office/drawing/2014/main" id="{273CEAB6-1BD8-6F80-D1BF-308383954B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99610" y="1524307"/>
                <a:ext cx="0" cy="777654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直接连接符 85">
                <a:extLst>
                  <a:ext uri="{FF2B5EF4-FFF2-40B4-BE49-F238E27FC236}">
                    <a16:creationId xmlns:a16="http://schemas.microsoft.com/office/drawing/2014/main" id="{A5328E8B-7688-F058-3D03-24F2FCC562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45077" y="1714500"/>
                <a:ext cx="0" cy="236091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直接连接符 86">
                <a:extLst>
                  <a:ext uri="{FF2B5EF4-FFF2-40B4-BE49-F238E27FC236}">
                    <a16:creationId xmlns:a16="http://schemas.microsoft.com/office/drawing/2014/main" id="{463F52A3-C49E-6D72-E5A7-A1D6104B8E3B}"/>
                  </a:ext>
                </a:extLst>
              </p:cNvPr>
              <p:cNvCxnSpPr/>
              <p:nvPr/>
            </p:nvCxnSpPr>
            <p:spPr>
              <a:xfrm>
                <a:off x="8999610" y="1828210"/>
                <a:ext cx="1544771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" name="文本框 87">
                    <a:extLst>
                      <a:ext uri="{FF2B5EF4-FFF2-40B4-BE49-F238E27FC236}">
                        <a16:creationId xmlns:a16="http://schemas.microsoft.com/office/drawing/2014/main" id="{85376F2B-8145-3743-049A-353FA1FA0C50}"/>
                      </a:ext>
                    </a:extLst>
                  </p:cNvPr>
                  <p:cNvSpPr txBox="1"/>
                  <p:nvPr/>
                </p:nvSpPr>
                <p:spPr>
                  <a:xfrm>
                    <a:off x="9505650" y="1585913"/>
                    <a:ext cx="650330" cy="377093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lIns="0" tIns="7200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sub>
                          </m:sSub>
                        </m:oMath>
                      </m:oMathPara>
                    </a14:m>
                    <a:endParaRPr lang="zh-CN" altLang="en-US" b="1" dirty="0"/>
                  </a:p>
                </p:txBody>
              </p:sp>
            </mc:Choice>
            <mc:Fallback xmlns="">
              <p:sp>
                <p:nvSpPr>
                  <p:cNvPr id="88" name="文本框 87">
                    <a:extLst>
                      <a:ext uri="{FF2B5EF4-FFF2-40B4-BE49-F238E27FC236}">
                        <a16:creationId xmlns:a16="http://schemas.microsoft.com/office/drawing/2014/main" id="{85376F2B-8145-3743-049A-353FA1FA0C5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505650" y="1585913"/>
                    <a:ext cx="650330" cy="377093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 b="-14035"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3" name="文本框 102">
                  <a:extLst>
                    <a:ext uri="{FF2B5EF4-FFF2-40B4-BE49-F238E27FC236}">
                      <a16:creationId xmlns:a16="http://schemas.microsoft.com/office/drawing/2014/main" id="{986B57A4-BBA2-623E-0EBE-396AA4EE607E}"/>
                    </a:ext>
                  </a:extLst>
                </p:cNvPr>
                <p:cNvSpPr txBox="1"/>
                <p:nvPr/>
              </p:nvSpPr>
              <p:spPr>
                <a:xfrm>
                  <a:off x="11154554" y="2131535"/>
                  <a:ext cx="385073" cy="303288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  <m:t>𝒋</m:t>
                            </m:r>
                          </m:sub>
                        </m:sSub>
                      </m:oMath>
                    </m:oMathPara>
                  </a14:m>
                  <a:endParaRPr lang="zh-CN" altLang="en-US" b="1" dirty="0"/>
                </a:p>
              </p:txBody>
            </p:sp>
          </mc:Choice>
          <mc:Fallback xmlns="">
            <p:sp>
              <p:nvSpPr>
                <p:cNvPr id="103" name="文本框 102">
                  <a:extLst>
                    <a:ext uri="{FF2B5EF4-FFF2-40B4-BE49-F238E27FC236}">
                      <a16:creationId xmlns:a16="http://schemas.microsoft.com/office/drawing/2014/main" id="{986B57A4-BBA2-623E-0EBE-396AA4EE607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54554" y="2131535"/>
                  <a:ext cx="385073" cy="303288"/>
                </a:xfrm>
                <a:prstGeom prst="rect">
                  <a:avLst/>
                </a:prstGeom>
                <a:blipFill>
                  <a:blip r:embed="rId16"/>
                  <a:stretch>
                    <a:fillRect l="-1587" b="-28571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56" name="组合 255">
            <a:extLst>
              <a:ext uri="{FF2B5EF4-FFF2-40B4-BE49-F238E27FC236}">
                <a16:creationId xmlns:a16="http://schemas.microsoft.com/office/drawing/2014/main" id="{EF3C97F1-B013-4BBB-9409-93D5F407F8E2}"/>
              </a:ext>
            </a:extLst>
          </p:cNvPr>
          <p:cNvGrpSpPr/>
          <p:nvPr/>
        </p:nvGrpSpPr>
        <p:grpSpPr>
          <a:xfrm>
            <a:off x="8662925" y="2120274"/>
            <a:ext cx="1634859" cy="1406920"/>
            <a:chOff x="8662925" y="2120274"/>
            <a:chExt cx="1634859" cy="1406920"/>
          </a:xfrm>
        </p:grpSpPr>
        <p:grpSp>
          <p:nvGrpSpPr>
            <p:cNvPr id="97" name="组合 96">
              <a:extLst>
                <a:ext uri="{FF2B5EF4-FFF2-40B4-BE49-F238E27FC236}">
                  <a16:creationId xmlns:a16="http://schemas.microsoft.com/office/drawing/2014/main" id="{813738DA-9191-EF33-D9CC-C36AB3409A56}"/>
                </a:ext>
              </a:extLst>
            </p:cNvPr>
            <p:cNvGrpSpPr/>
            <p:nvPr/>
          </p:nvGrpSpPr>
          <p:grpSpPr>
            <a:xfrm>
              <a:off x="9156311" y="2961127"/>
              <a:ext cx="1140737" cy="291400"/>
              <a:chOff x="8999610" y="1659191"/>
              <a:chExt cx="1545467" cy="291400"/>
            </a:xfrm>
          </p:grpSpPr>
          <p:cxnSp>
            <p:nvCxnSpPr>
              <p:cNvPr id="98" name="直接连接符 97">
                <a:extLst>
                  <a:ext uri="{FF2B5EF4-FFF2-40B4-BE49-F238E27FC236}">
                    <a16:creationId xmlns:a16="http://schemas.microsoft.com/office/drawing/2014/main" id="{E7995756-695F-FE9F-F832-878CF0E146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99610" y="1714500"/>
                <a:ext cx="0" cy="236091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9" name="直接连接符 98">
                <a:extLst>
                  <a:ext uri="{FF2B5EF4-FFF2-40B4-BE49-F238E27FC236}">
                    <a16:creationId xmlns:a16="http://schemas.microsoft.com/office/drawing/2014/main" id="{383B30FA-BF18-6C1D-04F6-4BA7526A41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45077" y="1714500"/>
                <a:ext cx="0" cy="236091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0" name="直接连接符 99">
                <a:extLst>
                  <a:ext uri="{FF2B5EF4-FFF2-40B4-BE49-F238E27FC236}">
                    <a16:creationId xmlns:a16="http://schemas.microsoft.com/office/drawing/2014/main" id="{95359F8B-922B-D9BA-E4AB-DF0D88459B40}"/>
                  </a:ext>
                </a:extLst>
              </p:cNvPr>
              <p:cNvCxnSpPr/>
              <p:nvPr/>
            </p:nvCxnSpPr>
            <p:spPr>
              <a:xfrm>
                <a:off x="8999610" y="1828210"/>
                <a:ext cx="1544771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1" name="文本框 100">
                    <a:extLst>
                      <a:ext uri="{FF2B5EF4-FFF2-40B4-BE49-F238E27FC236}">
                        <a16:creationId xmlns:a16="http://schemas.microsoft.com/office/drawing/2014/main" id="{71E9661F-775E-00E3-459E-55545EB0BED9}"/>
                      </a:ext>
                    </a:extLst>
                  </p:cNvPr>
                  <p:cNvSpPr txBox="1"/>
                  <p:nvPr/>
                </p:nvSpPr>
                <p:spPr>
                  <a:xfrm>
                    <a:off x="9446831" y="1659191"/>
                    <a:ext cx="650329" cy="276999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b="1" i="1" smtClean="0">
                                  <a:latin typeface="Cambria Math" panose="02040503050406030204" pitchFamily="18" charset="0"/>
                                </a:rPr>
                                <m:t>𝝋</m:t>
                              </m:r>
                            </m:e>
                            <m:sub>
                              <m: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  <m: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zh-CN" altLang="en-US" b="1" dirty="0"/>
                  </a:p>
                </p:txBody>
              </p:sp>
            </mc:Choice>
            <mc:Fallback xmlns="">
              <p:sp>
                <p:nvSpPr>
                  <p:cNvPr id="101" name="文本框 100">
                    <a:extLst>
                      <a:ext uri="{FF2B5EF4-FFF2-40B4-BE49-F238E27FC236}">
                        <a16:creationId xmlns:a16="http://schemas.microsoft.com/office/drawing/2014/main" id="{71E9661F-775E-00E3-459E-55545EB0BED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446831" y="1659191"/>
                    <a:ext cx="650329" cy="276999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 l="-6329" b="-26667"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54" name="组合 253">
              <a:extLst>
                <a:ext uri="{FF2B5EF4-FFF2-40B4-BE49-F238E27FC236}">
                  <a16:creationId xmlns:a16="http://schemas.microsoft.com/office/drawing/2014/main" id="{9FEB270D-A2B9-D7E3-5285-409074A22D4B}"/>
                </a:ext>
              </a:extLst>
            </p:cNvPr>
            <p:cNvGrpSpPr/>
            <p:nvPr/>
          </p:nvGrpSpPr>
          <p:grpSpPr>
            <a:xfrm>
              <a:off x="8662925" y="2120274"/>
              <a:ext cx="1634859" cy="1406920"/>
              <a:chOff x="8662925" y="2120274"/>
              <a:chExt cx="1634859" cy="1406920"/>
            </a:xfrm>
          </p:grpSpPr>
          <p:cxnSp>
            <p:nvCxnSpPr>
              <p:cNvPr id="91" name="直接连接符 90">
                <a:extLst>
                  <a:ext uri="{FF2B5EF4-FFF2-40B4-BE49-F238E27FC236}">
                    <a16:creationId xmlns:a16="http://schemas.microsoft.com/office/drawing/2014/main" id="{22FEA0CB-F8CF-B818-C78D-72DB158015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62925" y="2165881"/>
                <a:ext cx="0" cy="236091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2" name="直接连接符 91">
                <a:extLst>
                  <a:ext uri="{FF2B5EF4-FFF2-40B4-BE49-F238E27FC236}">
                    <a16:creationId xmlns:a16="http://schemas.microsoft.com/office/drawing/2014/main" id="{4EE740E2-0054-C54C-1C26-548250F3D4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00890" y="2165881"/>
                <a:ext cx="0" cy="236091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252" name="组合 251">
                <a:extLst>
                  <a:ext uri="{FF2B5EF4-FFF2-40B4-BE49-F238E27FC236}">
                    <a16:creationId xmlns:a16="http://schemas.microsoft.com/office/drawing/2014/main" id="{C39A5636-31EF-C613-640B-2D22F64E1E96}"/>
                  </a:ext>
                </a:extLst>
              </p:cNvPr>
              <p:cNvGrpSpPr/>
              <p:nvPr/>
            </p:nvGrpSpPr>
            <p:grpSpPr>
              <a:xfrm>
                <a:off x="8662925" y="2120274"/>
                <a:ext cx="1634859" cy="1406920"/>
                <a:chOff x="8662925" y="2120274"/>
                <a:chExt cx="1634859" cy="1406920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8" name="文本框 77">
                      <a:extLst>
                        <a:ext uri="{FF2B5EF4-FFF2-40B4-BE49-F238E27FC236}">
                          <a16:creationId xmlns:a16="http://schemas.microsoft.com/office/drawing/2014/main" id="{D4B3C64D-9E9C-95D9-6985-288CC8E435D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9259889" y="2120274"/>
                      <a:ext cx="385073" cy="27699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altLang="zh-CN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1" i="1" smtClean="0"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en-US" altLang="zh-CN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oMath>
                        </m:oMathPara>
                      </a14:m>
                      <a:endParaRPr lang="zh-CN" altLang="en-US" b="1" dirty="0"/>
                    </a:p>
                  </p:txBody>
                </p:sp>
              </mc:Choice>
              <mc:Fallback xmlns="">
                <p:sp>
                  <p:nvSpPr>
                    <p:cNvPr id="78" name="文本框 77">
                      <a:extLst>
                        <a:ext uri="{FF2B5EF4-FFF2-40B4-BE49-F238E27FC236}">
                          <a16:creationId xmlns:a16="http://schemas.microsoft.com/office/drawing/2014/main" id="{D4B3C64D-9E9C-95D9-6985-288CC8E435D1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259889" y="2120274"/>
                      <a:ext cx="385073" cy="276999"/>
                    </a:xfrm>
                    <a:prstGeom prst="rect">
                      <a:avLst/>
                    </a:prstGeom>
                    <a:blipFill>
                      <a:blip r:embed="rId18"/>
                      <a:stretch>
                        <a:fillRect l="-4762" b="-17778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CN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93" name="直接连接符 92">
                  <a:extLst>
                    <a:ext uri="{FF2B5EF4-FFF2-40B4-BE49-F238E27FC236}">
                      <a16:creationId xmlns:a16="http://schemas.microsoft.com/office/drawing/2014/main" id="{A1A4A500-C3EF-C878-8A20-0E4A8945BDE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662925" y="2279591"/>
                  <a:ext cx="43796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headEnd type="arrow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4" name="文本框 93">
                      <a:extLst>
                        <a:ext uri="{FF2B5EF4-FFF2-40B4-BE49-F238E27FC236}">
                          <a16:creationId xmlns:a16="http://schemas.microsoft.com/office/drawing/2014/main" id="{B7AFE9AE-70CE-4369-C83E-B41EF3CD8DF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8711141" y="2341270"/>
                      <a:ext cx="200327" cy="27699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altLang="zh-CN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b="1" i="1" smtClean="0">
                                    <a:latin typeface="Cambria Math" panose="02040503050406030204" pitchFamily="18" charset="0"/>
                                  </a:rPr>
                                  <m:t>𝝋</m:t>
                                </m:r>
                              </m:e>
                              <m:sub>
                                <m:r>
                                  <a:rPr lang="en-US" altLang="zh-CN" b="1" i="1" smtClean="0"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US" altLang="zh-CN" b="1" i="1" smtClean="0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sub>
                            </m:sSub>
                          </m:oMath>
                        </m:oMathPara>
                      </a14:m>
                      <a:endParaRPr lang="zh-CN" altLang="en-US" b="1" dirty="0"/>
                    </a:p>
                  </p:txBody>
                </p:sp>
              </mc:Choice>
              <mc:Fallback xmlns="">
                <p:sp>
                  <p:nvSpPr>
                    <p:cNvPr id="94" name="文本框 93">
                      <a:extLst>
                        <a:ext uri="{FF2B5EF4-FFF2-40B4-BE49-F238E27FC236}">
                          <a16:creationId xmlns:a16="http://schemas.microsoft.com/office/drawing/2014/main" id="{B7AFE9AE-70CE-4369-C83E-B41EF3CD8DF4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711141" y="2341270"/>
                      <a:ext cx="200327" cy="276999"/>
                    </a:xfrm>
                    <a:prstGeom prst="rect">
                      <a:avLst/>
                    </a:prstGeom>
                    <a:blipFill>
                      <a:blip r:embed="rId19"/>
                      <a:stretch>
                        <a:fillRect l="-42424" r="-121212" b="-2391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CN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grpSp>
              <p:nvGrpSpPr>
                <p:cNvPr id="104" name="组合 103">
                  <a:extLst>
                    <a:ext uri="{FF2B5EF4-FFF2-40B4-BE49-F238E27FC236}">
                      <a16:creationId xmlns:a16="http://schemas.microsoft.com/office/drawing/2014/main" id="{51DA1B0B-992D-D70C-B046-B338134BA6DF}"/>
                    </a:ext>
                  </a:extLst>
                </p:cNvPr>
                <p:cNvGrpSpPr/>
                <p:nvPr/>
              </p:nvGrpSpPr>
              <p:grpSpPr>
                <a:xfrm>
                  <a:off x="8662926" y="3030992"/>
                  <a:ext cx="1634858" cy="496202"/>
                  <a:chOff x="8999610" y="1454389"/>
                  <a:chExt cx="1545467" cy="496202"/>
                </a:xfrm>
              </p:grpSpPr>
              <p:cxnSp>
                <p:nvCxnSpPr>
                  <p:cNvPr id="105" name="直接连接符 104">
                    <a:extLst>
                      <a:ext uri="{FF2B5EF4-FFF2-40B4-BE49-F238E27FC236}">
                        <a16:creationId xmlns:a16="http://schemas.microsoft.com/office/drawing/2014/main" id="{1928A8FB-7CB8-DC09-3C47-3B866862BA8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999610" y="1714500"/>
                    <a:ext cx="0" cy="236091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直接连接符 105">
                    <a:extLst>
                      <a:ext uri="{FF2B5EF4-FFF2-40B4-BE49-F238E27FC236}">
                        <a16:creationId xmlns:a16="http://schemas.microsoft.com/office/drawing/2014/main" id="{DE48D578-BD26-5C6C-39F3-198324DF861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545077" y="1454389"/>
                    <a:ext cx="0" cy="49620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直接连接符 106">
                    <a:extLst>
                      <a:ext uri="{FF2B5EF4-FFF2-40B4-BE49-F238E27FC236}">
                        <a16:creationId xmlns:a16="http://schemas.microsoft.com/office/drawing/2014/main" id="{1F33C9E5-FCB5-13CB-E423-20F612EFD731}"/>
                      </a:ext>
                    </a:extLst>
                  </p:cNvPr>
                  <p:cNvCxnSpPr/>
                  <p:nvPr/>
                </p:nvCxnSpPr>
                <p:spPr>
                  <a:xfrm>
                    <a:off x="8999610" y="1828210"/>
                    <a:ext cx="1544771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headEnd type="arrow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08" name="文本框 107">
                        <a:extLst>
                          <a:ext uri="{FF2B5EF4-FFF2-40B4-BE49-F238E27FC236}">
                            <a16:creationId xmlns:a16="http://schemas.microsoft.com/office/drawing/2014/main" id="{00ADE982-AC9F-49EE-C00E-1C4DC8F05043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9446831" y="1659191"/>
                        <a:ext cx="650329" cy="27699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  <p:txBody>
                      <a:bodyPr wrap="squar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b="1" i="1" smtClean="0">
                                      <a:latin typeface="Cambria Math" panose="02040503050406030204" pitchFamily="18" charset="0"/>
                                    </a:rPr>
                                    <m:t>𝝋</m:t>
                                  </m:r>
                                </m:e>
                                <m:sub>
                                  <m:r>
                                    <a:rPr lang="en-US" altLang="zh-CN" b="1" i="1" smtClean="0"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  <m:r>
                                    <a:rPr lang="en-US" altLang="zh-CN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zh-CN" altLang="en-US" b="1" dirty="0"/>
                      </a:p>
                    </p:txBody>
                  </p:sp>
                </mc:Choice>
                <mc:Fallback xmlns="">
                  <p:sp>
                    <p:nvSpPr>
                      <p:cNvPr id="108" name="文本框 107">
                        <a:extLst>
                          <a:ext uri="{FF2B5EF4-FFF2-40B4-BE49-F238E27FC236}">
                            <a16:creationId xmlns:a16="http://schemas.microsoft.com/office/drawing/2014/main" id="{00ADE982-AC9F-49EE-C00E-1C4DC8F05043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9446831" y="1659191"/>
                        <a:ext cx="650329" cy="276999"/>
                      </a:xfrm>
                      <a:prstGeom prst="rect">
                        <a:avLst/>
                      </a:prstGeom>
                      <a:blipFill>
                        <a:blip r:embed="rId20"/>
                        <a:stretch>
                          <a:fillRect b="-26667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zh-CN" alt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</p:grp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09" name="文本框 108">
                <a:extLst>
                  <a:ext uri="{FF2B5EF4-FFF2-40B4-BE49-F238E27FC236}">
                    <a16:creationId xmlns:a16="http://schemas.microsoft.com/office/drawing/2014/main" id="{6F0C9EF5-5BE2-0099-0B4B-3102274FA893}"/>
                  </a:ext>
                </a:extLst>
              </p:cNvPr>
              <p:cNvSpPr txBox="1"/>
              <p:nvPr/>
            </p:nvSpPr>
            <p:spPr>
              <a:xfrm>
                <a:off x="8141378" y="4770394"/>
                <a:ext cx="351672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Case 3: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altLang="zh-CN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109" name="文本框 108">
                <a:extLst>
                  <a:ext uri="{FF2B5EF4-FFF2-40B4-BE49-F238E27FC236}">
                    <a16:creationId xmlns:a16="http://schemas.microsoft.com/office/drawing/2014/main" id="{6F0C9EF5-5BE2-0099-0B4B-3102274FA8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1378" y="4770394"/>
                <a:ext cx="3516720" cy="646331"/>
              </a:xfrm>
              <a:prstGeom prst="rect">
                <a:avLst/>
              </a:prstGeom>
              <a:blipFill>
                <a:blip r:embed="rId21"/>
                <a:stretch>
                  <a:fillRect l="-1563" t="-5660" b="-28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7" name="组合 246">
            <a:extLst>
              <a:ext uri="{FF2B5EF4-FFF2-40B4-BE49-F238E27FC236}">
                <a16:creationId xmlns:a16="http://schemas.microsoft.com/office/drawing/2014/main" id="{D567133B-F759-5ECC-CCAB-C1C6CEADFBDD}"/>
              </a:ext>
            </a:extLst>
          </p:cNvPr>
          <p:cNvGrpSpPr/>
          <p:nvPr/>
        </p:nvGrpSpPr>
        <p:grpSpPr>
          <a:xfrm>
            <a:off x="4473350" y="2023648"/>
            <a:ext cx="3346257" cy="1982565"/>
            <a:chOff x="4473350" y="2023648"/>
            <a:chExt cx="3346257" cy="1982565"/>
          </a:xfrm>
        </p:grpSpPr>
        <p:grpSp>
          <p:nvGrpSpPr>
            <p:cNvPr id="174" name="组合 173">
              <a:extLst>
                <a:ext uri="{FF2B5EF4-FFF2-40B4-BE49-F238E27FC236}">
                  <a16:creationId xmlns:a16="http://schemas.microsoft.com/office/drawing/2014/main" id="{82A93D33-C100-D214-8546-1A9F4294EBF9}"/>
                </a:ext>
              </a:extLst>
            </p:cNvPr>
            <p:cNvGrpSpPr/>
            <p:nvPr/>
          </p:nvGrpSpPr>
          <p:grpSpPr>
            <a:xfrm>
              <a:off x="4475607" y="2023648"/>
              <a:ext cx="550732" cy="1982565"/>
              <a:chOff x="5600700" y="1969590"/>
              <a:chExt cx="864394" cy="1559452"/>
            </a:xfrm>
          </p:grpSpPr>
          <p:sp>
            <p:nvSpPr>
              <p:cNvPr id="175" name="矩形 174">
                <a:extLst>
                  <a:ext uri="{FF2B5EF4-FFF2-40B4-BE49-F238E27FC236}">
                    <a16:creationId xmlns:a16="http://schemas.microsoft.com/office/drawing/2014/main" id="{832F0301-FCBF-F1B2-F7DC-84300DFE9DDE}"/>
                  </a:ext>
                </a:extLst>
              </p:cNvPr>
              <p:cNvSpPr/>
              <p:nvPr/>
            </p:nvSpPr>
            <p:spPr>
              <a:xfrm>
                <a:off x="5600700" y="1980635"/>
                <a:ext cx="864394" cy="1523847"/>
              </a:xfrm>
              <a:prstGeom prst="rect">
                <a:avLst/>
              </a:prstGeom>
              <a:pattFill prst="pct5">
                <a:fgClr>
                  <a:schemeClr val="bg1">
                    <a:lumMod val="50000"/>
                  </a:schemeClr>
                </a:fgClr>
                <a:bgClr>
                  <a:schemeClr val="bg1">
                    <a:lumMod val="85000"/>
                  </a:schemeClr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cxnSp>
            <p:nvCxnSpPr>
              <p:cNvPr id="176" name="直接连接符 175">
                <a:extLst>
                  <a:ext uri="{FF2B5EF4-FFF2-40B4-BE49-F238E27FC236}">
                    <a16:creationId xmlns:a16="http://schemas.microsoft.com/office/drawing/2014/main" id="{2E9F2434-78E3-1325-91FD-D099B2B3CC62}"/>
                  </a:ext>
                </a:extLst>
              </p:cNvPr>
              <p:cNvCxnSpPr/>
              <p:nvPr/>
            </p:nvCxnSpPr>
            <p:spPr>
              <a:xfrm>
                <a:off x="6465094" y="1969590"/>
                <a:ext cx="0" cy="1559452"/>
              </a:xfrm>
              <a:prstGeom prst="line">
                <a:avLst/>
              </a:prstGeom>
              <a:ln w="38100">
                <a:solidFill>
                  <a:srgbClr val="C0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7" name="箭头: 下 176">
              <a:extLst>
                <a:ext uri="{FF2B5EF4-FFF2-40B4-BE49-F238E27FC236}">
                  <a16:creationId xmlns:a16="http://schemas.microsoft.com/office/drawing/2014/main" id="{6AFABB77-3464-6B63-50B0-45BD9C1603DF}"/>
                </a:ext>
              </a:extLst>
            </p:cNvPr>
            <p:cNvSpPr/>
            <p:nvPr/>
          </p:nvSpPr>
          <p:spPr>
            <a:xfrm>
              <a:off x="4952823" y="2031956"/>
              <a:ext cx="184112" cy="459308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79" name="直接箭头连接符 178">
              <a:extLst>
                <a:ext uri="{FF2B5EF4-FFF2-40B4-BE49-F238E27FC236}">
                  <a16:creationId xmlns:a16="http://schemas.microsoft.com/office/drawing/2014/main" id="{6D6507A4-3B04-0743-7284-D32BAE81164F}"/>
                </a:ext>
              </a:extLst>
            </p:cNvPr>
            <p:cNvCxnSpPr>
              <a:cxnSpLocks/>
            </p:cNvCxnSpPr>
            <p:nvPr/>
          </p:nvCxnSpPr>
          <p:spPr>
            <a:xfrm>
              <a:off x="4473350" y="3989569"/>
              <a:ext cx="3346257" cy="206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接箭头连接符 185">
              <a:extLst>
                <a:ext uri="{FF2B5EF4-FFF2-40B4-BE49-F238E27FC236}">
                  <a16:creationId xmlns:a16="http://schemas.microsoft.com/office/drawing/2014/main" id="{D5DEEA6B-00D8-22B5-33F1-4452BEBBAA1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73350" y="2031956"/>
              <a:ext cx="3327143" cy="5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7" name="文本框 186">
                  <a:extLst>
                    <a:ext uri="{FF2B5EF4-FFF2-40B4-BE49-F238E27FC236}">
                      <a16:creationId xmlns:a16="http://schemas.microsoft.com/office/drawing/2014/main" id="{46807328-6381-EDB5-75F2-0F0FDF14B7E4}"/>
                    </a:ext>
                  </a:extLst>
                </p:cNvPr>
                <p:cNvSpPr txBox="1"/>
                <p:nvPr/>
              </p:nvSpPr>
              <p:spPr>
                <a:xfrm>
                  <a:off x="5136935" y="2106799"/>
                  <a:ext cx="385073" cy="27699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oMath>
                    </m:oMathPara>
                  </a14:m>
                  <a:endParaRPr lang="zh-CN" altLang="en-US" b="1" dirty="0"/>
                </a:p>
              </p:txBody>
            </p:sp>
          </mc:Choice>
          <mc:Fallback xmlns="">
            <p:sp>
              <p:nvSpPr>
                <p:cNvPr id="187" name="文本框 186">
                  <a:extLst>
                    <a:ext uri="{FF2B5EF4-FFF2-40B4-BE49-F238E27FC236}">
                      <a16:creationId xmlns:a16="http://schemas.microsoft.com/office/drawing/2014/main" id="{46807328-6381-EDB5-75F2-0F0FDF14B7E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36935" y="2106799"/>
                  <a:ext cx="385073" cy="276999"/>
                </a:xfrm>
                <a:prstGeom prst="rect">
                  <a:avLst/>
                </a:prstGeom>
                <a:blipFill>
                  <a:blip r:embed="rId22"/>
                  <a:stretch>
                    <a:fillRect l="-6349" b="-17778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9" name="组合 248">
            <a:extLst>
              <a:ext uri="{FF2B5EF4-FFF2-40B4-BE49-F238E27FC236}">
                <a16:creationId xmlns:a16="http://schemas.microsoft.com/office/drawing/2014/main" id="{F94D455B-C03C-6B42-2CE8-A6D481F30944}"/>
              </a:ext>
            </a:extLst>
          </p:cNvPr>
          <p:cNvGrpSpPr/>
          <p:nvPr/>
        </p:nvGrpSpPr>
        <p:grpSpPr>
          <a:xfrm>
            <a:off x="5602959" y="2029599"/>
            <a:ext cx="2309214" cy="1962149"/>
            <a:chOff x="5602959" y="2029599"/>
            <a:chExt cx="2309214" cy="1962149"/>
          </a:xfrm>
        </p:grpSpPr>
        <p:sp>
          <p:nvSpPr>
            <p:cNvPr id="188" name="文本框 187">
              <a:extLst>
                <a:ext uri="{FF2B5EF4-FFF2-40B4-BE49-F238E27FC236}">
                  <a16:creationId xmlns:a16="http://schemas.microsoft.com/office/drawing/2014/main" id="{5DDFF009-9892-0F61-EF9E-5BBFAA29E3CA}"/>
                </a:ext>
              </a:extLst>
            </p:cNvPr>
            <p:cNvSpPr txBox="1"/>
            <p:nvPr/>
          </p:nvSpPr>
          <p:spPr>
            <a:xfrm>
              <a:off x="6412242" y="2029599"/>
              <a:ext cx="7566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/>
                <a:t>……</a:t>
              </a:r>
              <a:endParaRPr lang="zh-CN" altLang="en-US" sz="2400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0" name="矩形 189">
                  <a:extLst>
                    <a:ext uri="{FF2B5EF4-FFF2-40B4-BE49-F238E27FC236}">
                      <a16:creationId xmlns:a16="http://schemas.microsoft.com/office/drawing/2014/main" id="{06F2F7ED-B974-ED9D-24C0-0A70F71DC32A}"/>
                    </a:ext>
                  </a:extLst>
                </p:cNvPr>
                <p:cNvSpPr/>
                <p:nvPr/>
              </p:nvSpPr>
              <p:spPr>
                <a:xfrm>
                  <a:off x="7177528" y="3539031"/>
                  <a:ext cx="444450" cy="44466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3600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altLang="zh-CN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</m:oMath>
                    </m:oMathPara>
                  </a14:m>
                  <a:endParaRPr lang="zh-CN" altLang="en-US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90" name="矩形 189">
                  <a:extLst>
                    <a:ext uri="{FF2B5EF4-FFF2-40B4-BE49-F238E27FC236}">
                      <a16:creationId xmlns:a16="http://schemas.microsoft.com/office/drawing/2014/main" id="{06F2F7ED-B974-ED9D-24C0-0A70F71DC32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77528" y="3539031"/>
                  <a:ext cx="444450" cy="444664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  <a:ln w="1905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1" name="箭头: 下 190">
              <a:extLst>
                <a:ext uri="{FF2B5EF4-FFF2-40B4-BE49-F238E27FC236}">
                  <a16:creationId xmlns:a16="http://schemas.microsoft.com/office/drawing/2014/main" id="{CE1B124B-8C8F-B1F3-07E1-29C8D4E8AFCB}"/>
                </a:ext>
              </a:extLst>
            </p:cNvPr>
            <p:cNvSpPr/>
            <p:nvPr/>
          </p:nvSpPr>
          <p:spPr>
            <a:xfrm>
              <a:off x="7318843" y="2047010"/>
              <a:ext cx="184112" cy="459308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2" name="矩形 191">
              <a:extLst>
                <a:ext uri="{FF2B5EF4-FFF2-40B4-BE49-F238E27FC236}">
                  <a16:creationId xmlns:a16="http://schemas.microsoft.com/office/drawing/2014/main" id="{04B09265-0984-D7B6-72D2-2C9D5BF9D382}"/>
                </a:ext>
              </a:extLst>
            </p:cNvPr>
            <p:cNvSpPr/>
            <p:nvPr/>
          </p:nvSpPr>
          <p:spPr>
            <a:xfrm>
              <a:off x="7362402" y="2038111"/>
              <a:ext cx="107785" cy="1953637"/>
            </a:xfrm>
            <a:prstGeom prst="rect">
              <a:avLst/>
            </a:pr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8" name="文本框 197">
                  <a:extLst>
                    <a:ext uri="{FF2B5EF4-FFF2-40B4-BE49-F238E27FC236}">
                      <a16:creationId xmlns:a16="http://schemas.microsoft.com/office/drawing/2014/main" id="{CA754300-2166-E0F0-C75E-A57E76BFA423}"/>
                    </a:ext>
                  </a:extLst>
                </p:cNvPr>
                <p:cNvSpPr txBox="1"/>
                <p:nvPr/>
              </p:nvSpPr>
              <p:spPr>
                <a:xfrm>
                  <a:off x="7527100" y="2106799"/>
                  <a:ext cx="385073" cy="303288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  <m:t>𝒋</m:t>
                            </m:r>
                            <m: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zh-CN" altLang="en-US" b="1" dirty="0"/>
                </a:p>
              </p:txBody>
            </p:sp>
          </mc:Choice>
          <mc:Fallback>
            <p:sp>
              <p:nvSpPr>
                <p:cNvPr id="198" name="文本框 197">
                  <a:extLst>
                    <a:ext uri="{FF2B5EF4-FFF2-40B4-BE49-F238E27FC236}">
                      <a16:creationId xmlns:a16="http://schemas.microsoft.com/office/drawing/2014/main" id="{CA754300-2166-E0F0-C75E-A57E76BFA42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27100" y="2106799"/>
                  <a:ext cx="385073" cy="303288"/>
                </a:xfrm>
                <a:prstGeom prst="rect">
                  <a:avLst/>
                </a:prstGeom>
                <a:blipFill>
                  <a:blip r:embed="rId24"/>
                  <a:stretch>
                    <a:fillRect l="-22222" r="-31746" b="-28571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4" name="文本框 213">
              <a:extLst>
                <a:ext uri="{FF2B5EF4-FFF2-40B4-BE49-F238E27FC236}">
                  <a16:creationId xmlns:a16="http://schemas.microsoft.com/office/drawing/2014/main" id="{734A48F8-8102-97B7-A1E5-CF4C3C1AABD0}"/>
                </a:ext>
              </a:extLst>
            </p:cNvPr>
            <p:cNvSpPr txBox="1"/>
            <p:nvPr/>
          </p:nvSpPr>
          <p:spPr>
            <a:xfrm>
              <a:off x="6597815" y="3516510"/>
              <a:ext cx="7566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b="1" dirty="0"/>
                <a:t>…</a:t>
              </a:r>
              <a:endParaRPr lang="zh-CN" altLang="en-US" sz="2400" b="1" dirty="0"/>
            </a:p>
          </p:txBody>
        </p:sp>
        <p:grpSp>
          <p:nvGrpSpPr>
            <p:cNvPr id="215" name="组合 214">
              <a:extLst>
                <a:ext uri="{FF2B5EF4-FFF2-40B4-BE49-F238E27FC236}">
                  <a16:creationId xmlns:a16="http://schemas.microsoft.com/office/drawing/2014/main" id="{22CE69FA-2243-B016-11CD-DC7F1BECB69C}"/>
                </a:ext>
              </a:extLst>
            </p:cNvPr>
            <p:cNvGrpSpPr/>
            <p:nvPr/>
          </p:nvGrpSpPr>
          <p:grpSpPr>
            <a:xfrm>
              <a:off x="5602959" y="2515566"/>
              <a:ext cx="1823034" cy="721167"/>
              <a:chOff x="8999610" y="1524307"/>
              <a:chExt cx="1545467" cy="777654"/>
            </a:xfrm>
          </p:grpSpPr>
          <p:cxnSp>
            <p:nvCxnSpPr>
              <p:cNvPr id="216" name="直接连接符 215">
                <a:extLst>
                  <a:ext uri="{FF2B5EF4-FFF2-40B4-BE49-F238E27FC236}">
                    <a16:creationId xmlns:a16="http://schemas.microsoft.com/office/drawing/2014/main" id="{8F18AAD3-A76C-9AFC-0395-F5D029C26A3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99610" y="1524307"/>
                <a:ext cx="0" cy="777654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7" name="直接连接符 216">
                <a:extLst>
                  <a:ext uri="{FF2B5EF4-FFF2-40B4-BE49-F238E27FC236}">
                    <a16:creationId xmlns:a16="http://schemas.microsoft.com/office/drawing/2014/main" id="{D2075A44-4DEC-AA36-A586-4A8DEB943B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45077" y="1714500"/>
                <a:ext cx="0" cy="236091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8" name="直接连接符 217">
                <a:extLst>
                  <a:ext uri="{FF2B5EF4-FFF2-40B4-BE49-F238E27FC236}">
                    <a16:creationId xmlns:a16="http://schemas.microsoft.com/office/drawing/2014/main" id="{BAF4DB85-26D5-05F9-F7FE-11E76F9F565F}"/>
                  </a:ext>
                </a:extLst>
              </p:cNvPr>
              <p:cNvCxnSpPr/>
              <p:nvPr/>
            </p:nvCxnSpPr>
            <p:spPr>
              <a:xfrm>
                <a:off x="8999610" y="1828210"/>
                <a:ext cx="1544771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9" name="文本框 218">
                    <a:extLst>
                      <a:ext uri="{FF2B5EF4-FFF2-40B4-BE49-F238E27FC236}">
                        <a16:creationId xmlns:a16="http://schemas.microsoft.com/office/drawing/2014/main" id="{2FA15335-43F6-D06B-69DF-D1C678FB86B6}"/>
                      </a:ext>
                    </a:extLst>
                  </p:cNvPr>
                  <p:cNvSpPr txBox="1"/>
                  <p:nvPr/>
                </p:nvSpPr>
                <p:spPr>
                  <a:xfrm>
                    <a:off x="9505650" y="1585913"/>
                    <a:ext cx="650330" cy="377093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lIns="0" tIns="7200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sub>
                          </m:sSub>
                        </m:oMath>
                      </m:oMathPara>
                    </a14:m>
                    <a:endParaRPr lang="zh-CN" altLang="en-US" b="1" dirty="0"/>
                  </a:p>
                </p:txBody>
              </p:sp>
            </mc:Choice>
            <mc:Fallback xmlns="">
              <p:sp>
                <p:nvSpPr>
                  <p:cNvPr id="219" name="文本框 218">
                    <a:extLst>
                      <a:ext uri="{FF2B5EF4-FFF2-40B4-BE49-F238E27FC236}">
                        <a16:creationId xmlns:a16="http://schemas.microsoft.com/office/drawing/2014/main" id="{2FA15335-43F6-D06B-69DF-D1C678FB86B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505650" y="1585913"/>
                    <a:ext cx="650330" cy="377093"/>
                  </a:xfrm>
                  <a:prstGeom prst="rect">
                    <a:avLst/>
                  </a:prstGeom>
                  <a:blipFill>
                    <a:blip r:embed="rId25"/>
                    <a:stretch>
                      <a:fillRect b="-14035"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31" name="文本框 230">
                <a:extLst>
                  <a:ext uri="{FF2B5EF4-FFF2-40B4-BE49-F238E27FC236}">
                    <a16:creationId xmlns:a16="http://schemas.microsoft.com/office/drawing/2014/main" id="{A7E5D2B1-A9C6-EAAB-FC9C-4919D04EA343}"/>
                  </a:ext>
                </a:extLst>
              </p:cNvPr>
              <p:cNvSpPr txBox="1"/>
              <p:nvPr/>
            </p:nvSpPr>
            <p:spPr>
              <a:xfrm>
                <a:off x="4443838" y="4757448"/>
                <a:ext cx="351672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Case 2: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zh-CN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CN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231" name="文本框 230">
                <a:extLst>
                  <a:ext uri="{FF2B5EF4-FFF2-40B4-BE49-F238E27FC236}">
                    <a16:creationId xmlns:a16="http://schemas.microsoft.com/office/drawing/2014/main" id="{A7E5D2B1-A9C6-EAAB-FC9C-4919D04EA3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838" y="4757448"/>
                <a:ext cx="3516720" cy="646331"/>
              </a:xfrm>
              <a:prstGeom prst="rect">
                <a:avLst/>
              </a:prstGeom>
              <a:blipFill>
                <a:blip r:embed="rId26"/>
                <a:stretch>
                  <a:fillRect l="-1560" t="-4717" b="-377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8" name="组合 247">
            <a:extLst>
              <a:ext uri="{FF2B5EF4-FFF2-40B4-BE49-F238E27FC236}">
                <a16:creationId xmlns:a16="http://schemas.microsoft.com/office/drawing/2014/main" id="{B6828220-55B9-9F79-E3DB-D579EC36BC60}"/>
              </a:ext>
            </a:extLst>
          </p:cNvPr>
          <p:cNvGrpSpPr/>
          <p:nvPr/>
        </p:nvGrpSpPr>
        <p:grpSpPr>
          <a:xfrm>
            <a:off x="5039480" y="2106798"/>
            <a:ext cx="1705661" cy="1421645"/>
            <a:chOff x="5039480" y="2106798"/>
            <a:chExt cx="1705661" cy="142164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0" name="文本框 199">
                  <a:extLst>
                    <a:ext uri="{FF2B5EF4-FFF2-40B4-BE49-F238E27FC236}">
                      <a16:creationId xmlns:a16="http://schemas.microsoft.com/office/drawing/2014/main" id="{D771A1A7-24AE-9D39-7B5B-7253493729BF}"/>
                    </a:ext>
                  </a:extLst>
                </p:cNvPr>
                <p:cNvSpPr txBox="1"/>
                <p:nvPr/>
              </p:nvSpPr>
              <p:spPr>
                <a:xfrm>
                  <a:off x="5694288" y="2106798"/>
                  <a:ext cx="385073" cy="27699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en-US" altLang="zh-CN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zh-CN" altLang="en-US" b="1" dirty="0"/>
                </a:p>
              </p:txBody>
            </p:sp>
          </mc:Choice>
          <mc:Fallback xmlns="">
            <p:sp>
              <p:nvSpPr>
                <p:cNvPr id="200" name="文本框 199">
                  <a:extLst>
                    <a:ext uri="{FF2B5EF4-FFF2-40B4-BE49-F238E27FC236}">
                      <a16:creationId xmlns:a16="http://schemas.microsoft.com/office/drawing/2014/main" id="{D771A1A7-24AE-9D39-7B5B-7253493729B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94288" y="2106798"/>
                  <a:ext cx="385073" cy="276999"/>
                </a:xfrm>
                <a:prstGeom prst="rect">
                  <a:avLst/>
                </a:prstGeom>
                <a:blipFill>
                  <a:blip r:embed="rId27"/>
                  <a:stretch>
                    <a:fillRect l="-4762" b="-17778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46" name="组合 245">
              <a:extLst>
                <a:ext uri="{FF2B5EF4-FFF2-40B4-BE49-F238E27FC236}">
                  <a16:creationId xmlns:a16="http://schemas.microsoft.com/office/drawing/2014/main" id="{972C00BF-51B0-6747-9A64-8323CDDFEF2C}"/>
                </a:ext>
              </a:extLst>
            </p:cNvPr>
            <p:cNvGrpSpPr/>
            <p:nvPr/>
          </p:nvGrpSpPr>
          <p:grpSpPr>
            <a:xfrm>
              <a:off x="5039480" y="2938055"/>
              <a:ext cx="1705661" cy="590388"/>
              <a:chOff x="5039480" y="2938055"/>
              <a:chExt cx="1705661" cy="590388"/>
            </a:xfrm>
          </p:grpSpPr>
          <p:grpSp>
            <p:nvGrpSpPr>
              <p:cNvPr id="220" name="组合 219">
                <a:extLst>
                  <a:ext uri="{FF2B5EF4-FFF2-40B4-BE49-F238E27FC236}">
                    <a16:creationId xmlns:a16="http://schemas.microsoft.com/office/drawing/2014/main" id="{816495FE-9773-5D00-27E8-303388F6D0DD}"/>
                  </a:ext>
                </a:extLst>
              </p:cNvPr>
              <p:cNvGrpSpPr/>
              <p:nvPr/>
            </p:nvGrpSpPr>
            <p:grpSpPr>
              <a:xfrm>
                <a:off x="5602959" y="2938055"/>
                <a:ext cx="1140866" cy="291400"/>
                <a:chOff x="8999610" y="1659191"/>
                <a:chExt cx="1545467" cy="291400"/>
              </a:xfrm>
            </p:grpSpPr>
            <p:cxnSp>
              <p:nvCxnSpPr>
                <p:cNvPr id="221" name="直接连接符 220">
                  <a:extLst>
                    <a:ext uri="{FF2B5EF4-FFF2-40B4-BE49-F238E27FC236}">
                      <a16:creationId xmlns:a16="http://schemas.microsoft.com/office/drawing/2014/main" id="{FA7D9BD7-1C0D-02B0-1AF0-D2EB85F3E6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99610" y="1714500"/>
                  <a:ext cx="0" cy="236091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直接连接符 221">
                  <a:extLst>
                    <a:ext uri="{FF2B5EF4-FFF2-40B4-BE49-F238E27FC236}">
                      <a16:creationId xmlns:a16="http://schemas.microsoft.com/office/drawing/2014/main" id="{363DF061-5FBB-448A-C90B-C856E3BD74B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545077" y="1714500"/>
                  <a:ext cx="0" cy="236091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直接连接符 222">
                  <a:extLst>
                    <a:ext uri="{FF2B5EF4-FFF2-40B4-BE49-F238E27FC236}">
                      <a16:creationId xmlns:a16="http://schemas.microsoft.com/office/drawing/2014/main" id="{AEA96C71-AC1B-544B-5517-EB10856A1CAA}"/>
                    </a:ext>
                  </a:extLst>
                </p:cNvPr>
                <p:cNvCxnSpPr/>
                <p:nvPr/>
              </p:nvCxnSpPr>
              <p:spPr>
                <a:xfrm>
                  <a:off x="8999610" y="1828210"/>
                  <a:ext cx="1544771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headEnd type="arrow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24" name="文本框 223">
                      <a:extLst>
                        <a:ext uri="{FF2B5EF4-FFF2-40B4-BE49-F238E27FC236}">
                          <a16:creationId xmlns:a16="http://schemas.microsoft.com/office/drawing/2014/main" id="{163D79DC-91E0-EA7D-4A82-7581FCE322A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9446831" y="1659191"/>
                      <a:ext cx="650329" cy="27699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altLang="zh-CN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b="1" i="1" smtClean="0">
                                    <a:latin typeface="Cambria Math" panose="02040503050406030204" pitchFamily="18" charset="0"/>
                                  </a:rPr>
                                  <m:t>𝝋</m:t>
                                </m:r>
                              </m:e>
                              <m:sub>
                                <m:r>
                                  <a:rPr lang="en-US" altLang="zh-CN" b="1" i="1" smtClean="0">
                                    <a:latin typeface="Cambria Math" panose="02040503050406030204" pitchFamily="18" charset="0"/>
                                  </a:rPr>
                                  <m:t>𝒔</m:t>
                                </m:r>
                                <m:r>
                                  <a:rPr lang="en-US" altLang="zh-CN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oMath>
                        </m:oMathPara>
                      </a14:m>
                      <a:endParaRPr lang="zh-CN" altLang="en-US" b="1" dirty="0"/>
                    </a:p>
                  </p:txBody>
                </p:sp>
              </mc:Choice>
              <mc:Fallback xmlns="">
                <p:sp>
                  <p:nvSpPr>
                    <p:cNvPr id="224" name="文本框 223">
                      <a:extLst>
                        <a:ext uri="{FF2B5EF4-FFF2-40B4-BE49-F238E27FC236}">
                          <a16:creationId xmlns:a16="http://schemas.microsoft.com/office/drawing/2014/main" id="{163D79DC-91E0-EA7D-4A82-7581FCE322AD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446831" y="1659191"/>
                      <a:ext cx="650329" cy="276999"/>
                    </a:xfrm>
                    <a:prstGeom prst="rect">
                      <a:avLst/>
                    </a:prstGeom>
                    <a:blipFill>
                      <a:blip r:embed="rId28"/>
                      <a:stretch>
                        <a:fillRect l="-6329" b="-26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CN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226" name="组合 225">
                <a:extLst>
                  <a:ext uri="{FF2B5EF4-FFF2-40B4-BE49-F238E27FC236}">
                    <a16:creationId xmlns:a16="http://schemas.microsoft.com/office/drawing/2014/main" id="{94D022FA-E71B-D47B-3BB1-A809A9F80B8E}"/>
                  </a:ext>
                </a:extLst>
              </p:cNvPr>
              <p:cNvGrpSpPr/>
              <p:nvPr/>
            </p:nvGrpSpPr>
            <p:grpSpPr>
              <a:xfrm>
                <a:off x="5041214" y="3032241"/>
                <a:ext cx="1703927" cy="496202"/>
                <a:chOff x="8999610" y="1454389"/>
                <a:chExt cx="1545467" cy="496202"/>
              </a:xfrm>
            </p:grpSpPr>
            <p:cxnSp>
              <p:nvCxnSpPr>
                <p:cNvPr id="227" name="直接连接符 226">
                  <a:extLst>
                    <a:ext uri="{FF2B5EF4-FFF2-40B4-BE49-F238E27FC236}">
                      <a16:creationId xmlns:a16="http://schemas.microsoft.com/office/drawing/2014/main" id="{C566DD85-B03D-8291-22D6-D10DCCA3BB6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99610" y="1714500"/>
                  <a:ext cx="0" cy="236091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直接连接符 227">
                  <a:extLst>
                    <a:ext uri="{FF2B5EF4-FFF2-40B4-BE49-F238E27FC236}">
                      <a16:creationId xmlns:a16="http://schemas.microsoft.com/office/drawing/2014/main" id="{217A13DB-8178-E348-BCCB-2F3FFA57D3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545077" y="1454389"/>
                  <a:ext cx="0" cy="49620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直接连接符 228">
                  <a:extLst>
                    <a:ext uri="{FF2B5EF4-FFF2-40B4-BE49-F238E27FC236}">
                      <a16:creationId xmlns:a16="http://schemas.microsoft.com/office/drawing/2014/main" id="{2E9956D9-A028-CCE2-1EC0-60F873689312}"/>
                    </a:ext>
                  </a:extLst>
                </p:cNvPr>
                <p:cNvCxnSpPr/>
                <p:nvPr/>
              </p:nvCxnSpPr>
              <p:spPr>
                <a:xfrm>
                  <a:off x="8999610" y="1828210"/>
                  <a:ext cx="1544771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headEnd type="arrow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30" name="文本框 229">
                      <a:extLst>
                        <a:ext uri="{FF2B5EF4-FFF2-40B4-BE49-F238E27FC236}">
                          <a16:creationId xmlns:a16="http://schemas.microsoft.com/office/drawing/2014/main" id="{E91B2C75-D4F9-006B-4C9C-9576CDEBAAF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9446831" y="1659191"/>
                      <a:ext cx="650329" cy="27699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altLang="zh-CN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CN" altLang="en-US" b="1" i="1" smtClean="0">
                                    <a:latin typeface="Cambria Math" panose="02040503050406030204" pitchFamily="18" charset="0"/>
                                  </a:rPr>
                                  <m:t>𝝋</m:t>
                                </m:r>
                              </m:e>
                              <m:sub>
                                <m:r>
                                  <a:rPr lang="en-US" altLang="zh-CN" b="1" i="1" smtClean="0">
                                    <a:latin typeface="Cambria Math" panose="02040503050406030204" pitchFamily="18" charset="0"/>
                                  </a:rPr>
                                  <m:t>𝒔</m:t>
                                </m:r>
                                <m:r>
                                  <a:rPr lang="en-US" altLang="zh-CN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oMath>
                        </m:oMathPara>
                      </a14:m>
                      <a:endParaRPr lang="zh-CN" altLang="en-US" b="1" dirty="0"/>
                    </a:p>
                  </p:txBody>
                </p:sp>
              </mc:Choice>
              <mc:Fallback xmlns="">
                <p:sp>
                  <p:nvSpPr>
                    <p:cNvPr id="230" name="文本框 229">
                      <a:extLst>
                        <a:ext uri="{FF2B5EF4-FFF2-40B4-BE49-F238E27FC236}">
                          <a16:creationId xmlns:a16="http://schemas.microsoft.com/office/drawing/2014/main" id="{E91B2C75-D4F9-006B-4C9C-9576CDEBAAFA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446831" y="1659191"/>
                      <a:ext cx="650329" cy="276999"/>
                    </a:xfrm>
                    <a:prstGeom prst="rect">
                      <a:avLst/>
                    </a:prstGeom>
                    <a:blipFill>
                      <a:blip r:embed="rId29"/>
                      <a:stretch>
                        <a:fillRect b="-26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CN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232" name="组合 231">
                <a:extLst>
                  <a:ext uri="{FF2B5EF4-FFF2-40B4-BE49-F238E27FC236}">
                    <a16:creationId xmlns:a16="http://schemas.microsoft.com/office/drawing/2014/main" id="{72111D37-28B8-53CD-6617-216B116CB590}"/>
                  </a:ext>
                </a:extLst>
              </p:cNvPr>
              <p:cNvGrpSpPr/>
              <p:nvPr/>
            </p:nvGrpSpPr>
            <p:grpSpPr>
              <a:xfrm>
                <a:off x="5039480" y="2940265"/>
                <a:ext cx="562416" cy="291400"/>
                <a:chOff x="8999610" y="1659191"/>
                <a:chExt cx="1545467" cy="291400"/>
              </a:xfrm>
            </p:grpSpPr>
            <p:cxnSp>
              <p:nvCxnSpPr>
                <p:cNvPr id="233" name="直接连接符 232">
                  <a:extLst>
                    <a:ext uri="{FF2B5EF4-FFF2-40B4-BE49-F238E27FC236}">
                      <a16:creationId xmlns:a16="http://schemas.microsoft.com/office/drawing/2014/main" id="{4928AD02-5CE0-3DD4-6901-14E86E43B30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99610" y="1714500"/>
                  <a:ext cx="0" cy="236091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直接连接符 233">
                  <a:extLst>
                    <a:ext uri="{FF2B5EF4-FFF2-40B4-BE49-F238E27FC236}">
                      <a16:creationId xmlns:a16="http://schemas.microsoft.com/office/drawing/2014/main" id="{23DCC699-4329-BB5D-346B-FB9DF3A8DE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545077" y="1714500"/>
                  <a:ext cx="0" cy="236091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直接连接符 234">
                  <a:extLst>
                    <a:ext uri="{FF2B5EF4-FFF2-40B4-BE49-F238E27FC236}">
                      <a16:creationId xmlns:a16="http://schemas.microsoft.com/office/drawing/2014/main" id="{180C62F8-28AF-D214-FFC1-D6497FB78DBD}"/>
                    </a:ext>
                  </a:extLst>
                </p:cNvPr>
                <p:cNvCxnSpPr/>
                <p:nvPr/>
              </p:nvCxnSpPr>
              <p:spPr>
                <a:xfrm>
                  <a:off x="8999610" y="1828210"/>
                  <a:ext cx="1544771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headEnd type="arrow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36" name="文本框 235">
                      <a:extLst>
                        <a:ext uri="{FF2B5EF4-FFF2-40B4-BE49-F238E27FC236}">
                          <a16:creationId xmlns:a16="http://schemas.microsoft.com/office/drawing/2014/main" id="{0B04A7F1-BEF6-82B1-92E3-D45C371B4D6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9446831" y="1659191"/>
                      <a:ext cx="650329" cy="27699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altLang="zh-CN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1" i="1" smtClean="0">
                                    <a:latin typeface="Cambria Math" panose="02040503050406030204" pitchFamily="18" charset="0"/>
                                  </a:rPr>
                                  <m:t>𝑻</m:t>
                                </m:r>
                              </m:e>
                              <m:sub>
                                <m:r>
                                  <a:rPr lang="en-US" altLang="zh-CN" b="1" i="1" smtClean="0"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</m:sub>
                            </m:sSub>
                          </m:oMath>
                        </m:oMathPara>
                      </a14:m>
                      <a:endParaRPr lang="zh-CN" altLang="en-US" b="1" dirty="0"/>
                    </a:p>
                  </p:txBody>
                </p:sp>
              </mc:Choice>
              <mc:Fallback xmlns="">
                <p:sp>
                  <p:nvSpPr>
                    <p:cNvPr id="236" name="文本框 235">
                      <a:extLst>
                        <a:ext uri="{FF2B5EF4-FFF2-40B4-BE49-F238E27FC236}">
                          <a16:creationId xmlns:a16="http://schemas.microsoft.com/office/drawing/2014/main" id="{0B04A7F1-BEF6-82B1-92E3-D45C371B4D6F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446831" y="1659191"/>
                      <a:ext cx="650329" cy="276999"/>
                    </a:xfrm>
                    <a:prstGeom prst="rect">
                      <a:avLst/>
                    </a:prstGeom>
                    <a:blipFill>
                      <a:blip r:embed="rId30"/>
                      <a:stretch>
                        <a:fillRect l="-33333" r="-25641" b="-1087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CN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  <p:grpSp>
        <p:nvGrpSpPr>
          <p:cNvPr id="245" name="组合 244">
            <a:extLst>
              <a:ext uri="{FF2B5EF4-FFF2-40B4-BE49-F238E27FC236}">
                <a16:creationId xmlns:a16="http://schemas.microsoft.com/office/drawing/2014/main" id="{12359C97-8732-30BA-07A4-65306AFB6F95}"/>
              </a:ext>
            </a:extLst>
          </p:cNvPr>
          <p:cNvGrpSpPr/>
          <p:nvPr/>
        </p:nvGrpSpPr>
        <p:grpSpPr>
          <a:xfrm>
            <a:off x="5518793" y="2042277"/>
            <a:ext cx="1226348" cy="1932116"/>
            <a:chOff x="5518793" y="2042277"/>
            <a:chExt cx="1226348" cy="1932116"/>
          </a:xfrm>
        </p:grpSpPr>
        <p:sp>
          <p:nvSpPr>
            <p:cNvPr id="199" name="箭头: 下 198">
              <a:extLst>
                <a:ext uri="{FF2B5EF4-FFF2-40B4-BE49-F238E27FC236}">
                  <a16:creationId xmlns:a16="http://schemas.microsoft.com/office/drawing/2014/main" id="{60164B7F-D67E-BD09-BF11-8F4C67655CD2}"/>
                </a:ext>
              </a:extLst>
            </p:cNvPr>
            <p:cNvSpPr/>
            <p:nvPr/>
          </p:nvSpPr>
          <p:spPr>
            <a:xfrm>
              <a:off x="5518793" y="2042277"/>
              <a:ext cx="184112" cy="459308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3" name="矩形 212">
                  <a:extLst>
                    <a:ext uri="{FF2B5EF4-FFF2-40B4-BE49-F238E27FC236}">
                      <a16:creationId xmlns:a16="http://schemas.microsoft.com/office/drawing/2014/main" id="{2AAAC585-E4CB-24E0-F95B-79019D7F0E18}"/>
                    </a:ext>
                  </a:extLst>
                </p:cNvPr>
                <p:cNvSpPr/>
                <p:nvPr/>
              </p:nvSpPr>
              <p:spPr>
                <a:xfrm>
                  <a:off x="6270837" y="3529729"/>
                  <a:ext cx="474304" cy="44466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3600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altLang="zh-CN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oMath>
                    </m:oMathPara>
                  </a14:m>
                  <a:endParaRPr lang="zh-CN" altLang="en-US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13" name="矩形 212">
                  <a:extLst>
                    <a:ext uri="{FF2B5EF4-FFF2-40B4-BE49-F238E27FC236}">
                      <a16:creationId xmlns:a16="http://schemas.microsoft.com/office/drawing/2014/main" id="{2AAAC585-E4CB-24E0-F95B-79019D7F0E1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70837" y="3529729"/>
                  <a:ext cx="474304" cy="444664"/>
                </a:xfrm>
                <a:prstGeom prst="rect">
                  <a:avLst/>
                </a:prstGeom>
                <a:blipFill>
                  <a:blip r:embed="rId31"/>
                  <a:stretch>
                    <a:fillRect l="-2500"/>
                  </a:stretch>
                </a:blipFill>
                <a:ln w="1905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1" name="组合 240">
            <a:extLst>
              <a:ext uri="{FF2B5EF4-FFF2-40B4-BE49-F238E27FC236}">
                <a16:creationId xmlns:a16="http://schemas.microsoft.com/office/drawing/2014/main" id="{5DA16464-0DDD-2F5B-D792-BBF9739FB9AE}"/>
              </a:ext>
            </a:extLst>
          </p:cNvPr>
          <p:cNvGrpSpPr/>
          <p:nvPr/>
        </p:nvGrpSpPr>
        <p:grpSpPr>
          <a:xfrm>
            <a:off x="1344342" y="2036317"/>
            <a:ext cx="1216221" cy="1945241"/>
            <a:chOff x="1343356" y="2036317"/>
            <a:chExt cx="1216221" cy="1945241"/>
          </a:xfrm>
        </p:grpSpPr>
        <p:sp>
          <p:nvSpPr>
            <p:cNvPr id="242" name="箭头: 下 241">
              <a:extLst>
                <a:ext uri="{FF2B5EF4-FFF2-40B4-BE49-F238E27FC236}">
                  <a16:creationId xmlns:a16="http://schemas.microsoft.com/office/drawing/2014/main" id="{A738BDF7-DCA4-17AF-25A9-B338DADAE717}"/>
                </a:ext>
              </a:extLst>
            </p:cNvPr>
            <p:cNvSpPr/>
            <p:nvPr/>
          </p:nvSpPr>
          <p:spPr>
            <a:xfrm>
              <a:off x="1343356" y="2036317"/>
              <a:ext cx="184112" cy="459308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3" name="矩形 242">
                  <a:extLst>
                    <a:ext uri="{FF2B5EF4-FFF2-40B4-BE49-F238E27FC236}">
                      <a16:creationId xmlns:a16="http://schemas.microsoft.com/office/drawing/2014/main" id="{A6A8305C-0B83-7F5F-7315-7D942F5685FA}"/>
                    </a:ext>
                  </a:extLst>
                </p:cNvPr>
                <p:cNvSpPr/>
                <p:nvPr/>
              </p:nvSpPr>
              <p:spPr>
                <a:xfrm>
                  <a:off x="2085273" y="3536894"/>
                  <a:ext cx="474304" cy="44466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36000"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altLang="zh-CN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oMath>
                    </m:oMathPara>
                  </a14:m>
                  <a:endParaRPr lang="zh-CN" altLang="en-US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43" name="矩形 242">
                  <a:extLst>
                    <a:ext uri="{FF2B5EF4-FFF2-40B4-BE49-F238E27FC236}">
                      <a16:creationId xmlns:a16="http://schemas.microsoft.com/office/drawing/2014/main" id="{A6A8305C-0B83-7F5F-7315-7D942F5685F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85273" y="3536894"/>
                  <a:ext cx="474304" cy="444664"/>
                </a:xfrm>
                <a:prstGeom prst="rect">
                  <a:avLst/>
                </a:prstGeom>
                <a:blipFill>
                  <a:blip r:embed="rId32"/>
                  <a:stretch>
                    <a:fillRect l="-1235"/>
                  </a:stretch>
                </a:blipFill>
                <a:ln w="1905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50884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0.00139 L 0.34244 0.0002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22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244 0.00023 L 0.63346 0.00162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3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109" grpId="0"/>
      <p:bldP spid="2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id="{0A755938-7483-E5CA-AEC4-0A5160CF3984}"/>
              </a:ext>
            </a:extLst>
          </p:cNvPr>
          <p:cNvSpPr/>
          <p:nvPr/>
        </p:nvSpPr>
        <p:spPr>
          <a:xfrm>
            <a:off x="662940" y="3825262"/>
            <a:ext cx="1696720" cy="233346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ll MT" panose="02020503060305020303" pitchFamily="18" charset="0"/>
                <a:cs typeface="Arial" panose="020B0604020202020204" pitchFamily="34" charset="0"/>
              </a:rPr>
              <a:t>2</a:t>
            </a:r>
            <a:endParaRPr lang="zh-CN" altLang="en-US" sz="6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ell MT" panose="02020503060305020303" pitchFamily="18" charset="0"/>
              <a:cs typeface="Arial" panose="020B0604020202020204" pitchFamily="34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F1B1E84-5086-84F4-0CFB-C5AB6D68805A}"/>
              </a:ext>
            </a:extLst>
          </p:cNvPr>
          <p:cNvSpPr/>
          <p:nvPr/>
        </p:nvSpPr>
        <p:spPr>
          <a:xfrm>
            <a:off x="9580880" y="1374932"/>
            <a:ext cx="1696720" cy="23334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ll MT" panose="02020503060305020303" pitchFamily="18" charset="0"/>
                <a:cs typeface="Arial" panose="020B0604020202020204" pitchFamily="34" charset="0"/>
              </a:rPr>
              <a:t>1</a:t>
            </a:r>
            <a:endParaRPr lang="zh-CN" altLang="en-US" sz="6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ell MT" panose="02020503060305020303" pitchFamily="18" charset="0"/>
              <a:cs typeface="Arial" panose="020B0604020202020204" pitchFamily="34" charset="0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CCFA7DB9-1BE0-8444-F067-1AC90469D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179" y="396227"/>
            <a:ext cx="10515600" cy="910059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Barriers before Retrieving Results</a:t>
            </a:r>
            <a:endParaRPr lang="zh-CN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4DBCEDC3-D5E6-50AF-ABFA-44FCF1EC4A37}"/>
                  </a:ext>
                </a:extLst>
              </p:cNvPr>
              <p:cNvSpPr txBox="1"/>
              <p:nvPr/>
            </p:nvSpPr>
            <p:spPr>
              <a:xfrm>
                <a:off x="914400" y="1695969"/>
                <a:ext cx="9398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Large Number of Range-Entrance Cases (i.e.,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400" b="1" i="1">
                            <a:latin typeface="Cambria Math" panose="02040503050406030204" pitchFamily="18" charset="0"/>
                          </a:rPr>
                          <m:t>𝝋</m:t>
                        </m:r>
                      </m:e>
                      <m:sub>
                        <m:r>
                          <a:rPr lang="en-US" altLang="zh-CN" sz="2400" b="1" i="1">
                            <a:latin typeface="Cambria Math" panose="02040503050406030204" pitchFamily="18" charset="0"/>
                          </a:rPr>
                          <m:t>𝒂</m:t>
                        </m:r>
                      </m:sub>
                    </m:sSub>
                    <m:r>
                      <a:rPr lang="en-US" altLang="zh-CN" sz="2400" b="1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400" b="1" i="1">
                            <a:latin typeface="Cambria Math" panose="02040503050406030204" pitchFamily="18" charset="0"/>
                          </a:rPr>
                          <m:t>𝝋</m:t>
                        </m:r>
                      </m:e>
                      <m:sub>
                        <m:r>
                          <a:rPr lang="en-US" altLang="zh-CN" sz="2400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</m:sub>
                    </m:sSub>
                  </m:oMath>
                </a14:m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} pairs)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altLang="zh-CN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altLang="zh-CN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Random sampling has drawbacks</a:t>
                </a:r>
              </a:p>
              <a:p>
                <a:pPr marL="1257300" lvl="2" indent="-342900">
                  <a:buFont typeface="Arial" panose="020B0604020202020204" pitchFamily="34" charset="0"/>
                  <a:buChar char="•"/>
                </a:pPr>
                <a:r>
                  <a:rPr lang="en-US" altLang="zh-CN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Unknown suitable sample size</a:t>
                </a:r>
              </a:p>
              <a:p>
                <a:pPr marL="1257300" lvl="2" indent="-342900">
                  <a:buFont typeface="Arial" panose="020B0604020202020204" pitchFamily="34" charset="0"/>
                  <a:buChar char="•"/>
                </a:pPr>
                <a:r>
                  <a:rPr lang="en-US" altLang="zh-CN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Resulting in non-deterministic output</a:t>
                </a:r>
                <a:endParaRPr lang="zh-CN" alt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4DBCEDC3-D5E6-50AF-ABFA-44FCF1EC4A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695969"/>
                <a:ext cx="9398000" cy="1754326"/>
              </a:xfrm>
              <a:prstGeom prst="rect">
                <a:avLst/>
              </a:prstGeom>
              <a:blipFill>
                <a:blip r:embed="rId3"/>
                <a:stretch>
                  <a:fillRect l="-973" t="-2431" b="-55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5316FAE3-B5F0-E287-B8A1-1050FDA4AC18}"/>
                  </a:ext>
                </a:extLst>
              </p:cNvPr>
              <p:cNvSpPr txBox="1"/>
              <p:nvPr/>
            </p:nvSpPr>
            <p:spPr>
              <a:xfrm>
                <a:off x="2794000" y="4151934"/>
                <a:ext cx="9398000" cy="21236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Practical Scenarios are Far from Ideality</a:t>
                </a:r>
                <a:br>
                  <a:rPr lang="en-US" altLang="zh-CN" sz="24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en-US" altLang="zh-CN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altLang="zh-CN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Discovery latency is affected by stochastic factors of</a:t>
                </a:r>
              </a:p>
              <a:p>
                <a:pPr marL="1257300" lvl="2" indent="-342900">
                  <a:buFont typeface="Arial" panose="020B0604020202020204" pitchFamily="34" charset="0"/>
                  <a:buChar char="•"/>
                </a:pPr>
                <a:r>
                  <a:rPr lang="en-US" altLang="zh-CN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environment: e.g., Possible loss in wireless transmission</a:t>
                </a:r>
              </a:p>
              <a:p>
                <a:pPr marL="1257300" lvl="2" indent="-342900">
                  <a:buFont typeface="Arial" panose="020B0604020202020204" pitchFamily="34" charset="0"/>
                  <a:buChar char="•"/>
                </a:pPr>
                <a:r>
                  <a:rPr lang="en-US" altLang="zh-CN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mechanism: the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𝑎𝑑𝑣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_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𝑑𝑒𝑙𝑎𝑦</m:t>
                    </m:r>
                  </m:oMath>
                </a14:m>
                <a:r>
                  <a:rPr lang="en-US" altLang="zh-CN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in BLE</a:t>
                </a:r>
              </a:p>
              <a:p>
                <a:pPr marL="1257300" lvl="2" indent="-342900">
                  <a:buFont typeface="Arial" panose="020B0604020202020204" pitchFamily="34" charset="0"/>
                  <a:buChar char="•"/>
                </a:pPr>
                <a:endParaRPr lang="zh-CN" alt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5316FAE3-B5F0-E287-B8A1-1050FDA4AC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4000" y="4151934"/>
                <a:ext cx="9398000" cy="2123658"/>
              </a:xfrm>
              <a:prstGeom prst="rect">
                <a:avLst/>
              </a:prstGeom>
              <a:blipFill>
                <a:blip r:embed="rId4"/>
                <a:stretch>
                  <a:fillRect l="-973" t="-20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矩形 5">
            <a:extLst>
              <a:ext uri="{FF2B5EF4-FFF2-40B4-BE49-F238E27FC236}">
                <a16:creationId xmlns:a16="http://schemas.microsoft.com/office/drawing/2014/main" id="{5668FD84-5A04-D2EC-B527-94E045993B19}"/>
              </a:ext>
            </a:extLst>
          </p:cNvPr>
          <p:cNvSpPr/>
          <p:nvPr/>
        </p:nvSpPr>
        <p:spPr>
          <a:xfrm>
            <a:off x="662940" y="1374932"/>
            <a:ext cx="10614660" cy="2333468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4BA55C1-12ED-6576-FD70-C89B4E11EF20}"/>
              </a:ext>
            </a:extLst>
          </p:cNvPr>
          <p:cNvSpPr/>
          <p:nvPr/>
        </p:nvSpPr>
        <p:spPr>
          <a:xfrm>
            <a:off x="662940" y="3825262"/>
            <a:ext cx="10614660" cy="2333468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D1EB1127-28A9-5F6D-0880-A7D48E4700E1}"/>
              </a:ext>
            </a:extLst>
          </p:cNvPr>
          <p:cNvSpPr/>
          <p:nvPr/>
        </p:nvSpPr>
        <p:spPr>
          <a:xfrm>
            <a:off x="662939" y="1374932"/>
            <a:ext cx="10614659" cy="2333468"/>
          </a:xfrm>
          <a:prstGeom prst="rect">
            <a:avLst/>
          </a:prstGeom>
          <a:solidFill>
            <a:schemeClr val="bg1">
              <a:lumMod val="7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1559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2124</TotalTime>
  <Words>1699</Words>
  <Application>Microsoft Office PowerPoint</Application>
  <PresentationFormat>宽屏</PresentationFormat>
  <Paragraphs>320</Paragraphs>
  <Slides>14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等线</vt:lpstr>
      <vt:lpstr>等线 Light</vt:lpstr>
      <vt:lpstr>Arial</vt:lpstr>
      <vt:lpstr>Arial</vt:lpstr>
      <vt:lpstr>Bell MT</vt:lpstr>
      <vt:lpstr>Cambria Math</vt:lpstr>
      <vt:lpstr>Times New Roman</vt:lpstr>
      <vt:lpstr>Wingdings</vt:lpstr>
      <vt:lpstr>Office 主题​​</vt:lpstr>
      <vt:lpstr>Blender: Toward Practical Simulation Framework of BLE Neighbor Discovery</vt:lpstr>
      <vt:lpstr>A Practical Scenario: the OFN</vt:lpstr>
      <vt:lpstr>A Practical Scenario: the OFN</vt:lpstr>
      <vt:lpstr>The Discovery Process</vt:lpstr>
      <vt:lpstr>Desired Output</vt:lpstr>
      <vt:lpstr>Barriers before Retrieving Results</vt:lpstr>
      <vt:lpstr>Solutions Optimizing Deterministic Simulation</vt:lpstr>
      <vt:lpstr>Solutions Basis and Examples of Case-Projection</vt:lpstr>
      <vt:lpstr>Barriers before Retrieving Results</vt:lpstr>
      <vt:lpstr>Solutions Simulation with Packet Loss</vt:lpstr>
      <vt:lpstr>Solutions Simulation with BLE Random Advertising Delay </vt:lpstr>
      <vt:lpstr>Solutions When Blending the Stochastic Factors Together</vt:lpstr>
      <vt:lpstr>Evaluation Setup &amp; Results</vt:lpstr>
      <vt:lpstr>Conclusion and Future 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Blender: Toward Practical Simulation Framework of BLE Neighbor Discovery</dc:title>
  <dc:creator>DING Yukuan</dc:creator>
  <cp:lastModifiedBy>DING Yukuan</cp:lastModifiedBy>
  <cp:revision>22</cp:revision>
  <dcterms:created xsi:type="dcterms:W3CDTF">2022-10-08T15:31:38Z</dcterms:created>
  <dcterms:modified xsi:type="dcterms:W3CDTF">2022-10-26T17:59:34Z</dcterms:modified>
</cp:coreProperties>
</file>