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3"/>
    <p:sldMasterId id="2147483659" r:id="rId4"/>
  </p:sldMasterIdLst>
  <p:notesMasterIdLst>
    <p:notesMasterId r:id="rId6"/>
  </p:notesMasterIdLst>
  <p:sldIdLst>
    <p:sldId id="256" r:id="rId5"/>
    <p:sldId id="3823" r:id="rId7"/>
    <p:sldId id="3819" r:id="rId8"/>
    <p:sldId id="3820" r:id="rId9"/>
    <p:sldId id="3822" r:id="rId10"/>
    <p:sldId id="3825" r:id="rId11"/>
    <p:sldId id="3824" r:id="rId12"/>
    <p:sldId id="3826" r:id="rId13"/>
    <p:sldId id="3827" r:id="rId14"/>
    <p:sldId id="3840" r:id="rId15"/>
    <p:sldId id="3839" r:id="rId16"/>
    <p:sldId id="3829" r:id="rId17"/>
    <p:sldId id="3830" r:id="rId18"/>
    <p:sldId id="3835" r:id="rId19"/>
    <p:sldId id="3831" r:id="rId20"/>
    <p:sldId id="3832" r:id="rId21"/>
    <p:sldId id="3833" r:id="rId22"/>
    <p:sldId id="3834" r:id="rId23"/>
    <p:sldId id="3836" r:id="rId24"/>
    <p:sldId id="3837" r:id="rId25"/>
    <p:sldId id="3841" r:id="rId26"/>
    <p:sldId id="3842" r:id="rId27"/>
    <p:sldId id="3843" r:id="rId28"/>
    <p:sldId id="3844" r:id="rId29"/>
    <p:sldId id="3845" r:id="rId30"/>
    <p:sldId id="3846" r:id="rId31"/>
    <p:sldId id="3851" r:id="rId32"/>
    <p:sldId id="3847" r:id="rId33"/>
    <p:sldId id="3848" r:id="rId34"/>
    <p:sldId id="3850" r:id="rId35"/>
    <p:sldId id="743" r:id="rId36"/>
    <p:sldId id="3852" r:id="rId37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4E2"/>
    <a:srgbClr val="C00000"/>
    <a:srgbClr val="70AD46"/>
    <a:srgbClr val="ED7D30"/>
    <a:srgbClr val="DC7530"/>
    <a:srgbClr val="0367B2"/>
    <a:srgbClr val="303869"/>
    <a:srgbClr val="3EB19E"/>
    <a:srgbClr val="016FC0"/>
    <a:srgbClr val="934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5"/>
    <p:restoredTop sz="65086"/>
  </p:normalViewPr>
  <p:slideViewPr>
    <p:cSldViewPr snapToGrid="0" snapToObjects="1" showGuides="1">
      <p:cViewPr varScale="1">
        <p:scale>
          <a:sx n="97" d="100"/>
          <a:sy n="97" d="100"/>
        </p:scale>
        <p:origin x="2800" y="200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-27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4ABC-897B-F04E-B625-128E91ADC35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14:cpLocks xmlns:a14="http://schemas.microsoft.com/office/drawing/2010/main"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800" dirty="0"/>
              <a:t>Hello </a:t>
            </a:r>
            <a:r>
              <a:rPr lang="fr-FR" altLang="zh-CN" sz="1800" dirty="0" err="1"/>
              <a:t>everyone</a:t>
            </a:r>
            <a:r>
              <a:rPr lang="fr-FR" altLang="zh-CN" sz="1800" dirty="0"/>
              <a:t>, </a:t>
            </a:r>
            <a:r>
              <a:rPr lang="fr-FR" altLang="zh-CN" sz="1800" dirty="0" err="1"/>
              <a:t>I’m</a:t>
            </a:r>
            <a:r>
              <a:rPr lang="fr-FR" altLang="zh-CN" sz="1800" dirty="0"/>
              <a:t> </a:t>
            </a:r>
            <a:r>
              <a:rPr lang="fr-FR" altLang="zh-CN" sz="1800" dirty="0" err="1"/>
              <a:t>Xinle</a:t>
            </a:r>
            <a:r>
              <a:rPr lang="fr-FR" altLang="zh-CN" sz="1800" dirty="0"/>
              <a:t> Du </a:t>
            </a:r>
            <a:r>
              <a:rPr lang="fr-FR" altLang="zh-CN" sz="1800" dirty="0" err="1"/>
              <a:t>from</a:t>
            </a:r>
            <a:r>
              <a:rPr lang="fr-FR" altLang="zh-CN" sz="1800" dirty="0"/>
              <a:t> </a:t>
            </a:r>
            <a:r>
              <a:rPr lang="fr-FR" altLang="zh-CN" sz="1800" dirty="0" err="1"/>
              <a:t>Tsinghua</a:t>
            </a:r>
            <a:r>
              <a:rPr lang="fr-FR" altLang="zh-CN" sz="1800" dirty="0"/>
              <a:t> </a:t>
            </a:r>
            <a:r>
              <a:rPr lang="fr-FR" altLang="zh-CN" sz="1800" dirty="0" err="1"/>
              <a:t>University</a:t>
            </a:r>
            <a:r>
              <a:rPr lang="fr-FR" altLang="zh-CN" sz="1800" dirty="0"/>
              <a:t>. </a:t>
            </a:r>
            <a:r>
              <a:rPr lang="fr-FR" altLang="zh-CN" sz="1800" dirty="0" err="1"/>
              <a:t>Today</a:t>
            </a:r>
            <a:r>
              <a:rPr lang="fr-FR" altLang="zh-CN" sz="1800" dirty="0"/>
              <a:t> </a:t>
            </a:r>
            <a:r>
              <a:rPr lang="fr-FR" altLang="zh-CN" sz="1800" dirty="0" err="1"/>
              <a:t>I’m</a:t>
            </a:r>
            <a:r>
              <a:rPr lang="fr-FR" altLang="zh-CN" sz="1800" dirty="0"/>
              <a:t> </a:t>
            </a:r>
            <a:r>
              <a:rPr lang="fr-FR" altLang="zh-CN" sz="1800" dirty="0" err="1"/>
              <a:t>going</a:t>
            </a:r>
            <a:r>
              <a:rPr lang="fr-FR" altLang="zh-CN" sz="1800" dirty="0"/>
              <a:t> to </a:t>
            </a:r>
            <a:r>
              <a:rPr lang="fr-FR" altLang="zh-CN" sz="1800" dirty="0" err="1"/>
              <a:t>present</a:t>
            </a:r>
            <a:r>
              <a:rPr lang="fr-FR" altLang="zh-CN" sz="1800" dirty="0"/>
              <a:t> R-AQM, </a:t>
            </a:r>
            <a:r>
              <a:rPr lang="fr-FR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ACK Active Queue Management in Multi-tenant Data </a:t>
            </a:r>
            <a:r>
              <a:rPr lang="fr-FR" altLang="zh-CN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Centers</a:t>
            </a:r>
            <a:r>
              <a:rPr lang="fr-FR" altLang="zh-CN" sz="1800" dirty="0"/>
              <a:t>. This </a:t>
            </a:r>
            <a:r>
              <a:rPr lang="fr-FR" altLang="zh-CN" sz="1800" dirty="0" err="1"/>
              <a:t>is</a:t>
            </a:r>
            <a:r>
              <a:rPr lang="fr-FR" altLang="zh-CN" sz="1800" dirty="0"/>
              <a:t> joint </a:t>
            </a:r>
            <a:r>
              <a:rPr lang="fr-FR" altLang="zh-CN" sz="1800" dirty="0" err="1"/>
              <a:t>work</a:t>
            </a:r>
            <a:r>
              <a:rPr lang="fr-FR" altLang="zh-CN" sz="1800" dirty="0"/>
              <a:t> </a:t>
            </a:r>
            <a:r>
              <a:rPr lang="fr-FR" altLang="zh-CN" sz="1800" dirty="0" err="1"/>
              <a:t>with</a:t>
            </a:r>
            <a:r>
              <a:rPr lang="fr-FR" altLang="zh-CN" sz="1800" dirty="0"/>
              <a:t> multiple institutes </a:t>
            </a:r>
            <a:r>
              <a:rPr lang="fr-FR" altLang="zh-CN" sz="1800" dirty="0" err="1"/>
              <a:t>including</a:t>
            </a:r>
            <a:r>
              <a:rPr lang="fr-FR" altLang="zh-CN" sz="1800" dirty="0"/>
              <a:t> </a:t>
            </a:r>
            <a:r>
              <a:rPr lang="fr-FR" altLang="zh-CN" sz="1800" dirty="0" err="1"/>
              <a:t>Huawei</a:t>
            </a:r>
            <a:r>
              <a:rPr lang="fr-FR" altLang="zh-CN" sz="1800" dirty="0"/>
              <a:t> technologies, Beijing Institute of </a:t>
            </a:r>
            <a:r>
              <a:rPr lang="fr-FR" altLang="zh-CN" sz="1800" dirty="0" err="1"/>
              <a:t>Technology</a:t>
            </a:r>
            <a:r>
              <a:rPr lang="fr-FR" altLang="zh-CN" sz="1800" dirty="0"/>
              <a:t>, Beijing National </a:t>
            </a:r>
            <a:r>
              <a:rPr lang="fr-FR" altLang="zh-CN" sz="1800" dirty="0" err="1"/>
              <a:t>Research</a:t>
            </a:r>
            <a:r>
              <a:rPr lang="fr-FR" altLang="zh-CN" sz="1800" dirty="0"/>
              <a:t> Center for Information Science and </a:t>
            </a:r>
            <a:r>
              <a:rPr lang="fr-FR" altLang="zh-CN" sz="1800" dirty="0" err="1"/>
              <a:t>Technology</a:t>
            </a:r>
            <a:r>
              <a:rPr lang="fr-FR" altLang="zh-CN" sz="1800" dirty="0"/>
              <a:t>, and </a:t>
            </a:r>
            <a:r>
              <a:rPr lang="fr-FR" altLang="zh-CN" sz="1800" dirty="0" err="1"/>
              <a:t>peng</a:t>
            </a:r>
            <a:r>
              <a:rPr lang="fr-FR" altLang="zh-CN" sz="1800" dirty="0"/>
              <a:t> </a:t>
            </a:r>
            <a:r>
              <a:rPr lang="fr-FR" altLang="zh-CN" sz="1800" dirty="0" err="1"/>
              <a:t>cheng</a:t>
            </a:r>
            <a:r>
              <a:rPr lang="fr-FR" altLang="zh-CN" sz="1800" dirty="0"/>
              <a:t> </a:t>
            </a:r>
            <a:r>
              <a:rPr lang="fr-FR" altLang="zh-CN" sz="1800" dirty="0" err="1"/>
              <a:t>laboratory</a:t>
            </a:r>
            <a:r>
              <a:rPr lang="fr-FR" altLang="zh-CN" sz="1800" dirty="0"/>
              <a:t>. </a:t>
            </a:r>
            <a:endParaRPr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8CA78-7E42-4BC0-BED3-94CF2210A2F9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fr-FR" altLang="zh-CN" dirty="0"/>
              <a:t>The </a:t>
            </a:r>
            <a:r>
              <a:rPr kumimoji="1" lang="fr-FR" altLang="zh-CN" dirty="0" err="1"/>
              <a:t>next</a:t>
            </a:r>
            <a:r>
              <a:rPr kumimoji="1" lang="fr-FR" altLang="zh-CN" dirty="0"/>
              <a:t> ACK has an extra </a:t>
            </a:r>
            <a:r>
              <a:rPr kumimoji="1" lang="fr-FR" altLang="zh-CN" dirty="0" err="1"/>
              <a:t>delay</a:t>
            </a:r>
            <a:r>
              <a:rPr kumimoji="1" lang="fr-FR" altLang="zh-CN" dirty="0"/>
              <a:t> and the data</a:t>
            </a:r>
            <a:r>
              <a:rPr kumimoji="1" lang="zh-CN" altLang="en-US" dirty="0"/>
              <a:t> </a:t>
            </a:r>
            <a:r>
              <a:rPr kumimoji="1" lang="fr-FR" altLang="zh-CN" dirty="0" err="1"/>
              <a:t>packet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is</a:t>
            </a:r>
            <a:r>
              <a:rPr kumimoji="1" lang="fr-FR" altLang="zh-CN" dirty="0"/>
              <a:t> sent </a:t>
            </a:r>
            <a:r>
              <a:rPr kumimoji="1" lang="fr-FR" altLang="zh-CN" dirty="0" err="1"/>
              <a:t>later</a:t>
            </a:r>
            <a:r>
              <a:rPr kumimoji="1" lang="fr-FR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fr-FR" altLang="zh-CN" dirty="0"/>
              <a:t>In </a:t>
            </a:r>
            <a:r>
              <a:rPr kumimoji="1" lang="fr-FR" altLang="zh-CN" dirty="0" err="1"/>
              <a:t>this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way</a:t>
            </a:r>
            <a:r>
              <a:rPr kumimoji="1" lang="fr-FR" altLang="zh-CN" dirty="0"/>
              <a:t>, R-AQM </a:t>
            </a:r>
            <a:r>
              <a:rPr kumimoji="1" lang="fr-FR" altLang="zh-CN" dirty="0" err="1"/>
              <a:t>can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always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ensure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that</a:t>
            </a:r>
            <a:r>
              <a:rPr kumimoji="1" lang="fr-FR" altLang="zh-CN" dirty="0"/>
              <a:t> the </a:t>
            </a:r>
            <a:r>
              <a:rPr kumimoji="1" lang="fr-FR" altLang="zh-CN" dirty="0" err="1"/>
              <a:t>forward</a:t>
            </a:r>
            <a:r>
              <a:rPr kumimoji="1" lang="fr-FR" altLang="zh-CN" dirty="0"/>
              <a:t> queue has 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trans</a:t>
            </a:r>
            <a:r>
              <a:rPr kumimoji="1" lang="en-US" altLang="zh-CN" dirty="0" err="1"/>
              <a:t>mit</a:t>
            </a:r>
            <a:r>
              <a:rPr kumimoji="1" lang="fr-FR" altLang="zh-CN" dirty="0"/>
              <a:t>, and the </a:t>
            </a:r>
            <a:r>
              <a:rPr kumimoji="1" lang="fr-FR" altLang="zh-CN" dirty="0" err="1"/>
              <a:t>redundant</a:t>
            </a:r>
            <a:r>
              <a:rPr kumimoji="1" lang="fr-FR" altLang="zh-CN" dirty="0"/>
              <a:t> </a:t>
            </a:r>
            <a:r>
              <a:rPr kumimoji="1" lang="en-US" altLang="zh-CN" dirty="0"/>
              <a:t>ACKs</a:t>
            </a:r>
            <a:r>
              <a:rPr kumimoji="1" lang="fr-FR" altLang="zh-CN" dirty="0"/>
              <a:t> </a:t>
            </a:r>
            <a:r>
              <a:rPr kumimoji="1" lang="en-US" altLang="zh-CN" dirty="0"/>
              <a:t>are</a:t>
            </a:r>
            <a:r>
              <a:rPr kumimoji="1" lang="fr-FR" altLang="zh-CN" dirty="0"/>
              <a:t> in the reverse queue.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R-AQM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lang="en-GB" altLang="zh-CN" sz="1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achieve low non-trivial forward delay at the cost of negligible backward delay.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components: the Virtual Input Queue,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State Machine. As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Figure,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sent by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bottleneck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 as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ACK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bottleneck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port, the VIQ (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input queue)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switch input port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intercepts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stores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monitors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egress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trigger the VIQ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dequeue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action;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Machine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queue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draining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congestion state.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ACK,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R-AQM,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queue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gradient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judge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congestion state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states are set,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 (CS),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Draining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 (DS), and Normal State (NS). Figure 5shows the state transition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R-AQM. First,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queue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continues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decline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time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the queue continues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long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queue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trigger an active buffer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accommodate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Figure 5). If the queue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continues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ACK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queue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certain value (right part of Figure 5).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network state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stable,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AQM,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(middle part of Figure 5).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R-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affect TCP in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interaction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TCP RTO.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rate of ACK in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inevitable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RTT.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ACK control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adversely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not observe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spurious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retransmission.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phenomenon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rare,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design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counter-measures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interaction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TCP CC.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ECN trigger.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congestion,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ACK transmission, but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compensate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first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BECN-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[36]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marks the ECN- Echo in the TCP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header of the ACK in the switch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congestion.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ECN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congestion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Second, by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congestion signal [37],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HSCC [14]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sets the ACK headers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rwnd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1 in the switch.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R-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AQM’s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State Machine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switch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ASICs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prototype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solution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NetFPGA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-SUME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R-AQM switch uses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fourteen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percent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percent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FlipFlops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-five percent blocks of RAM. In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ECN-version FPGA switch uses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tweleve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respectively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complexity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NS-3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testbed.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 hosts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flow to a host.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to 200. </a:t>
            </a:r>
            <a:endParaRPr lang="fr-FR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 concurrent connections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trend in performance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degradation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Droptail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ECN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downgrade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connections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and 60,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respectively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Microsoft YaHei" pitchFamily="34" charset="-122"/>
                <a:ea typeface="Microsoft YaHei" pitchFamily="34" charset="-122"/>
              </a:rPr>
              <a:t>R-AQM can significantly reduce </a:t>
            </a:r>
            <a:r>
              <a:rPr lang="en-US" altLang="zh-CN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drop</a:t>
            </a:r>
            <a:r>
              <a:rPr lang="zh-CN" altLang="en-US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times</a:t>
            </a:r>
            <a:r>
              <a:rPr lang="en-US" altLang="zh-CN" sz="1200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RTO times</a:t>
            </a:r>
            <a:r>
              <a:rPr lang="en-US" altLang="zh-CN" sz="1200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one-way</a:t>
            </a:r>
            <a:r>
              <a:rPr lang="zh-CN" altLang="en-US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latency</a:t>
            </a:r>
            <a:r>
              <a:rPr lang="en-US" altLang="zh-CN" sz="1200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RTT</a:t>
            </a:r>
            <a:r>
              <a:rPr lang="en-US" altLang="zh-CN" sz="1200" dirty="0">
                <a:latin typeface="Microsoft YaHei" pitchFamily="34" charset="-122"/>
                <a:ea typeface="Microsoft YaHei" pitchFamily="34" charset="-122"/>
              </a:rPr>
              <a:t> and </a:t>
            </a:r>
            <a:r>
              <a:rPr lang="en-US" altLang="zh-CN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queue length</a:t>
            </a:r>
            <a:r>
              <a:rPr lang="en-US" altLang="zh-CN" sz="12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1200" dirty="0"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also analyze the reaction details, sensitivity, and fairness between different CCs.</a:t>
            </a:r>
            <a:endParaRPr kumimoji="1" lang="en-US" altLang="zh-CN" dirty="0"/>
          </a:p>
          <a:p>
            <a:r>
              <a:rPr kumimoji="1" lang="en-US" altLang="zh-CN" dirty="0"/>
              <a:t>We can find R-AQM can Quickly react to congestion.</a:t>
            </a:r>
            <a:endParaRPr kumimoji="1" lang="en-US" altLang="zh-CN" dirty="0"/>
          </a:p>
          <a:p>
            <a:r>
              <a:rPr kumimoji="1" lang="en-US" altLang="zh-CN" dirty="0"/>
              <a:t>R-AQM sustain near 90% goodput when facing 1000 senders.</a:t>
            </a:r>
            <a:endParaRPr kumimoji="1" lang="en-US" altLang="zh-CN" dirty="0"/>
          </a:p>
          <a:p>
            <a:r>
              <a:rPr kumimoji="1" lang="en-US" altLang="zh-CN" dirty="0"/>
              <a:t>R-AQM can reduce the fairness gap between different CCs.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the last few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variety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cloud services.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services use TCP as the dominant transport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all-to-all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patterns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MapReduce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[21],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host running 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select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machines on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rack, a total of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machines.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premise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RTO as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possible,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latency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show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alleviate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3 to 1 </a:t>
            </a:r>
            <a:r>
              <a:rPr lang="en-US" altLang="zh-CN" sz="1200" b="1" dirty="0" err="1"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can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reduce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latency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by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30%.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And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In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4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to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>
                <a:latin typeface="Microsoft YaHei" pitchFamily="34" charset="-122"/>
                <a:ea typeface="Microsoft YaHei" pitchFamily="34" charset="-122"/>
              </a:rPr>
              <a:t>4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b="1" dirty="0" err="1">
                <a:latin typeface="Microsoft YaHei" pitchFamily="34" charset="-122"/>
                <a:ea typeface="Microsoft YaHei" pitchFamily="34" charset="-122"/>
              </a:rPr>
              <a:t>secnario</a:t>
            </a:r>
            <a:r>
              <a:rPr lang="zh-CN" altLang="en-US" sz="12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200" dirty="0">
                <a:latin typeface="Microsoft YaHei" pitchFamily="34" charset="-122"/>
                <a:ea typeface="Microsoft YaHei" pitchFamily="34" charset="-122"/>
              </a:rPr>
              <a:t>R-AQM </a:t>
            </a:r>
            <a:r>
              <a:rPr lang="fr-FR" altLang="zh-CN" sz="1200" dirty="0" err="1">
                <a:latin typeface="Microsoft YaHei" pitchFamily="34" charset="-122"/>
                <a:ea typeface="Microsoft YaHei" pitchFamily="34" charset="-122"/>
              </a:rPr>
              <a:t>can</a:t>
            </a:r>
            <a:r>
              <a:rPr lang="fr-FR" altLang="zh-CN" sz="12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200" dirty="0">
                <a:latin typeface="Microsoft YaHei" pitchFamily="34" charset="-122"/>
                <a:ea typeface="Microsoft YaHei" pitchFamily="34" charset="-122"/>
              </a:rPr>
              <a:t>also</a:t>
            </a:r>
            <a:r>
              <a:rPr lang="zh-CN" altLang="en-US" sz="12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200" dirty="0" err="1">
                <a:latin typeface="Microsoft YaHei" pitchFamily="34" charset="-122"/>
                <a:ea typeface="Microsoft YaHei" pitchFamily="34" charset="-122"/>
              </a:rPr>
              <a:t>reduce</a:t>
            </a:r>
            <a:r>
              <a:rPr lang="fr-FR" altLang="zh-CN" sz="12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200" dirty="0" err="1">
                <a:latin typeface="Microsoft YaHei" pitchFamily="34" charset="-122"/>
                <a:ea typeface="Microsoft YaHei" pitchFamily="34" charset="-122"/>
              </a:rPr>
              <a:t>latency</a:t>
            </a:r>
            <a:r>
              <a:rPr lang="fr-FR" altLang="zh-CN" sz="1200" dirty="0">
                <a:latin typeface="Microsoft YaHei" pitchFamily="34" charset="-122"/>
                <a:ea typeface="Microsoft YaHei" pitchFamily="34" charset="-122"/>
              </a:rPr>
              <a:t> and </a:t>
            </a:r>
            <a:r>
              <a:rPr lang="fr-FR" altLang="zh-CN" sz="1200" dirty="0" err="1">
                <a:latin typeface="Microsoft YaHei" pitchFamily="34" charset="-122"/>
                <a:ea typeface="Microsoft YaHei" pitchFamily="34" charset="-122"/>
              </a:rPr>
              <a:t>packet</a:t>
            </a:r>
            <a:r>
              <a:rPr lang="fr-FR" altLang="zh-CN" sz="12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200" dirty="0" err="1">
                <a:latin typeface="Microsoft YaHei" pitchFamily="34" charset="-122"/>
                <a:ea typeface="Microsoft YaHei" pitchFamily="34" charset="-122"/>
              </a:rPr>
              <a:t>loss</a:t>
            </a:r>
            <a:r>
              <a:rPr lang="en-US" altLang="zh-CN" sz="1200" dirty="0">
                <a:latin typeface="Microsoft YaHei" pitchFamily="34" charset="-122"/>
                <a:ea typeface="Microsoft YaHei" pitchFamily="34" charset="-122"/>
              </a:rPr>
              <a:t>.</a:t>
            </a:r>
            <a:r>
              <a:rPr lang="zh-CN" altLang="en-US" sz="12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latency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fairness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altLang="zh-CN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fr-FR" altLang="zh-CN" dirty="0"/>
              <a:t>In conclusion, •R-AQM </a:t>
            </a:r>
            <a:r>
              <a:rPr kumimoji="1" lang="fr-FR" altLang="zh-CN" dirty="0" err="1"/>
              <a:t>is</a:t>
            </a:r>
            <a:r>
              <a:rPr kumimoji="1" lang="fr-FR" altLang="zh-CN" dirty="0"/>
              <a:t> a transparent reverse ACK AQM.</a:t>
            </a:r>
            <a:endParaRPr kumimoji="1" lang="fr-FR" altLang="zh-CN" dirty="0"/>
          </a:p>
          <a:p>
            <a:r>
              <a:rPr kumimoji="1" lang="fr-FR" altLang="zh-CN" dirty="0"/>
              <a:t>•R-AQM </a:t>
            </a:r>
            <a:r>
              <a:rPr kumimoji="1" lang="fr-FR" altLang="zh-CN" dirty="0" err="1"/>
              <a:t>works</a:t>
            </a:r>
            <a:r>
              <a:rPr kumimoji="1" lang="fr-FR" altLang="zh-CN" dirty="0"/>
              <a:t> for multi-tenant data </a:t>
            </a:r>
            <a:r>
              <a:rPr kumimoji="1" lang="fr-FR" altLang="zh-CN" dirty="0" err="1"/>
              <a:t>centers</a:t>
            </a:r>
            <a:r>
              <a:rPr kumimoji="1" lang="fr-FR" altLang="zh-CN" dirty="0"/>
              <a:t>.</a:t>
            </a:r>
            <a:endParaRPr kumimoji="1" lang="fr-FR" altLang="zh-CN" dirty="0"/>
          </a:p>
          <a:p>
            <a:r>
              <a:rPr kumimoji="1" lang="fr-FR" altLang="zh-CN" dirty="0"/>
              <a:t>•</a:t>
            </a:r>
            <a:r>
              <a:rPr kumimoji="1" lang="fr-FR" altLang="zh-CN" dirty="0" err="1"/>
              <a:t>Taming</a:t>
            </a:r>
            <a:r>
              <a:rPr kumimoji="1" lang="fr-FR" altLang="zh-CN" dirty="0"/>
              <a:t> the TCP </a:t>
            </a:r>
            <a:r>
              <a:rPr kumimoji="1" lang="fr-FR" altLang="zh-CN" dirty="0" err="1"/>
              <a:t>incast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problem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through</a:t>
            </a:r>
            <a:r>
              <a:rPr kumimoji="1" lang="fr-FR" altLang="zh-CN" dirty="0"/>
              <a:t> active ACK control. </a:t>
            </a:r>
            <a:endParaRPr kumimoji="1" lang="fr-FR" altLang="zh-CN" dirty="0"/>
          </a:p>
          <a:p>
            <a:r>
              <a:rPr kumimoji="1" lang="fr-FR" altLang="zh-CN" dirty="0"/>
              <a:t>•R-AQM </a:t>
            </a:r>
            <a:r>
              <a:rPr kumimoji="1" lang="fr-FR" altLang="zh-CN" dirty="0" err="1"/>
              <a:t>reduces</a:t>
            </a:r>
            <a:r>
              <a:rPr kumimoji="1" lang="fr-FR" altLang="zh-CN" dirty="0"/>
              <a:t> the </a:t>
            </a:r>
            <a:r>
              <a:rPr kumimoji="1" lang="fr-FR" altLang="zh-CN" dirty="0" err="1"/>
              <a:t>forward</a:t>
            </a:r>
            <a:r>
              <a:rPr kumimoji="1" lang="fr-FR" altLang="zh-CN" dirty="0"/>
              <a:t> queue </a:t>
            </a:r>
            <a:r>
              <a:rPr kumimoji="1" lang="fr-FR" altLang="zh-CN" dirty="0" err="1"/>
              <a:t>delay</a:t>
            </a:r>
            <a:r>
              <a:rPr kumimoji="1" lang="fr-FR" altLang="zh-CN" dirty="0"/>
              <a:t> by </a:t>
            </a:r>
            <a:r>
              <a:rPr kumimoji="1" lang="fr-FR" altLang="zh-CN" dirty="0" err="1"/>
              <a:t>introducing</a:t>
            </a:r>
            <a:r>
              <a:rPr kumimoji="1" lang="fr-FR" altLang="zh-CN" dirty="0"/>
              <a:t> a </a:t>
            </a:r>
            <a:r>
              <a:rPr kumimoji="1" lang="fr-FR" altLang="zh-CN" dirty="0" err="1"/>
              <a:t>backward</a:t>
            </a:r>
            <a:r>
              <a:rPr kumimoji="1" lang="fr-FR" altLang="zh-CN" dirty="0"/>
              <a:t> ACK </a:t>
            </a:r>
            <a:r>
              <a:rPr kumimoji="1" lang="fr-FR" altLang="zh-CN" dirty="0" err="1"/>
              <a:t>delay</a:t>
            </a:r>
            <a:r>
              <a:rPr kumimoji="1" lang="fr-FR" altLang="zh-CN" dirty="0"/>
              <a:t>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fr-FR" altLang="zh-CN" dirty="0" err="1"/>
              <a:t>That's</a:t>
            </a:r>
            <a:r>
              <a:rPr kumimoji="1" lang="fr-FR" altLang="zh-CN" dirty="0"/>
              <a:t> a </a:t>
            </a:r>
            <a:r>
              <a:rPr kumimoji="1" lang="fr-FR" altLang="zh-CN" dirty="0" err="1"/>
              <a:t>very</a:t>
            </a:r>
            <a:r>
              <a:rPr kumimoji="1" lang="fr-FR" altLang="zh-CN" dirty="0"/>
              <a:t> good question. </a:t>
            </a:r>
            <a:endParaRPr kumimoji="1" lang="fr-FR" altLang="zh-CN" dirty="0"/>
          </a:p>
          <a:p>
            <a:r>
              <a:rPr kumimoji="1" lang="fr-FR" altLang="zh-CN" dirty="0"/>
              <a:t>R-</a:t>
            </a:r>
            <a:r>
              <a:rPr kumimoji="1" lang="fr-FR" altLang="zh-CN" dirty="0" err="1"/>
              <a:t>aqm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is</a:t>
            </a:r>
            <a:r>
              <a:rPr kumimoji="1" lang="fr-FR" altLang="zh-CN" dirty="0"/>
              <a:t> for multi-tenant data center networks. </a:t>
            </a:r>
            <a:endParaRPr kumimoji="1" lang="fr-FR" altLang="zh-CN" dirty="0"/>
          </a:p>
          <a:p>
            <a:r>
              <a:rPr kumimoji="1" lang="fr-FR" altLang="zh-CN" dirty="0" err="1"/>
              <a:t>We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don‘t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want</a:t>
            </a:r>
            <a:r>
              <a:rPr kumimoji="1" lang="fr-FR" altLang="zh-CN" dirty="0"/>
              <a:t> to </a:t>
            </a:r>
            <a:r>
              <a:rPr kumimoji="1" lang="fr-FR" altLang="zh-CN" dirty="0" err="1"/>
              <a:t>modify</a:t>
            </a:r>
            <a:r>
              <a:rPr kumimoji="1" lang="fr-FR" altLang="zh-CN" dirty="0"/>
              <a:t> the TCP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host</a:t>
            </a:r>
            <a:r>
              <a:rPr kumimoji="1" lang="fr-FR" altLang="zh-CN" dirty="0"/>
              <a:t>.</a:t>
            </a:r>
            <a:endParaRPr kumimoji="1" lang="fr-FR" altLang="zh-CN" dirty="0"/>
          </a:p>
          <a:p>
            <a:r>
              <a:rPr kumimoji="1" lang="fr-FR" altLang="zh-CN" dirty="0" err="1"/>
              <a:t>Please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refer</a:t>
            </a:r>
            <a:r>
              <a:rPr kumimoji="1" lang="fr-FR" altLang="zh-CN" dirty="0"/>
              <a:t> to </a:t>
            </a:r>
            <a:r>
              <a:rPr kumimoji="1" lang="fr-FR" altLang="zh-CN" dirty="0" err="1"/>
              <a:t>our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paper</a:t>
            </a:r>
            <a:r>
              <a:rPr kumimoji="1" lang="fr-FR" altLang="zh-CN" dirty="0"/>
              <a:t> for </a:t>
            </a:r>
            <a:r>
              <a:rPr kumimoji="1" lang="fr-FR" altLang="zh-CN" dirty="0" err="1"/>
              <a:t>details</a:t>
            </a:r>
            <a:r>
              <a:rPr kumimoji="1" lang="fr-FR" altLang="zh-CN" dirty="0"/>
              <a:t>.</a:t>
            </a:r>
            <a:endParaRPr kumimoji="1" lang="fr-FR" altLang="zh-CN" dirty="0"/>
          </a:p>
          <a:p>
            <a:r>
              <a:rPr kumimoji="1" lang="fr-FR" altLang="zh-CN" dirty="0"/>
              <a:t>R-AQM </a:t>
            </a:r>
            <a:r>
              <a:rPr kumimoji="1" lang="fr-FR" altLang="zh-CN" dirty="0" err="1"/>
              <a:t>is</a:t>
            </a:r>
            <a:r>
              <a:rPr kumimoji="1" lang="fr-FR" altLang="zh-CN" dirty="0"/>
              <a:t> a transparent reverse ACK AQM.</a:t>
            </a:r>
            <a:endParaRPr kumimoji="1" lang="fr-FR" altLang="zh-CN" dirty="0"/>
          </a:p>
          <a:p>
            <a:r>
              <a:rPr kumimoji="1" lang="fr-FR" altLang="zh-CN" dirty="0"/>
              <a:t>•R-AQM </a:t>
            </a:r>
            <a:r>
              <a:rPr kumimoji="1" lang="fr-FR" altLang="zh-CN" dirty="0" err="1"/>
              <a:t>works</a:t>
            </a:r>
            <a:r>
              <a:rPr kumimoji="1" lang="fr-FR" altLang="zh-CN" dirty="0"/>
              <a:t> for multi-tenant data </a:t>
            </a:r>
            <a:r>
              <a:rPr kumimoji="1" lang="fr-FR" altLang="zh-CN" dirty="0" err="1"/>
              <a:t>centers</a:t>
            </a:r>
            <a:r>
              <a:rPr kumimoji="1" lang="fr-FR" altLang="zh-CN" dirty="0"/>
              <a:t>.</a:t>
            </a:r>
            <a:endParaRPr kumimoji="1" lang="fr-FR" altLang="zh-CN" dirty="0"/>
          </a:p>
          <a:p>
            <a:r>
              <a:rPr kumimoji="1" lang="fr-FR" altLang="zh-CN" dirty="0"/>
              <a:t>•</a:t>
            </a:r>
            <a:r>
              <a:rPr kumimoji="1" lang="fr-FR" altLang="zh-CN" dirty="0" err="1"/>
              <a:t>Taming</a:t>
            </a:r>
            <a:r>
              <a:rPr kumimoji="1" lang="fr-FR" altLang="zh-CN" dirty="0"/>
              <a:t> the TCP </a:t>
            </a:r>
            <a:r>
              <a:rPr kumimoji="1" lang="fr-FR" altLang="zh-CN" dirty="0" err="1"/>
              <a:t>incast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problem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through</a:t>
            </a:r>
            <a:r>
              <a:rPr kumimoji="1" lang="fr-FR" altLang="zh-CN" dirty="0"/>
              <a:t> active ACK control. </a:t>
            </a:r>
            <a:endParaRPr kumimoji="1" lang="fr-FR" altLang="zh-CN" dirty="0"/>
          </a:p>
          <a:p>
            <a:r>
              <a:rPr kumimoji="1" lang="fr-FR" altLang="zh-CN" dirty="0"/>
              <a:t>•R-AQM </a:t>
            </a:r>
            <a:r>
              <a:rPr kumimoji="1" lang="fr-FR" altLang="zh-CN" dirty="0" err="1"/>
              <a:t>reduces</a:t>
            </a:r>
            <a:r>
              <a:rPr kumimoji="1" lang="fr-FR" altLang="zh-CN" dirty="0"/>
              <a:t> the </a:t>
            </a:r>
            <a:r>
              <a:rPr kumimoji="1" lang="fr-FR" altLang="zh-CN" dirty="0" err="1"/>
              <a:t>forward</a:t>
            </a:r>
            <a:r>
              <a:rPr kumimoji="1" lang="fr-FR" altLang="zh-CN" dirty="0"/>
              <a:t> queue </a:t>
            </a:r>
            <a:r>
              <a:rPr kumimoji="1" lang="fr-FR" altLang="zh-CN" dirty="0" err="1"/>
              <a:t>delay</a:t>
            </a:r>
            <a:r>
              <a:rPr kumimoji="1" lang="fr-FR" altLang="zh-CN" dirty="0"/>
              <a:t> by </a:t>
            </a:r>
            <a:r>
              <a:rPr kumimoji="1" lang="fr-FR" altLang="zh-CN" dirty="0" err="1"/>
              <a:t>introducing</a:t>
            </a:r>
            <a:r>
              <a:rPr kumimoji="1" lang="fr-FR" altLang="zh-CN" dirty="0"/>
              <a:t> a </a:t>
            </a:r>
            <a:r>
              <a:rPr kumimoji="1" lang="fr-FR" altLang="zh-CN" dirty="0" err="1"/>
              <a:t>backward</a:t>
            </a:r>
            <a:r>
              <a:rPr kumimoji="1" lang="fr-FR" altLang="zh-CN" dirty="0"/>
              <a:t> ACK </a:t>
            </a:r>
            <a:r>
              <a:rPr kumimoji="1" lang="fr-FR" altLang="zh-CN" dirty="0" err="1"/>
              <a:t>delay</a:t>
            </a:r>
            <a:r>
              <a:rPr kumimoji="1" lang="fr-FR" altLang="zh-CN" dirty="0"/>
              <a:t>. </a:t>
            </a:r>
            <a:endParaRPr kumimoji="1" lang="zh-CN" altLang="en-US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TCP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causes performance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degradation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synchronously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to one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queue size q(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formula. In the case of a large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concurrent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times MSS minus C times RTT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bottleneck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switches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overfilled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Inevitable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drops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impose TCP retransmission timeout for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hundreds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milliseconds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goodput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to 90%,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affects the performance of applications.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configuration of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center, the switch buffer supports up to 40 to 60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Applications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Data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+) \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Memcached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cluster(one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handred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+) \ Web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(one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thusend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+).</a:t>
            </a:r>
            <a:endParaRPr lang="fr-FR" altLang="zh-CN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been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TCP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challenge on real-world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public and multi-tenant data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infrastructures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switches and network interface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are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multiple tenants in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machines. 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Consequently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perspective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operators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tenants have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effort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network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stack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infrastructures. </a:t>
            </a:r>
            <a:r>
              <a:rPr lang="en-US" altLang="zh-CN" sz="1200" dirty="0">
                <a:latin typeface="Microsoft YaHei" pitchFamily="34" charset="-122"/>
                <a:ea typeface="Microsoft YaHei" pitchFamily="34" charset="-122"/>
              </a:rPr>
              <a:t>New technologies are hard to deploy.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AC/DC TCP and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vCC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hypervisor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DTCTP in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vSwitch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full TCP state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full TCP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finite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-state machines in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hypervisor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overload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hypervisor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slow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considerably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DCTCP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tenants, but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the TCP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simulation.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NewReno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ECN,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NewReno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ECN, DCTCP) and one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sets the congestion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1 MSS are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simulation,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RTO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goodput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enormous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NewReno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ECN,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DCTCP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alleviate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occurrence of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collapse, but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concurrency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60. </a:t>
            </a:r>
            <a:endParaRPr lang="fr-FR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MSS,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80 concurrent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goal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design an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multi-tenant data center Transparent to TCP end-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concurrent connections as possible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came up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new active ACK control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R-AQM.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inspires the new ACK control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ACK,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the ACK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intentionally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rationale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nontrivial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forward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trivial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backward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ACK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pattern applications, the for-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service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MapReduce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[21]),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reverse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ACK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piggybacked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ACK’s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backward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applications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attention to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forward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data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Forward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time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for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application’s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Backward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reverse direction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confirmation of a data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R-AQM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offers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new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-off to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nontrivial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forward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trivial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backward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ACK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queuing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fr-F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fr-FR" altLang="zh-CN" dirty="0" err="1"/>
              <a:t>We</a:t>
            </a:r>
            <a:r>
              <a:rPr kumimoji="1" lang="fr-FR" altLang="zh-CN" dirty="0"/>
              <a:t> use a graph to show </a:t>
            </a:r>
            <a:r>
              <a:rPr kumimoji="1" lang="fr-FR" altLang="zh-CN" dirty="0" err="1"/>
              <a:t>this</a:t>
            </a:r>
            <a:r>
              <a:rPr kumimoji="1" lang="fr-FR" altLang="zh-CN" dirty="0"/>
              <a:t>.</a:t>
            </a:r>
            <a:endParaRPr kumimoji="1" lang="fr-FR" altLang="zh-CN" dirty="0"/>
          </a:p>
          <a:p>
            <a:r>
              <a:rPr kumimoji="1" lang="fr-FR" altLang="zh-CN" dirty="0"/>
              <a:t>The </a:t>
            </a:r>
            <a:r>
              <a:rPr kumimoji="1" lang="fr-FR" altLang="zh-CN" dirty="0" err="1"/>
              <a:t>forward</a:t>
            </a:r>
            <a:r>
              <a:rPr kumimoji="1" lang="fr-FR" altLang="zh-CN" dirty="0"/>
              <a:t> queue </a:t>
            </a:r>
            <a:r>
              <a:rPr kumimoji="1" lang="fr-FR" altLang="zh-CN" dirty="0" err="1"/>
              <a:t>was</a:t>
            </a:r>
            <a:r>
              <a:rPr kumimoji="1" lang="fr-FR" altLang="zh-CN" dirty="0"/>
              <a:t> </a:t>
            </a:r>
            <a:r>
              <a:rPr kumimoji="1" lang="fr-FR" altLang="zh-CN" dirty="0" err="1"/>
              <a:t>congested</a:t>
            </a:r>
            <a:r>
              <a:rPr kumimoji="1" lang="fr-FR" altLang="zh-CN" dirty="0"/>
              <a:t> at first.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fr-FR" altLang="zh-CN" dirty="0"/>
              <a:t>R-AQM </a:t>
            </a:r>
            <a:r>
              <a:rPr kumimoji="1" lang="fr-FR" altLang="zh-CN" dirty="0" err="1"/>
              <a:t>adds</a:t>
            </a:r>
            <a:r>
              <a:rPr kumimoji="1" lang="fr-FR" altLang="zh-CN" dirty="0"/>
              <a:t> the extra </a:t>
            </a:r>
            <a:r>
              <a:rPr kumimoji="1" lang="fr-FR" altLang="zh-CN" dirty="0" err="1"/>
              <a:t>delay</a:t>
            </a:r>
            <a:r>
              <a:rPr kumimoji="1" lang="fr-FR" altLang="zh-CN" dirty="0"/>
              <a:t> for ACK.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B718C7B6-294B-D949-8597-9627DB1E8A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22"/>
          <p:cNvSpPr/>
          <p:nvPr userDrawn="1"/>
        </p:nvSpPr>
        <p:spPr bwMode="auto">
          <a:xfrm>
            <a:off x="-720969" y="1"/>
            <a:ext cx="8805639" cy="7232649"/>
          </a:xfrm>
          <a:custGeom>
            <a:avLst/>
            <a:gdLst>
              <a:gd name="connsiteX0" fmla="*/ 0 w 9922865"/>
              <a:gd name="connsiteY0" fmla="*/ 0 h 7492075"/>
              <a:gd name="connsiteX1" fmla="*/ 9922865 w 9922865"/>
              <a:gd name="connsiteY1" fmla="*/ 0 h 7492075"/>
              <a:gd name="connsiteX2" fmla="*/ 1647718 w 9922865"/>
              <a:gd name="connsiteY2" fmla="*/ 7492075 h 7492075"/>
              <a:gd name="connsiteX3" fmla="*/ 0 w 9922865"/>
              <a:gd name="connsiteY3" fmla="*/ 7492075 h 74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2865" h="7492075">
                <a:moveTo>
                  <a:pt x="0" y="0"/>
                </a:moveTo>
                <a:lnTo>
                  <a:pt x="9922865" y="0"/>
                </a:lnTo>
                <a:lnTo>
                  <a:pt x="1647718" y="7492075"/>
                </a:lnTo>
                <a:lnTo>
                  <a:pt x="0" y="749207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24"/>
          <p:cNvSpPr/>
          <p:nvPr userDrawn="1"/>
        </p:nvSpPr>
        <p:spPr bwMode="auto">
          <a:xfrm>
            <a:off x="-731982" y="1"/>
            <a:ext cx="8181122" cy="7232650"/>
          </a:xfrm>
          <a:custGeom>
            <a:avLst/>
            <a:gdLst>
              <a:gd name="connsiteX0" fmla="*/ 0 w 9219111"/>
              <a:gd name="connsiteY0" fmla="*/ 0 h 7492076"/>
              <a:gd name="connsiteX1" fmla="*/ 9219111 w 9219111"/>
              <a:gd name="connsiteY1" fmla="*/ 0 h 7492076"/>
              <a:gd name="connsiteX2" fmla="*/ 948639 w 9219111"/>
              <a:gd name="connsiteY2" fmla="*/ 7492076 h 7492076"/>
              <a:gd name="connsiteX3" fmla="*/ 0 w 9219111"/>
              <a:gd name="connsiteY3" fmla="*/ 7492076 h 749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9111" h="7492076">
                <a:moveTo>
                  <a:pt x="0" y="0"/>
                </a:moveTo>
                <a:lnTo>
                  <a:pt x="9219111" y="0"/>
                </a:lnTo>
                <a:lnTo>
                  <a:pt x="948639" y="7492076"/>
                </a:lnTo>
                <a:lnTo>
                  <a:pt x="0" y="7492076"/>
                </a:lnTo>
                <a:close/>
              </a:path>
            </a:pathLst>
          </a:custGeom>
          <a:solidFill>
            <a:srgbClr val="0367B2"/>
          </a:solidFill>
          <a:ln w="0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5004548" y="2487549"/>
            <a:ext cx="6951829" cy="2387600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6104957" y="5282106"/>
            <a:ext cx="5248656" cy="6401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14" name="Freeform 8"/>
          <p:cNvSpPr/>
          <p:nvPr userDrawn="1"/>
        </p:nvSpPr>
        <p:spPr bwMode="auto">
          <a:xfrm>
            <a:off x="2450811" y="1856274"/>
            <a:ext cx="2538000" cy="2538398"/>
          </a:xfrm>
          <a:custGeom>
            <a:avLst/>
            <a:gdLst>
              <a:gd name="T0" fmla="*/ 1168 w 2120"/>
              <a:gd name="T1" fmla="*/ 5 h 2119"/>
              <a:gd name="T2" fmla="*/ 1374 w 2120"/>
              <a:gd name="T3" fmla="*/ 47 h 2119"/>
              <a:gd name="T4" fmla="*/ 1564 w 2120"/>
              <a:gd name="T5" fmla="*/ 127 h 2119"/>
              <a:gd name="T6" fmla="*/ 1734 w 2120"/>
              <a:gd name="T7" fmla="*/ 243 h 2119"/>
              <a:gd name="T8" fmla="*/ 1877 w 2120"/>
              <a:gd name="T9" fmla="*/ 386 h 2119"/>
              <a:gd name="T10" fmla="*/ 1991 w 2120"/>
              <a:gd name="T11" fmla="*/ 555 h 2119"/>
              <a:gd name="T12" fmla="*/ 2071 w 2120"/>
              <a:gd name="T13" fmla="*/ 743 h 2119"/>
              <a:gd name="T14" fmla="*/ 2114 w 2120"/>
              <a:gd name="T15" fmla="*/ 951 h 2119"/>
              <a:gd name="T16" fmla="*/ 2114 w 2120"/>
              <a:gd name="T17" fmla="*/ 1167 h 2119"/>
              <a:gd name="T18" fmla="*/ 2071 w 2120"/>
              <a:gd name="T19" fmla="*/ 1373 h 2119"/>
              <a:gd name="T20" fmla="*/ 1991 w 2120"/>
              <a:gd name="T21" fmla="*/ 1564 h 2119"/>
              <a:gd name="T22" fmla="*/ 1877 w 2120"/>
              <a:gd name="T23" fmla="*/ 1733 h 2119"/>
              <a:gd name="T24" fmla="*/ 1734 w 2120"/>
              <a:gd name="T25" fmla="*/ 1876 h 2119"/>
              <a:gd name="T26" fmla="*/ 1564 w 2120"/>
              <a:gd name="T27" fmla="*/ 1989 h 2119"/>
              <a:gd name="T28" fmla="*/ 1374 w 2120"/>
              <a:gd name="T29" fmla="*/ 2070 h 2119"/>
              <a:gd name="T30" fmla="*/ 1168 w 2120"/>
              <a:gd name="T31" fmla="*/ 2112 h 2119"/>
              <a:gd name="T32" fmla="*/ 952 w 2120"/>
              <a:gd name="T33" fmla="*/ 2112 h 2119"/>
              <a:gd name="T34" fmla="*/ 744 w 2120"/>
              <a:gd name="T35" fmla="*/ 2070 h 2119"/>
              <a:gd name="T36" fmla="*/ 555 w 2120"/>
              <a:gd name="T37" fmla="*/ 1989 h 2119"/>
              <a:gd name="T38" fmla="*/ 386 w 2120"/>
              <a:gd name="T39" fmla="*/ 1876 h 2119"/>
              <a:gd name="T40" fmla="*/ 243 w 2120"/>
              <a:gd name="T41" fmla="*/ 1733 h 2119"/>
              <a:gd name="T42" fmla="*/ 128 w 2120"/>
              <a:gd name="T43" fmla="*/ 1564 h 2119"/>
              <a:gd name="T44" fmla="*/ 47 w 2120"/>
              <a:gd name="T45" fmla="*/ 1373 h 2119"/>
              <a:gd name="T46" fmla="*/ 5 w 2120"/>
              <a:gd name="T47" fmla="*/ 1167 h 2119"/>
              <a:gd name="T48" fmla="*/ 5 w 2120"/>
              <a:gd name="T49" fmla="*/ 951 h 2119"/>
              <a:gd name="T50" fmla="*/ 47 w 2120"/>
              <a:gd name="T51" fmla="*/ 743 h 2119"/>
              <a:gd name="T52" fmla="*/ 128 w 2120"/>
              <a:gd name="T53" fmla="*/ 555 h 2119"/>
              <a:gd name="T54" fmla="*/ 243 w 2120"/>
              <a:gd name="T55" fmla="*/ 386 h 2119"/>
              <a:gd name="T56" fmla="*/ 386 w 2120"/>
              <a:gd name="T57" fmla="*/ 243 h 2119"/>
              <a:gd name="T58" fmla="*/ 555 w 2120"/>
              <a:gd name="T59" fmla="*/ 127 h 2119"/>
              <a:gd name="T60" fmla="*/ 744 w 2120"/>
              <a:gd name="T61" fmla="*/ 47 h 2119"/>
              <a:gd name="T62" fmla="*/ 952 w 2120"/>
              <a:gd name="T63" fmla="*/ 5 h 2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20" h="2119">
                <a:moveTo>
                  <a:pt x="1060" y="0"/>
                </a:moveTo>
                <a:lnTo>
                  <a:pt x="1168" y="5"/>
                </a:lnTo>
                <a:lnTo>
                  <a:pt x="1273" y="21"/>
                </a:lnTo>
                <a:lnTo>
                  <a:pt x="1374" y="47"/>
                </a:lnTo>
                <a:lnTo>
                  <a:pt x="1472" y="84"/>
                </a:lnTo>
                <a:lnTo>
                  <a:pt x="1564" y="127"/>
                </a:lnTo>
                <a:lnTo>
                  <a:pt x="1652" y="181"/>
                </a:lnTo>
                <a:lnTo>
                  <a:pt x="1734" y="243"/>
                </a:lnTo>
                <a:lnTo>
                  <a:pt x="1809" y="311"/>
                </a:lnTo>
                <a:lnTo>
                  <a:pt x="1877" y="386"/>
                </a:lnTo>
                <a:lnTo>
                  <a:pt x="1938" y="466"/>
                </a:lnTo>
                <a:lnTo>
                  <a:pt x="1991" y="555"/>
                </a:lnTo>
                <a:lnTo>
                  <a:pt x="2036" y="647"/>
                </a:lnTo>
                <a:lnTo>
                  <a:pt x="2071" y="743"/>
                </a:lnTo>
                <a:lnTo>
                  <a:pt x="2097" y="845"/>
                </a:lnTo>
                <a:lnTo>
                  <a:pt x="2114" y="951"/>
                </a:lnTo>
                <a:lnTo>
                  <a:pt x="2120" y="1059"/>
                </a:lnTo>
                <a:lnTo>
                  <a:pt x="2114" y="1167"/>
                </a:lnTo>
                <a:lnTo>
                  <a:pt x="2097" y="1272"/>
                </a:lnTo>
                <a:lnTo>
                  <a:pt x="2071" y="1373"/>
                </a:lnTo>
                <a:lnTo>
                  <a:pt x="2036" y="1471"/>
                </a:lnTo>
                <a:lnTo>
                  <a:pt x="1991" y="1564"/>
                </a:lnTo>
                <a:lnTo>
                  <a:pt x="1938" y="1651"/>
                </a:lnTo>
                <a:lnTo>
                  <a:pt x="1877" y="1733"/>
                </a:lnTo>
                <a:lnTo>
                  <a:pt x="1809" y="1808"/>
                </a:lnTo>
                <a:lnTo>
                  <a:pt x="1734" y="1876"/>
                </a:lnTo>
                <a:lnTo>
                  <a:pt x="1652" y="1937"/>
                </a:lnTo>
                <a:lnTo>
                  <a:pt x="1564" y="1989"/>
                </a:lnTo>
                <a:lnTo>
                  <a:pt x="1472" y="2035"/>
                </a:lnTo>
                <a:lnTo>
                  <a:pt x="1374" y="2070"/>
                </a:lnTo>
                <a:lnTo>
                  <a:pt x="1273" y="2096"/>
                </a:lnTo>
                <a:lnTo>
                  <a:pt x="1168" y="2112"/>
                </a:lnTo>
                <a:lnTo>
                  <a:pt x="1060" y="2119"/>
                </a:lnTo>
                <a:lnTo>
                  <a:pt x="952" y="2112"/>
                </a:lnTo>
                <a:lnTo>
                  <a:pt x="847" y="2096"/>
                </a:lnTo>
                <a:lnTo>
                  <a:pt x="744" y="2070"/>
                </a:lnTo>
                <a:lnTo>
                  <a:pt x="648" y="2035"/>
                </a:lnTo>
                <a:lnTo>
                  <a:pt x="555" y="1989"/>
                </a:lnTo>
                <a:lnTo>
                  <a:pt x="468" y="1937"/>
                </a:lnTo>
                <a:lnTo>
                  <a:pt x="386" y="1876"/>
                </a:lnTo>
                <a:lnTo>
                  <a:pt x="311" y="1808"/>
                </a:lnTo>
                <a:lnTo>
                  <a:pt x="243" y="1733"/>
                </a:lnTo>
                <a:lnTo>
                  <a:pt x="182" y="1651"/>
                </a:lnTo>
                <a:lnTo>
                  <a:pt x="128" y="1564"/>
                </a:lnTo>
                <a:lnTo>
                  <a:pt x="84" y="1471"/>
                </a:lnTo>
                <a:lnTo>
                  <a:pt x="47" y="1373"/>
                </a:lnTo>
                <a:lnTo>
                  <a:pt x="21" y="1272"/>
                </a:lnTo>
                <a:lnTo>
                  <a:pt x="5" y="1167"/>
                </a:lnTo>
                <a:lnTo>
                  <a:pt x="0" y="1059"/>
                </a:lnTo>
                <a:lnTo>
                  <a:pt x="5" y="951"/>
                </a:lnTo>
                <a:lnTo>
                  <a:pt x="21" y="845"/>
                </a:lnTo>
                <a:lnTo>
                  <a:pt x="47" y="743"/>
                </a:lnTo>
                <a:lnTo>
                  <a:pt x="84" y="647"/>
                </a:lnTo>
                <a:lnTo>
                  <a:pt x="128" y="555"/>
                </a:lnTo>
                <a:lnTo>
                  <a:pt x="182" y="466"/>
                </a:lnTo>
                <a:lnTo>
                  <a:pt x="243" y="386"/>
                </a:lnTo>
                <a:lnTo>
                  <a:pt x="311" y="311"/>
                </a:lnTo>
                <a:lnTo>
                  <a:pt x="386" y="243"/>
                </a:lnTo>
                <a:lnTo>
                  <a:pt x="468" y="181"/>
                </a:lnTo>
                <a:lnTo>
                  <a:pt x="555" y="127"/>
                </a:lnTo>
                <a:lnTo>
                  <a:pt x="648" y="84"/>
                </a:lnTo>
                <a:lnTo>
                  <a:pt x="744" y="47"/>
                </a:lnTo>
                <a:lnTo>
                  <a:pt x="847" y="21"/>
                </a:lnTo>
                <a:lnTo>
                  <a:pt x="952" y="5"/>
                </a:lnTo>
                <a:lnTo>
                  <a:pt x="10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444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5243" y="1915261"/>
            <a:ext cx="2385672" cy="242042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>
          <a:xfrm>
            <a:off x="9264352" y="6492876"/>
            <a:ext cx="2844800" cy="365125"/>
          </a:xfrm>
        </p:spPr>
        <p:txBody>
          <a:bodyPr/>
          <a:lstStyle>
            <a:lvl1pPr>
              <a:defRPr sz="1400">
                <a:latin typeface="+mn-lt"/>
                <a:ea typeface="微软雅黑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0" y="91766"/>
            <a:ext cx="12192000" cy="74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F1249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237995" y="980728"/>
            <a:ext cx="11954004" cy="587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F1249"/>
              </a:buClr>
              <a:defRPr/>
            </a:lvl1pPr>
            <a:lvl3pPr>
              <a:buClr>
                <a:srgbClr val="0F1249"/>
              </a:buClr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>
          <a:xfrm>
            <a:off x="9264352" y="6492876"/>
            <a:ext cx="2844800" cy="365125"/>
          </a:xfrm>
        </p:spPr>
        <p:txBody>
          <a:bodyPr/>
          <a:lstStyle>
            <a:lvl1pPr>
              <a:defRPr sz="1400">
                <a:latin typeface="+mn-lt"/>
                <a:ea typeface="微软雅黑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0" y="58998"/>
            <a:ext cx="12192000" cy="74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F1249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E18BFEF0-DA75-4865-9F2C-C260FCB2DC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3131" y="2014164"/>
            <a:ext cx="12244800" cy="525657"/>
          </a:xfrm>
          <a:prstGeom prst="rect">
            <a:avLst/>
          </a:prstGeom>
          <a:solidFill>
            <a:srgbClr val="003399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  <a:buClr>
                <a:srgbClr val="0F1249"/>
              </a:buClr>
              <a:buSzPct val="65000"/>
            </a:pPr>
            <a:endParaRPr lang="zh-CN" altLang="en-US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44715" y="1196753"/>
            <a:ext cx="12192000" cy="1899643"/>
          </a:xfrm>
          <a:noFill/>
          <a:ln w="12700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lang="zh-CN" altLang="en-US" sz="4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2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821069" y="312417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35360" y="4750348"/>
            <a:ext cx="5664629" cy="52565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  <a:buClr>
                <a:srgbClr val="0F1249"/>
              </a:buClr>
              <a:buSzPct val="65000"/>
            </a:pPr>
            <a:endParaRPr lang="zh-CN" altLang="en-US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>
          <a:xfrm>
            <a:off x="9264352" y="6492876"/>
            <a:ext cx="2844800" cy="365125"/>
          </a:xfrm>
        </p:spPr>
        <p:txBody>
          <a:bodyPr/>
          <a:lstStyle>
            <a:lvl1pPr>
              <a:defRPr sz="1400">
                <a:latin typeface="+mn-lt"/>
                <a:ea typeface="微软雅黑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0" y="58998"/>
            <a:ext cx="12192000" cy="74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F1249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1790328"/>
            <a:ext cx="12192000" cy="1980062"/>
          </a:xfrm>
          <a:prstGeom prst="roundRect">
            <a:avLst>
              <a:gd name="adj" fmla="val 0"/>
            </a:avLst>
          </a:prstGeom>
          <a:solidFill>
            <a:srgbClr val="0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7" name="椭圆 6"/>
          <p:cNvSpPr/>
          <p:nvPr userDrawn="1"/>
        </p:nvSpPr>
        <p:spPr>
          <a:xfrm>
            <a:off x="1096459" y="1214704"/>
            <a:ext cx="3370032" cy="3249316"/>
          </a:xfrm>
          <a:prstGeom prst="ellipse">
            <a:avLst/>
          </a:prstGeom>
          <a:solidFill>
            <a:srgbClr val="0367B2"/>
          </a:solidFill>
          <a:ln>
            <a:noFill/>
          </a:ln>
          <a:effectLst>
            <a:outerShdw blurRad="419100" dist="419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522543" y="1613281"/>
            <a:ext cx="2604006" cy="25098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419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2" name="文本占位符 9"/>
          <p:cNvSpPr>
            <a14:cpLocks xmlns:a14="http://schemas.microsoft.com/office/drawing/2010/main" noGrp="1"/>
          </p:cNvSpPr>
          <p:nvPr>
            <p:ph type="body" sz="quarter" idx="12" hasCustomPrompt="1"/>
          </p:nvPr>
        </p:nvSpPr>
        <p:spPr>
          <a:xfrm>
            <a:off x="5041676" y="1926884"/>
            <a:ext cx="6963378" cy="1502116"/>
          </a:xfrm>
          <a:effectLst>
            <a:outerShdw blurRad="419100" dist="419100" dir="5400000" algn="ctr" rotWithShape="0">
              <a:srgbClr val="000000">
                <a:alpha val="43137"/>
              </a:srgb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569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zh-CN" altLang="en-US" dirty="0"/>
              <a:t>点击输入章节标题</a:t>
            </a:r>
            <a:endParaRPr lang="zh-CN" altLang="en-US" dirty="0"/>
          </a:p>
        </p:txBody>
      </p:sp>
      <p:sp>
        <p:nvSpPr>
          <p:cNvPr id="13" name="文本占位符 9"/>
          <p:cNvSpPr>
            <a14:cpLocks xmlns:a14="http://schemas.microsoft.com/office/drawing/2010/main" noGrp="1"/>
          </p:cNvSpPr>
          <p:nvPr>
            <p:ph type="body" sz="quarter" idx="13" hasCustomPrompt="1"/>
          </p:nvPr>
        </p:nvSpPr>
        <p:spPr>
          <a:xfrm>
            <a:off x="5774220" y="3798310"/>
            <a:ext cx="2526147" cy="665710"/>
          </a:xfrm>
          <a:effectLst/>
        </p:spPr>
        <p:txBody>
          <a:bodyPr anchor="t">
            <a:noAutofit/>
          </a:bodyPr>
          <a:lstStyle>
            <a:lvl1pPr marL="325120" indent="-325120" algn="ctr">
              <a:buFont typeface="Wingdings" charset="2"/>
              <a:buChar char="ü"/>
              <a:defRPr sz="2275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defRPr>
            </a:lvl1pPr>
          </a:lstStyle>
          <a:p>
            <a:pPr lvl="0"/>
            <a:r>
              <a:rPr lang="zh-CN" altLang="en-US" dirty="0"/>
              <a:t>输入副标题</a:t>
            </a:r>
            <a:endParaRPr lang="zh-CN" altLang="en-US" dirty="0"/>
          </a:p>
        </p:txBody>
      </p:sp>
      <p:sp>
        <p:nvSpPr>
          <p:cNvPr id="14" name="文本占位符 9"/>
          <p:cNvSpPr>
            <a14:cpLocks xmlns:a14="http://schemas.microsoft.com/office/drawing/2010/main" noGrp="1"/>
          </p:cNvSpPr>
          <p:nvPr>
            <p:ph type="body" sz="quarter" idx="14" hasCustomPrompt="1"/>
          </p:nvPr>
        </p:nvSpPr>
        <p:spPr>
          <a:xfrm>
            <a:off x="8729605" y="3798310"/>
            <a:ext cx="2526147" cy="665710"/>
          </a:xfrm>
          <a:effectLst/>
        </p:spPr>
        <p:txBody>
          <a:bodyPr anchor="t">
            <a:noAutofit/>
          </a:bodyPr>
          <a:lstStyle>
            <a:lvl1pPr marL="325120" indent="-325120" algn="ctr">
              <a:buFont typeface="Wingdings" charset="2"/>
              <a:buChar char="ü"/>
              <a:defRPr sz="2275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defRPr>
            </a:lvl1pPr>
          </a:lstStyle>
          <a:p>
            <a:pPr lvl="0"/>
            <a:r>
              <a:rPr lang="zh-CN" altLang="en-US" dirty="0"/>
              <a:t>输入副标题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210688"/>
            <a:ext cx="12192000" cy="878148"/>
          </a:xfrm>
          <a:prstGeom prst="roundRect">
            <a:avLst>
              <a:gd name="adj" fmla="val 0"/>
            </a:avLst>
          </a:prstGeom>
          <a:solidFill>
            <a:srgbClr val="0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7" name="椭圆 6"/>
          <p:cNvSpPr/>
          <p:nvPr userDrawn="1"/>
        </p:nvSpPr>
        <p:spPr>
          <a:xfrm>
            <a:off x="138577" y="52396"/>
            <a:ext cx="1194667" cy="1194732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309244" y="223072"/>
            <a:ext cx="853333" cy="8533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419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15" dirty="0">
              <a:solidFill>
                <a:srgbClr val="0070C0"/>
              </a:solidFill>
            </a:endParaRPr>
          </a:p>
        </p:txBody>
      </p:sp>
      <p:sp>
        <p:nvSpPr>
          <p:cNvPr id="10" name="文本占位符 9"/>
          <p:cNvSpPr>
            <a14:cpLocks xmlns:a14="http://schemas.microsoft.com/office/drawing/2010/main" noGrp="1"/>
          </p:cNvSpPr>
          <p:nvPr>
            <p:ph type="body" sz="quarter" idx="13" hasCustomPrompt="1"/>
          </p:nvPr>
        </p:nvSpPr>
        <p:spPr>
          <a:xfrm>
            <a:off x="1471821" y="411023"/>
            <a:ext cx="4776778" cy="477476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909" y="130303"/>
            <a:ext cx="1024001" cy="103891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1131376" y="136525"/>
            <a:ext cx="10222424" cy="725407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C05B155A-6C3F-4654-B89E-25DB213E3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015CE2E0-6DDF-4FAE-9DBA-F1C48BF5C133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6" name="直接连接符 24"/>
          <p:cNvCxnSpPr/>
          <p:nvPr userDrawn="1"/>
        </p:nvCxnSpPr>
        <p:spPr>
          <a:xfrm>
            <a:off x="1008754" y="865762"/>
            <a:ext cx="10723463" cy="0"/>
          </a:xfrm>
          <a:prstGeom prst="line">
            <a:avLst/>
          </a:prstGeom>
          <a:noFill/>
          <a:ln w="12700" cap="flat" cmpd="sng" algn="ctr">
            <a:solidFill>
              <a:srgbClr val="9341D2"/>
            </a:solidFill>
            <a:prstDash val="solid"/>
            <a:miter lim="800000"/>
          </a:ln>
          <a:effectLst/>
        </p:spPr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546" y="136525"/>
            <a:ext cx="697931" cy="70809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C05B155A-6C3F-4654-B89E-25DB213E3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015CE2E0-6DDF-4FAE-9DBA-F1C48BF5C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35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华文细黑" pitchFamily="2" charset="-122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5087756" y="2486887"/>
            <a:ext cx="692343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5258597" y="5194231"/>
            <a:ext cx="6581747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>
          <a:xfrm>
            <a:off x="9264352" y="6492876"/>
            <a:ext cx="2844800" cy="365125"/>
          </a:xfrm>
        </p:spPr>
        <p:txBody>
          <a:bodyPr/>
          <a:lstStyle>
            <a:lvl1pPr>
              <a:defRPr sz="1400">
                <a:latin typeface="+mn-lt"/>
                <a:ea typeface="微软雅黑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0" y="58998"/>
            <a:ext cx="12192000" cy="74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F1249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>
    <p:fade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155A-6C3F-4654-B89E-25DB213E3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E2E0-6DDF-4FAE-9DBA-F1C48BF5C1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0" y="163773"/>
            <a:ext cx="12192000" cy="74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237995" y="1124744"/>
            <a:ext cx="11954004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9308496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zh-CN" altLang="en-US" sz="3600" b="1" kern="1200" dirty="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Clr>
          <a:srgbClr val="C00000"/>
        </a:buClr>
        <a:buSzPct val="65000"/>
        <a:buFont typeface="Wingdings" charset="2"/>
        <a:buChar char="l"/>
        <a:defRPr sz="28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600"/>
        </a:spcBef>
        <a:buClr>
          <a:srgbClr val="0F1249"/>
        </a:buClr>
        <a:buSzPct val="60000"/>
        <a:buFont typeface="Wingdings" charset="2"/>
        <a:buChar char="l"/>
        <a:defRPr sz="2400" b="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0000CC"/>
        </a:buClr>
        <a:buSzPct val="60000"/>
        <a:buFont typeface="Wingdings" charset="2"/>
        <a:buChar char="l"/>
        <a:defRPr sz="2000" b="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>
            <a:lumMod val="50000"/>
          </a:schemeClr>
        </a:buClr>
        <a:buSzPct val="60000"/>
        <a:buFont typeface="Wingdings" charset="2"/>
        <a:buChar char="l"/>
        <a:defRPr sz="1800" b="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C00000"/>
        </a:buClr>
        <a:buSzPct val="60000"/>
        <a:buFont typeface="Wingdings" charset="2"/>
        <a:buChar char="l"/>
        <a:defRPr sz="1800" b="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6.emf"/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470623"/>
            <a:ext cx="12192000" cy="18083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 Light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2599" y="1787618"/>
            <a:ext cx="10486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R-AQM: Reverse ACK Active Queue Management in Multi-tenant Data Centers </a:t>
            </a:r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616" y="109295"/>
            <a:ext cx="11087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The 29th IEEE International Conference on Network Protocols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(ICNP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21)</a:t>
            </a:r>
            <a:endParaRPr lang="zh-CN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203464"/>
            <a:ext cx="12192000" cy="1711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 Light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4622" y="3480670"/>
            <a:ext cx="8312351" cy="128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zh-CN" b="1" u="sng" dirty="0" err="1">
                <a:latin typeface="Microsoft YaHei" pitchFamily="34" charset="-122"/>
                <a:ea typeface="Microsoft YaHei" pitchFamily="34" charset="-122"/>
              </a:rPr>
              <a:t>Xinle</a:t>
            </a:r>
            <a:r>
              <a:rPr lang="fr-FR" altLang="zh-CN" b="1" u="sng" dirty="0">
                <a:latin typeface="Microsoft YaHei" pitchFamily="34" charset="-122"/>
                <a:ea typeface="Microsoft YaHei" pitchFamily="34" charset="-122"/>
              </a:rPr>
              <a:t> D</a:t>
            </a:r>
            <a:r>
              <a:rPr lang="en-US" altLang="zh-CN" b="1" u="sng" dirty="0">
                <a:latin typeface="Microsoft YaHei" pitchFamily="34" charset="-122"/>
                <a:ea typeface="Microsoft YaHei" pitchFamily="34" charset="-122"/>
              </a:rPr>
              <a:t>u</a:t>
            </a:r>
            <a:r>
              <a:rPr lang="en-US" altLang="zh-CN" b="1" u="sng" baseline="30000" dirty="0"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fr-FR" altLang="zh-CN" dirty="0">
                <a:latin typeface="Microsoft YaHei" pitchFamily="34" charset="-122"/>
                <a:ea typeface="Microsoft YaHei" pitchFamily="34" charset="-122"/>
              </a:rPr>
              <a:t>, Tong L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i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fr-FR" altLang="zh-CN" dirty="0">
                <a:latin typeface="Microsoft YaHei" pitchFamily="34" charset="-122"/>
                <a:ea typeface="Microsoft YaHei" pitchFamily="34" charset="-122"/>
              </a:rPr>
              <a:t>, Lei X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u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fr-FR" altLang="zh-CN" dirty="0">
                <a:latin typeface="Microsoft YaHei" pitchFamily="34" charset="-122"/>
                <a:ea typeface="Microsoft YaHei" pitchFamily="34" charset="-122"/>
              </a:rPr>
              <a:t>, Kai </a:t>
            </a:r>
            <a:r>
              <a:rPr lang="fr-FR" altLang="zh-CN" dirty="0" err="1">
                <a:latin typeface="Microsoft YaHei" pitchFamily="34" charset="-122"/>
                <a:ea typeface="Microsoft YaHei" pitchFamily="34" charset="-122"/>
              </a:rPr>
              <a:t>Zhen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g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fr-FR" altLang="zh-CN" dirty="0">
                <a:latin typeface="Microsoft YaHei" pitchFamily="34" charset="-122"/>
                <a:ea typeface="Microsoft YaHei" pitchFamily="34" charset="-122"/>
              </a:rPr>
              <a:t>, Meng </a:t>
            </a:r>
            <a:r>
              <a:rPr lang="fr-FR" altLang="zh-CN" dirty="0" err="1">
                <a:latin typeface="Microsoft YaHei" pitchFamily="34" charset="-122"/>
                <a:ea typeface="Microsoft YaHei" pitchFamily="34" charset="-122"/>
              </a:rPr>
              <a:t>Shen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3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dirty="0">
                <a:latin typeface="Microsoft YaHei" pitchFamily="34" charset="-122"/>
                <a:ea typeface="Microsoft YaHei" pitchFamily="34" charset="-122"/>
              </a:rPr>
              <a:t>Bo W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u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fr-FR" altLang="zh-CN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fr-FR" altLang="zh-CN" dirty="0" err="1">
                <a:latin typeface="Microsoft YaHei" pitchFamily="34" charset="-122"/>
                <a:ea typeface="Microsoft YaHei" pitchFamily="34" charset="-122"/>
              </a:rPr>
              <a:t>Ke</a:t>
            </a:r>
            <a:r>
              <a:rPr lang="fr-FR" altLang="zh-CN" dirty="0">
                <a:latin typeface="Microsoft YaHei" pitchFamily="34" charset="-122"/>
                <a:ea typeface="Microsoft YaHei" pitchFamily="34" charset="-122"/>
              </a:rPr>
              <a:t> Xu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1,4,5</a:t>
            </a:r>
            <a:endParaRPr lang="en-US" altLang="zh-CN" baseline="30000" dirty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Tsinghua University, 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Huawei Technologies, 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3</a:t>
            </a:r>
            <a:r>
              <a:rPr lang="fr-FR" altLang="zh-CN" dirty="0"/>
              <a:t>Beijing Institute of </a:t>
            </a:r>
            <a:r>
              <a:rPr lang="fr-FR" altLang="zh-CN" dirty="0" err="1"/>
              <a:t>Technology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4</a:t>
            </a:r>
            <a:r>
              <a:rPr lang="fr-FR" altLang="zh-CN" dirty="0" err="1"/>
              <a:t>BNRist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baseline="30000" dirty="0">
                <a:latin typeface="Microsoft YaHei" pitchFamily="34" charset="-122"/>
                <a:ea typeface="Microsoft YaHei" pitchFamily="34" charset="-122"/>
              </a:rPr>
              <a:t>5</a:t>
            </a:r>
            <a:r>
              <a:rPr lang="fr-FR" altLang="zh-CN" dirty="0"/>
              <a:t>PCL</a:t>
            </a:r>
            <a:endParaRPr lang="en-US" altLang="zh-CN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6" name="Picture 2" descr="北京理工大学- 维基百科，自由的百科全书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00" y="5157000"/>
            <a:ext cx="1174925" cy="11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awei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01" y="5157000"/>
            <a:ext cx="1162486" cy="11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鹏城实验室2020年高层次人才招聘- 中国地质大学深圳研究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000" y="5157000"/>
            <a:ext cx="1180800" cy="11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000" y="5157000"/>
            <a:ext cx="1180800" cy="1180800"/>
          </a:xfrm>
          <a:prstGeom prst="rect">
            <a:avLst/>
          </a:prstGeom>
        </p:spPr>
      </p:pic>
      <p:pic>
        <p:nvPicPr>
          <p:cNvPr id="14" name="Picture 2" descr="https://gss2.bdstatic.com/9fo3dSag_xI4khGkpoWK1HF6hhy/baike/w%3D268/sign=1d6223a39616fdfad86cc1e88c8e8cea/32fa828ba61ea8d34792ac8c9c0a304e241f58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6" y="5157000"/>
            <a:ext cx="1181347" cy="118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54" name="矩形 53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Sender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 Packets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Receiver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ACK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Switch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63" name="图形 62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64" name="图形 63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65" name="曲线连接符 64"/>
          <p:cNvCxnSpPr>
            <a:endCxn id="54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66" name="圆角矩形 65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91" name="曲线连接符 90"/>
          <p:cNvCxnSpPr>
            <a:stCxn id="54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92" name="矩形 91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681227" y="3204192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955306" y="3204191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229219" y="3204190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98" name="曲线连接符 97"/>
          <p:cNvCxnSpPr>
            <a:endCxn id="59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99" name="曲线连接符 98"/>
          <p:cNvCxnSpPr>
            <a:stCxn id="59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矩形 99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065175" y="3858645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54" name="矩形 53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117444" y="3001178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Sender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 Packets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Receiver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492690" y="4072269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ACK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Switch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63" name="图形 62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64" name="图形 63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65" name="曲线连接符 64"/>
          <p:cNvCxnSpPr>
            <a:endCxn id="54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66" name="圆角矩形 65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91" name="曲线连接符 90"/>
          <p:cNvCxnSpPr>
            <a:stCxn id="54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92" name="矩形 91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681227" y="3204192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955306" y="3204191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229219" y="3204190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98" name="曲线连接符 97"/>
          <p:cNvCxnSpPr>
            <a:endCxn id="59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99" name="曲线连接符 98"/>
          <p:cNvCxnSpPr>
            <a:stCxn id="59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矩形 99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065175" y="3858645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56" name="矩形 55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420239" y="3204189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Sender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Data Packets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Receiver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ACK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Switch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64" name="图形 63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65" name="图形 64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66" name="曲线连接符 65"/>
          <p:cNvCxnSpPr>
            <a:endCxn id="56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67" name="圆角矩形 66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91" name="曲线连接符 90"/>
          <p:cNvCxnSpPr>
            <a:stCxn id="56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92" name="矩形 91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Data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681227" y="3204192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955306" y="3204191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229219" y="3204190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98" name="曲线连接符 97"/>
          <p:cNvCxnSpPr>
            <a:endCxn id="61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99" name="曲线连接符 98"/>
          <p:cNvCxnSpPr>
            <a:stCxn id="61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矩形 99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Delay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065175" y="3858645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340486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70" name="矩形 69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699371" y="3205324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Sender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Data Packets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Receiver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ACK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Switch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78" name="图形 77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79" name="图形 78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80" name="曲线连接符 79"/>
          <p:cNvCxnSpPr>
            <a:endCxn id="70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1" name="圆角矩形 80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82" name="曲线连接符 81"/>
          <p:cNvCxnSpPr>
            <a:stCxn id="70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3" name="矩形 82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Data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960359" y="3205327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234438" y="3205326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676020" y="3074401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89" name="曲线连接符 88"/>
          <p:cNvCxnSpPr>
            <a:endCxn id="75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90" name="曲线连接符 89"/>
          <p:cNvCxnSpPr>
            <a:stCxn id="75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4" name="矩形 103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Delay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065175" y="3858645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340486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499992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31" name="矩形 30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99371" y="3205324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Sender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Data Packets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Receiver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ACK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Switch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39" name="图形 38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40" name="图形 39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41" name="曲线连接符 40"/>
          <p:cNvCxnSpPr>
            <a:endCxn id="31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2" name="圆角矩形 41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3" name="曲线连接符 42"/>
          <p:cNvCxnSpPr>
            <a:stCxn id="31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Data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960359" y="3205327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34438" y="3205326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9" name="曲线连接符 48"/>
          <p:cNvCxnSpPr>
            <a:endCxn id="36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0" name="曲线连接符 49"/>
          <p:cNvCxnSpPr>
            <a:stCxn id="36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1" name="矩形 50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Delay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65175" y="3858645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340486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499992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653553" y="3987495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30" name="矩形 29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699371" y="3205324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Sender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Data Packets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Receiver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ACK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Switch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38" name="图形 37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39" name="图形 38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40" name="曲线连接符 39"/>
          <p:cNvCxnSpPr>
            <a:endCxn id="30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1" name="圆角矩形 40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2" name="曲线连接符 41"/>
          <p:cNvCxnSpPr>
            <a:stCxn id="30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3" name="矩形 42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Data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60359" y="3205327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34438" y="3205326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8" name="曲线连接符 47"/>
          <p:cNvCxnSpPr>
            <a:endCxn id="35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9" name="曲线连接符 48"/>
          <p:cNvCxnSpPr>
            <a:stCxn id="35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0" name="矩形 49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rPr>
              <a:t>Delay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340486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499992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653553" y="3987495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28" name="矩形 27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371" y="3205324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Sender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 Packets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Receiver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ACK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Switch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36" name="图形 35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37" name="图形 36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38" name="曲线连接符 37"/>
          <p:cNvCxnSpPr>
            <a:endCxn id="28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9" name="圆角矩形 38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0" name="曲线连接符 39"/>
          <p:cNvCxnSpPr>
            <a:stCxn id="28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1" name="矩形 40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960359" y="3205327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34438" y="3205326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6" name="曲线连接符 45"/>
          <p:cNvCxnSpPr>
            <a:endCxn id="33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7" name="曲线连接符 46"/>
          <p:cNvCxnSpPr>
            <a:stCxn id="33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8" name="矩形 47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068517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228023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653553" y="3987495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56" name="矩形 55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973450" y="3203372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Sender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 Packets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Receiver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ACK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Switch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64" name="图形 63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65" name="图形 64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66" name="曲线连接符 65"/>
          <p:cNvCxnSpPr>
            <a:endCxn id="56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67" name="圆角矩形 66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8" name="曲线连接符 67"/>
          <p:cNvCxnSpPr>
            <a:stCxn id="56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69" name="矩形 68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234438" y="3203375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844101" y="2998494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74" name="曲线连接符 73"/>
          <p:cNvCxnSpPr>
            <a:endCxn id="61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5" name="曲线连接符 74"/>
          <p:cNvCxnSpPr>
            <a:stCxn id="61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76" name="矩形 75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068517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228023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502786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662825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31" name="矩形 30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73450" y="3203372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Sender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 Packets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Receiver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ACK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Switch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39" name="图形 38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40" name="图形 39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41" name="曲线连接符 40"/>
          <p:cNvCxnSpPr>
            <a:endCxn id="31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2" name="圆角矩形 41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3" name="曲线连接符 42"/>
          <p:cNvCxnSpPr>
            <a:stCxn id="31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34438" y="3203375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844101" y="2998494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49" name="曲线连接符 48"/>
          <p:cNvCxnSpPr>
            <a:endCxn id="36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0" name="曲线连接符 49"/>
          <p:cNvCxnSpPr>
            <a:stCxn id="36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1" name="矩形 50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68517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228023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502786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662825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461083" y="32518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</a:rPr>
              <a:t>…</a:t>
            </a:r>
            <a:endParaRPr kumimoji="1" lang="zh-CN" altLang="en-US" sz="3200" dirty="0">
              <a:solidFill>
                <a:srgbClr val="00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8" name="左弧形箭头 57"/>
          <p:cNvSpPr/>
          <p:nvPr/>
        </p:nvSpPr>
        <p:spPr>
          <a:xfrm>
            <a:off x="6627490" y="3262859"/>
            <a:ext cx="1024544" cy="861753"/>
          </a:xfrm>
          <a:prstGeom prst="curvedLeftArrow">
            <a:avLst/>
          </a:prstGeom>
          <a:solidFill>
            <a:srgbClr val="FFFFFF"/>
          </a:solidFill>
          <a:ln w="25400" cap="flat" cmpd="sng" algn="ctr">
            <a:solidFill>
              <a:srgbClr val="16A2FF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114" name="矩形 113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Sender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 Packets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Receiver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ACK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Switch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121" name="图形 120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122" name="图形 121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123" name="曲线连接符 122"/>
          <p:cNvCxnSpPr>
            <a:endCxn id="114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24" name="圆角矩形 123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25" name="曲线连接符 124"/>
          <p:cNvCxnSpPr>
            <a:stCxn id="114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26" name="矩形 125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234438" y="3203375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30" name="曲线连接符 129"/>
          <p:cNvCxnSpPr>
            <a:endCxn id="118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31" name="曲线连接符 130"/>
          <p:cNvCxnSpPr>
            <a:stCxn id="118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32" name="矩形 131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068517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5228023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5502786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5662825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5936826" y="3857699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6096865" y="3857699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8797489" y="3055367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1131375" y="136525"/>
            <a:ext cx="11336395" cy="725407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High</a:t>
            </a:r>
            <a:r>
              <a:rPr lang="zh-CN" altLang="en-US" sz="3600" dirty="0"/>
              <a:t> </a:t>
            </a:r>
            <a:r>
              <a:rPr lang="en-US" altLang="zh-CN" sz="3600" dirty="0"/>
              <a:t>Throughput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altLang="zh-CN" sz="3600" dirty="0"/>
              <a:t>Low</a:t>
            </a:r>
            <a:r>
              <a:rPr lang="zh-CN" altLang="en-US" sz="3600" dirty="0"/>
              <a:t> </a:t>
            </a:r>
            <a:r>
              <a:rPr lang="en-US" altLang="zh-CN" sz="3600" dirty="0"/>
              <a:t>Latency</a:t>
            </a:r>
            <a:r>
              <a:rPr lang="zh-CN" altLang="en-US" sz="3600" dirty="0"/>
              <a:t> </a:t>
            </a:r>
            <a:r>
              <a:rPr lang="en-GB" altLang="zh-CN" sz="3600" dirty="0"/>
              <a:t>Demand</a:t>
            </a:r>
            <a:endParaRPr kumimoji="1" lang="zh-CN" altLang="en-US" sz="3600" dirty="0"/>
          </a:p>
        </p:txBody>
      </p:sp>
      <p:sp>
        <p:nvSpPr>
          <p:cNvPr id="7" name="蓝紫渐变色为主要用于重要信息、icon配图等，白色用于标准标题、正文"/>
          <p:cNvSpPr txBox="1"/>
          <p:nvPr/>
        </p:nvSpPr>
        <p:spPr>
          <a:xfrm>
            <a:off x="1510995" y="4822236"/>
            <a:ext cx="4146582" cy="1127067"/>
          </a:xfrm>
          <a:prstGeom prst="rect">
            <a:avLst/>
          </a:prstGeom>
          <a:ln w="12700">
            <a:miter lim="400000"/>
          </a:ln>
        </p:spPr>
        <p:txBody>
          <a:bodyPr wrap="square" lIns="26239" tIns="26239" rIns="26239" bIns="26239">
            <a:spAutoFit/>
          </a:bodyPr>
          <a:lstStyle>
            <a:lvl1pPr defTabSz="457200">
              <a:lnSpc>
                <a:spcPct val="120000"/>
              </a:lnSpc>
              <a:defRPr sz="2400">
                <a:solidFill>
                  <a:srgbClr val="5E5E5E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 marL="171450" indent="-171450">
              <a:buFont typeface="Arial" charset="0"/>
              <a:buChar char="•"/>
            </a:pPr>
            <a:r>
              <a:rPr lang="en-US" altLang="zh-CN" sz="20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+mn-lt"/>
              </a:rPr>
              <a:t>HDD</a:t>
            </a:r>
            <a:r>
              <a:rPr lang="en-US" altLang="zh-CN" sz="20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charset="2"/>
              </a:rPr>
              <a:t></a:t>
            </a:r>
            <a:r>
              <a:rPr lang="en-US" altLang="zh-CN" sz="20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+mn-lt"/>
              </a:rPr>
              <a:t>SSD</a:t>
            </a:r>
            <a:r>
              <a:rPr lang="en-US" altLang="zh-CN" sz="20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charset="2"/>
              </a:rPr>
              <a:t></a:t>
            </a:r>
            <a:r>
              <a:rPr lang="en-US" altLang="zh-CN" sz="20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+mn-lt"/>
              </a:rPr>
              <a:t>NVMe</a:t>
            </a:r>
            <a:endParaRPr lang="en-US" altLang="zh-CN" sz="2000" dirty="0">
              <a:solidFill>
                <a:schemeClr val="tx1"/>
              </a:solidFill>
              <a:latin typeface="Arial" charset="0"/>
              <a:ea typeface="+mn-ea"/>
              <a:cs typeface="Arial" charset="0"/>
              <a:sym typeface="+mn-lt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+mn-lt"/>
              </a:rPr>
              <a:t>Higher-throughput, lower latency</a:t>
            </a:r>
            <a:endParaRPr lang="en-US" altLang="zh-CN" sz="2000" dirty="0">
              <a:solidFill>
                <a:schemeClr val="tx1"/>
              </a:solidFill>
              <a:latin typeface="Arial" charset="0"/>
              <a:ea typeface="+mn-ea"/>
              <a:cs typeface="Arial" charset="0"/>
              <a:sym typeface="+mn-lt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+mn-lt"/>
              </a:rPr>
              <a:t>1M IOPS / 50~100us</a:t>
            </a:r>
            <a:endParaRPr lang="en-US" altLang="zh-CN" sz="2000" dirty="0">
              <a:solidFill>
                <a:schemeClr val="tx1"/>
              </a:solidFill>
              <a:latin typeface="Arial" charset="0"/>
              <a:ea typeface="+mn-ea"/>
              <a:cs typeface="Arial" charset="0"/>
              <a:sym typeface="+mn-lt"/>
            </a:endParaRPr>
          </a:p>
        </p:txBody>
      </p:sp>
      <p:sp>
        <p:nvSpPr>
          <p:cNvPr id="8" name="用于架构图等配图中"/>
          <p:cNvSpPr txBox="1"/>
          <p:nvPr/>
        </p:nvSpPr>
        <p:spPr>
          <a:xfrm>
            <a:off x="7260167" y="4822236"/>
            <a:ext cx="4040999" cy="1127067"/>
          </a:xfrm>
          <a:prstGeom prst="rect">
            <a:avLst/>
          </a:prstGeom>
          <a:ln w="12700">
            <a:miter lim="400000"/>
          </a:ln>
        </p:spPr>
        <p:txBody>
          <a:bodyPr wrap="square" lIns="26239" tIns="26239" rIns="26239" bIns="26239">
            <a:spAutoFit/>
          </a:bodyPr>
          <a:lstStyle>
            <a:lvl1pPr defTabSz="457200">
              <a:lnSpc>
                <a:spcPct val="150000"/>
              </a:lnSpc>
              <a:defRPr sz="2400">
                <a:solidFill>
                  <a:srgbClr val="5E5E5E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 marL="171450" indent="-17145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+mn-lt"/>
              </a:rPr>
              <a:t>CPU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+mn-lt"/>
              </a:rPr>
              <a:t>GPU, FPGA, ASIC</a:t>
            </a:r>
            <a:endParaRPr lang="en-US" sz="2000" dirty="0">
              <a:solidFill>
                <a:schemeClr val="tx1"/>
              </a:solidFill>
              <a:latin typeface="Arial" charset="0"/>
              <a:ea typeface="+mn-ea"/>
              <a:cs typeface="Arial" charset="0"/>
              <a:sym typeface="+mn-lt"/>
            </a:endParaRPr>
          </a:p>
          <a:p>
            <a:pPr marL="171450" indent="-17145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+mn-lt"/>
              </a:rPr>
              <a:t>Faster compute, lower latency</a:t>
            </a:r>
            <a:endParaRPr lang="en-US" sz="2000" dirty="0">
              <a:solidFill>
                <a:schemeClr val="tx1"/>
              </a:solidFill>
              <a:latin typeface="Arial" charset="0"/>
              <a:ea typeface="+mn-ea"/>
              <a:cs typeface="Arial" charset="0"/>
              <a:sym typeface="+mn-lt"/>
            </a:endParaRPr>
          </a:p>
          <a:p>
            <a:pPr marL="171450" indent="-17145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+mn-lt"/>
              </a:rPr>
              <a:t>E.g. latency &lt;10us</a:t>
            </a:r>
            <a:endParaRPr lang="en-US" sz="2000" dirty="0">
              <a:solidFill>
                <a:schemeClr val="tx1"/>
              </a:solidFill>
              <a:latin typeface="Arial" charset="0"/>
              <a:ea typeface="+mn-ea"/>
              <a:cs typeface="Arial" charset="0"/>
              <a:sym typeface="+mn-lt"/>
            </a:endParaRPr>
          </a:p>
        </p:txBody>
      </p:sp>
      <p:pic>
        <p:nvPicPr>
          <p:cNvPr id="10" name="Picture 2" descr="https://yqfile.alicdn.com/ac354276235093aee2ef76d036c8cf2f7b3a5b7f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75" y="2634609"/>
            <a:ext cx="2941445" cy="17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3"/>
          <p:cNvGrpSpPr/>
          <p:nvPr/>
        </p:nvGrpSpPr>
        <p:grpSpPr>
          <a:xfrm>
            <a:off x="1175652" y="2883470"/>
            <a:ext cx="3897303" cy="1101250"/>
            <a:chOff x="34545" y="2613038"/>
            <a:chExt cx="3897303" cy="1101250"/>
          </a:xfrm>
        </p:grpSpPr>
        <p:sp>
          <p:nvSpPr>
            <p:cNvPr id="12" name="Rectangle 2"/>
            <p:cNvSpPr/>
            <p:nvPr/>
          </p:nvSpPr>
          <p:spPr>
            <a:xfrm>
              <a:off x="369888" y="2613040"/>
              <a:ext cx="1002159" cy="379591"/>
            </a:xfrm>
            <a:prstGeom prst="rect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dirty="0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rPr>
                <a:t>compute</a:t>
              </a:r>
              <a:endParaRPr lang="en-US" dirty="0">
                <a:solidFill>
                  <a:srgbClr val="FFFFFF"/>
                </a:solidFill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1485456" y="2613039"/>
              <a:ext cx="1002159" cy="379591"/>
            </a:xfrm>
            <a:prstGeom prst="rect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dirty="0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rPr>
                <a:t>compute</a:t>
              </a:r>
              <a:endParaRPr lang="en-US" dirty="0">
                <a:solidFill>
                  <a:srgbClr val="FFFFFF"/>
                </a:solidFill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4" name="Rectangle 15"/>
            <p:cNvSpPr/>
            <p:nvPr/>
          </p:nvSpPr>
          <p:spPr>
            <a:xfrm>
              <a:off x="2601024" y="2613038"/>
              <a:ext cx="1002159" cy="379591"/>
            </a:xfrm>
            <a:prstGeom prst="rect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rPr>
                <a:t>compute</a:t>
              </a:r>
              <a:endParaRPr lang="en-US" dirty="0">
                <a:solidFill>
                  <a:srgbClr val="FFFFFF"/>
                </a:solidFill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5" name="Rectangle 16"/>
            <p:cNvSpPr/>
            <p:nvPr/>
          </p:nvSpPr>
          <p:spPr>
            <a:xfrm>
              <a:off x="2875269" y="3334697"/>
              <a:ext cx="1002159" cy="37959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dirty="0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rPr>
                <a:t>torage</a:t>
              </a:r>
              <a:endParaRPr lang="en-US" dirty="0">
                <a:solidFill>
                  <a:srgbClr val="FFFFFF"/>
                </a:solidFill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6" name="Rectangle 17"/>
            <p:cNvSpPr/>
            <p:nvPr/>
          </p:nvSpPr>
          <p:spPr>
            <a:xfrm>
              <a:off x="1774673" y="3334697"/>
              <a:ext cx="1002159" cy="37959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dirty="0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rPr>
                <a:t>torage</a:t>
              </a:r>
              <a:endParaRPr lang="en-US" dirty="0">
                <a:solidFill>
                  <a:srgbClr val="FFFFFF"/>
                </a:solidFill>
                <a:latin typeface="Arial" charset="0"/>
                <a:cs typeface="Arial" charset="0"/>
                <a:sym typeface="Helvetica Light"/>
              </a:endParaRPr>
            </a:p>
          </p:txBody>
        </p:sp>
        <p:cxnSp>
          <p:nvCxnSpPr>
            <p:cNvPr id="17" name="Straight Connector 5"/>
            <p:cNvCxnSpPr/>
            <p:nvPr/>
          </p:nvCxnSpPr>
          <p:spPr>
            <a:xfrm>
              <a:off x="231648" y="3158935"/>
              <a:ext cx="3700200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20"/>
            <p:cNvCxnSpPr>
              <a:stCxn id="12" idx="2"/>
            </p:cNvCxnSpPr>
            <p:nvPr/>
          </p:nvCxnSpPr>
          <p:spPr>
            <a:xfrm>
              <a:off x="870968" y="2992631"/>
              <a:ext cx="0" cy="16630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25"/>
            <p:cNvCxnSpPr/>
            <p:nvPr/>
          </p:nvCxnSpPr>
          <p:spPr>
            <a:xfrm>
              <a:off x="1986535" y="2992631"/>
              <a:ext cx="0" cy="16630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26"/>
            <p:cNvCxnSpPr/>
            <p:nvPr/>
          </p:nvCxnSpPr>
          <p:spPr>
            <a:xfrm>
              <a:off x="3102103" y="2986547"/>
              <a:ext cx="0" cy="16630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7"/>
            <p:cNvCxnSpPr/>
            <p:nvPr/>
          </p:nvCxnSpPr>
          <p:spPr>
            <a:xfrm>
              <a:off x="2274653" y="3173319"/>
              <a:ext cx="0" cy="16630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8"/>
            <p:cNvCxnSpPr/>
            <p:nvPr/>
          </p:nvCxnSpPr>
          <p:spPr>
            <a:xfrm>
              <a:off x="3376348" y="3168393"/>
              <a:ext cx="0" cy="16630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TextBox 10"/>
            <p:cNvSpPr txBox="1"/>
            <p:nvPr/>
          </p:nvSpPr>
          <p:spPr>
            <a:xfrm>
              <a:off x="34545" y="3242199"/>
              <a:ext cx="1383392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  <a:sym typeface="Helvetica Light"/>
                </a:rPr>
                <a:t>Network IO</a:t>
              </a:r>
              <a:endParaRPr lang="en-US" sz="2000">
                <a:solidFill>
                  <a:srgbClr val="000000"/>
                </a:solidFill>
                <a:latin typeface="Arial" charset="0"/>
                <a:cs typeface="Arial" charset="0"/>
                <a:sym typeface="Helvetica Light"/>
              </a:endParaRPr>
            </a:p>
          </p:txBody>
        </p:sp>
      </p:grpSp>
      <p:sp>
        <p:nvSpPr>
          <p:cNvPr id="24" name="AutoShape 12"/>
          <p:cNvSpPr>
            <a14:cpLocks xmlns:a14="http://schemas.microsoft.com/office/drawing/2010/main" noChangeArrowheads="1"/>
          </p:cNvSpPr>
          <p:nvPr/>
        </p:nvSpPr>
        <p:spPr bwMode="auto">
          <a:xfrm>
            <a:off x="1141676" y="1684266"/>
            <a:ext cx="3971931" cy="658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957B3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accent2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3D5C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r>
              <a:rPr lang="fr-FR" altLang="zh-CN" sz="2400" kern="0" dirty="0">
                <a:solidFill>
                  <a:srgbClr val="FFFFFF"/>
                </a:solidFill>
              </a:rPr>
              <a:t>High-performance </a:t>
            </a:r>
            <a:r>
              <a:rPr lang="fr-FR" altLang="zh-CN" sz="2400" kern="0" dirty="0" err="1">
                <a:solidFill>
                  <a:srgbClr val="FFFFFF"/>
                </a:solidFill>
              </a:rPr>
              <a:t>storage</a:t>
            </a:r>
            <a:r>
              <a:rPr lang="fr-FR" altLang="zh-CN" sz="2400" kern="0" dirty="0">
                <a:solidFill>
                  <a:srgbClr val="FFFFFF"/>
                </a:solidFill>
              </a:rPr>
              <a:t> </a:t>
            </a:r>
            <a:endParaRPr lang="fr-FR" altLang="zh-CN" sz="2400" kern="0" dirty="0">
              <a:solidFill>
                <a:srgbClr val="FFFFFF"/>
              </a:solidFill>
            </a:endParaRPr>
          </a:p>
        </p:txBody>
      </p:sp>
      <p:sp>
        <p:nvSpPr>
          <p:cNvPr id="25" name="AutoShape 12"/>
          <p:cNvSpPr>
            <a14:cpLocks xmlns:a14="http://schemas.microsoft.com/office/drawing/2010/main" noChangeArrowheads="1"/>
          </p:cNvSpPr>
          <p:nvPr/>
        </p:nvSpPr>
        <p:spPr bwMode="auto">
          <a:xfrm>
            <a:off x="7018631" y="1684265"/>
            <a:ext cx="3971931" cy="658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957B3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accent2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3D5C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r>
              <a:rPr lang="fr-FR" altLang="zh-CN" sz="2400" kern="0" dirty="0" err="1">
                <a:solidFill>
                  <a:srgbClr val="FFFFFF"/>
                </a:solidFill>
              </a:rPr>
              <a:t>Distributed</a:t>
            </a:r>
            <a:r>
              <a:rPr lang="fr-FR" altLang="zh-CN" sz="2400" kern="0" dirty="0">
                <a:solidFill>
                  <a:srgbClr val="FFFFFF"/>
                </a:solidFill>
              </a:rPr>
              <a:t> </a:t>
            </a:r>
            <a:r>
              <a:rPr lang="fr-FR" altLang="zh-CN" sz="2400" kern="0" dirty="0" err="1">
                <a:solidFill>
                  <a:srgbClr val="FFFFFF"/>
                </a:solidFill>
              </a:rPr>
              <a:t>deep</a:t>
            </a:r>
            <a:r>
              <a:rPr lang="fr-FR" altLang="zh-CN" sz="2400" kern="0" dirty="0">
                <a:solidFill>
                  <a:srgbClr val="FFFFFF"/>
                </a:solidFill>
              </a:rPr>
              <a:t> </a:t>
            </a:r>
            <a:r>
              <a:rPr lang="fr-FR" altLang="zh-CN" sz="2400" kern="0" dirty="0" err="1">
                <a:solidFill>
                  <a:srgbClr val="FFFFFF"/>
                </a:solidFill>
              </a:rPr>
              <a:t>learning</a:t>
            </a:r>
            <a:endParaRPr lang="fr-FR" altLang="zh-CN" sz="24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92" name="矩形 91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Sender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 Packets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Receiver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ACK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Switch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99" name="图形 98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100" name="图形 99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101" name="曲线连接符 100"/>
          <p:cNvCxnSpPr>
            <a:endCxn id="92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2" name="圆角矩形 101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03" name="曲线连接符 102"/>
          <p:cNvCxnSpPr>
            <a:stCxn id="92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4" name="矩形 103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6234438" y="3203375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08" name="曲线连接符 107"/>
          <p:cNvCxnSpPr>
            <a:endCxn id="96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09" name="曲线连接符 108"/>
          <p:cNvCxnSpPr>
            <a:stCxn id="96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10" name="矩形 109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068517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228023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5502786" y="3856128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662825" y="3856128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936826" y="3857699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6096865" y="3857699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8797489" y="3055367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19" name="直线箭头连接符 118"/>
          <p:cNvCxnSpPr/>
          <p:nvPr/>
        </p:nvCxnSpPr>
        <p:spPr>
          <a:xfrm>
            <a:off x="2122472" y="2411984"/>
            <a:ext cx="4248472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0" name="直线箭头连接符 119"/>
          <p:cNvCxnSpPr/>
          <p:nvPr/>
        </p:nvCxnSpPr>
        <p:spPr>
          <a:xfrm flipH="1">
            <a:off x="5502102" y="5064773"/>
            <a:ext cx="4248472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1" name="矩形 120"/>
          <p:cNvSpPr/>
          <p:nvPr/>
        </p:nvSpPr>
        <p:spPr>
          <a:xfrm>
            <a:off x="3193411" y="1948779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GB" altLang="zh-CN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</a:rPr>
              <a:t>Forward Latency </a:t>
            </a:r>
            <a:endParaRPr lang="zh-CN" altLang="en-US" dirty="0">
              <a:solidFill>
                <a:srgbClr val="00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667525" y="508386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GB" altLang="zh-CN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</a:rPr>
              <a:t>Backward Latency </a:t>
            </a:r>
            <a:endParaRPr lang="zh-CN" altLang="en-US" dirty="0">
              <a:solidFill>
                <a:srgbClr val="00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2109066" y="5730489"/>
            <a:ext cx="7299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To achieve low forward delay at the cost of negligible backward delay. </a:t>
            </a:r>
            <a:endParaRPr lang="en-GB" altLang="zh-CN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/>
              <a:t>R-AQM </a:t>
            </a:r>
            <a:endParaRPr lang="fr-FR" altLang="zh-CN" dirty="0"/>
          </a:p>
        </p:txBody>
      </p:sp>
      <p:sp>
        <p:nvSpPr>
          <p:cNvPr id="161" name="矩形 160"/>
          <p:cNvSpPr/>
          <p:nvPr/>
        </p:nvSpPr>
        <p:spPr>
          <a:xfrm>
            <a:off x="660434" y="1233817"/>
            <a:ext cx="10821513" cy="195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altLang="zh-CN" sz="2800" dirty="0">
                <a:latin typeface="Microsoft YaHei" pitchFamily="34" charset="-122"/>
                <a:ea typeface="Microsoft YaHei" pitchFamily="34" charset="-122"/>
              </a:rPr>
              <a:t>Virtual Input Queue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(to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store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ACKs)</a:t>
            </a:r>
            <a:endParaRPr lang="en-GB" altLang="zh-CN" sz="28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altLang="zh-CN" sz="2800" dirty="0">
                <a:latin typeface="Microsoft YaHei" pitchFamily="34" charset="-122"/>
                <a:ea typeface="Microsoft YaHei" pitchFamily="34" charset="-122"/>
              </a:rPr>
              <a:t>Token Bucket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(to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control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the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ACK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draining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rate)</a:t>
            </a:r>
            <a:endParaRPr lang="en-GB" altLang="zh-CN" sz="28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altLang="zh-CN" sz="2800" dirty="0">
                <a:latin typeface="Microsoft YaHei" pitchFamily="34" charset="-122"/>
                <a:ea typeface="Microsoft YaHei" pitchFamily="34" charset="-122"/>
              </a:rPr>
              <a:t>State Decision Machine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(to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decide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the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ACK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draining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rate)</a:t>
            </a:r>
            <a:endParaRPr lang="en-GB" altLang="zh-CN" sz="2800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697" y="3521075"/>
            <a:ext cx="11153869" cy="3200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State Decision Machine</a:t>
            </a:r>
            <a:endParaRPr lang="fr-FR" altLang="zh-CN" dirty="0"/>
          </a:p>
        </p:txBody>
      </p:sp>
      <p:sp>
        <p:nvSpPr>
          <p:cNvPr id="161" name="矩形 160"/>
          <p:cNvSpPr/>
          <p:nvPr/>
        </p:nvSpPr>
        <p:spPr>
          <a:xfrm>
            <a:off x="660434" y="1233817"/>
            <a:ext cx="10821513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Congest State (CS),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Draining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State (DS), and Normal State (NS)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Use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queue length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and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its gradient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to judge the congestion state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Only three corresponding states are set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Simplifying the design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4270524" y="4647828"/>
            <a:ext cx="2928435" cy="1396323"/>
            <a:chOff x="2418283" y="3503601"/>
            <a:chExt cx="2928435" cy="1396323"/>
          </a:xfrm>
        </p:grpSpPr>
        <p:grpSp>
          <p:nvGrpSpPr>
            <p:cNvPr id="77" name="组合 76"/>
            <p:cNvGrpSpPr/>
            <p:nvPr/>
          </p:nvGrpSpPr>
          <p:grpSpPr>
            <a:xfrm>
              <a:off x="2699792" y="4077072"/>
              <a:ext cx="2472912" cy="251999"/>
              <a:chOff x="1925710" y="2492895"/>
              <a:chExt cx="5292596" cy="576065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1925710" y="2492896"/>
                <a:ext cx="5292596" cy="576064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3333723" y="2492895"/>
                <a:ext cx="486055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3820558" y="2492896"/>
                <a:ext cx="486055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4301977" y="2492896"/>
                <a:ext cx="486055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4788031" y="2492896"/>
                <a:ext cx="486055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5274085" y="2492896"/>
                <a:ext cx="486055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5760138" y="2492896"/>
                <a:ext cx="486055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6246191" y="2492896"/>
                <a:ext cx="486055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6732239" y="2492896"/>
                <a:ext cx="486055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cxnSp>
          <p:nvCxnSpPr>
            <p:cNvPr id="78" name="直接箭头连接符 32"/>
            <p:cNvCxnSpPr/>
            <p:nvPr/>
          </p:nvCxnSpPr>
          <p:spPr>
            <a:xfrm>
              <a:off x="3210371" y="3577490"/>
              <a:ext cx="0" cy="9316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dash"/>
              <a:tailEnd type="none"/>
            </a:ln>
            <a:effectLst/>
          </p:spPr>
        </p:cxnSp>
        <p:cxnSp>
          <p:nvCxnSpPr>
            <p:cNvPr id="79" name="直接箭头连接符 32"/>
            <p:cNvCxnSpPr/>
            <p:nvPr/>
          </p:nvCxnSpPr>
          <p:spPr>
            <a:xfrm>
              <a:off x="4482622" y="3577490"/>
              <a:ext cx="0" cy="9316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dash"/>
              <a:tailEnd type="none"/>
            </a:ln>
            <a:effectLst/>
          </p:spPr>
        </p:cxnSp>
        <p:sp>
          <p:nvSpPr>
            <p:cNvPr id="80" name="文本框 79"/>
            <p:cNvSpPr txBox="1"/>
            <p:nvPr/>
          </p:nvSpPr>
          <p:spPr>
            <a:xfrm>
              <a:off x="3414449" y="3503601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itchFamily="34" charset="-122"/>
                </a:rPr>
                <a:t>NS</a:t>
              </a:r>
              <a:endPara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482622" y="3506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itchFamily="34" charset="-122"/>
                </a:rPr>
                <a:t>DS</a:t>
              </a:r>
              <a:endPara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418283" y="3503601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itchFamily="34" charset="-122"/>
                </a:rPr>
                <a:t>CS</a:t>
              </a:r>
              <a:endPara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057850" y="452991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itchFamily="34" charset="-122"/>
                </a:rPr>
                <a:t>K</a:t>
              </a:r>
              <a:r>
                <a:rPr kumimoji="1" lang="en-US" altLang="zh-CN" sz="1800" b="0" i="1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itchFamily="34" charset="-122"/>
                </a:rPr>
                <a:t>min</a:t>
              </a:r>
              <a:endParaRPr kumimoji="1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834597" y="45305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itchFamily="34" charset="-122"/>
                </a:rPr>
                <a:t>K</a:t>
              </a:r>
              <a:r>
                <a:rPr kumimoji="1" lang="en-US" altLang="zh-CN" sz="1800" b="0" i="1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itchFamily="34" charset="-122"/>
                </a:rPr>
                <a:t>max</a:t>
              </a:r>
              <a:endParaRPr kumimoji="1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文本框 93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7126710" y="4384749"/>
                <a:ext cx="2438041" cy="369332"/>
              </a:xfrm>
              <a:prstGeom prst="rect">
                <a:avLst/>
              </a:prstGeom>
              <a:blipFill rotWithShape="1">
                <a:blip r:embed="rId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Choice>
        <mc:Fallback>
          <p:sp>
            <p:nvSpPr>
              <p:cNvPr id="94" name="文本框 93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7126710" y="4384749"/>
                <a:ext cx="2438041" cy="369332"/>
              </a:xfrm>
              <a:prstGeom prst="rect">
                <a:avLst/>
              </a:prstGeom>
              <a:blipFill rotWithShape="1">
                <a:blip r:embed="rId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95" name="椭圆 94"/>
          <p:cNvSpPr/>
          <p:nvPr/>
        </p:nvSpPr>
        <p:spPr>
          <a:xfrm>
            <a:off x="3982492" y="4395800"/>
            <a:ext cx="3528392" cy="1800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6" name="椭圆 95"/>
          <p:cNvSpPr>
            <a14:cpLocks xmlns:a14="http://schemas.microsoft.com/office/drawing/2010/main" noChangeAspect="1"/>
          </p:cNvSpPr>
          <p:nvPr/>
        </p:nvSpPr>
        <p:spPr>
          <a:xfrm>
            <a:off x="1690443" y="4691064"/>
            <a:ext cx="1139325" cy="1139325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7" name="椭圆 96"/>
          <p:cNvSpPr>
            <a14:cpLocks xmlns:a14="http://schemas.microsoft.com/office/drawing/2010/main" noChangeAspect="1"/>
          </p:cNvSpPr>
          <p:nvPr/>
        </p:nvSpPr>
        <p:spPr>
          <a:xfrm>
            <a:off x="8657656" y="4726237"/>
            <a:ext cx="1139325" cy="1139325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579854" y="4831737"/>
            <a:ext cx="926535" cy="928323"/>
            <a:chOff x="4625092" y="5365996"/>
            <a:chExt cx="926535" cy="928323"/>
          </a:xfrm>
        </p:grpSpPr>
        <p:sp>
          <p:nvSpPr>
            <p:cNvPr id="99" name="弧 98"/>
            <p:cNvSpPr/>
            <p:nvPr/>
          </p:nvSpPr>
          <p:spPr bwMode="auto">
            <a:xfrm rot="18900000">
              <a:off x="4625092" y="5365996"/>
              <a:ext cx="900000" cy="900000"/>
            </a:xfrm>
            <a:prstGeom prst="arc">
              <a:avLst>
                <a:gd name="adj1" fmla="val 15529164"/>
                <a:gd name="adj2" fmla="val 1193442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100" name="弧 99"/>
            <p:cNvSpPr/>
            <p:nvPr/>
          </p:nvSpPr>
          <p:spPr bwMode="auto">
            <a:xfrm rot="8100000">
              <a:off x="4651627" y="5394319"/>
              <a:ext cx="900000" cy="900000"/>
            </a:xfrm>
            <a:prstGeom prst="arc">
              <a:avLst>
                <a:gd name="adj1" fmla="val 15529164"/>
                <a:gd name="adj2" fmla="val 1193442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931503" y="4831737"/>
            <a:ext cx="926535" cy="928323"/>
            <a:chOff x="4625092" y="5365996"/>
            <a:chExt cx="926535" cy="928323"/>
          </a:xfrm>
        </p:grpSpPr>
        <p:sp>
          <p:nvSpPr>
            <p:cNvPr id="102" name="弧 101"/>
            <p:cNvSpPr/>
            <p:nvPr/>
          </p:nvSpPr>
          <p:spPr bwMode="auto">
            <a:xfrm rot="18900000">
              <a:off x="4625092" y="5365996"/>
              <a:ext cx="900000" cy="900000"/>
            </a:xfrm>
            <a:prstGeom prst="arc">
              <a:avLst>
                <a:gd name="adj1" fmla="val 15529164"/>
                <a:gd name="adj2" fmla="val 1193442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103" name="弧 102"/>
            <p:cNvSpPr/>
            <p:nvPr/>
          </p:nvSpPr>
          <p:spPr bwMode="auto">
            <a:xfrm rot="8100000">
              <a:off x="4651627" y="5394319"/>
              <a:ext cx="900000" cy="900000"/>
            </a:xfrm>
            <a:prstGeom prst="arc">
              <a:avLst>
                <a:gd name="adj1" fmla="val 15529164"/>
                <a:gd name="adj2" fmla="val 1193442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8795270" y="511123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</a:rPr>
              <a:t>DS</a:t>
            </a:r>
            <a:endParaRPr kumimoji="1" lang="en-US" altLang="zh-CN" dirty="0">
              <a:solidFill>
                <a:srgbClr val="00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830505" y="50760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</a:rPr>
              <a:t>CS</a:t>
            </a:r>
            <a:endParaRPr kumimoji="1" lang="en-US" altLang="zh-CN" dirty="0">
              <a:solidFill>
                <a:srgbClr val="00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445970" y="5847790"/>
                <a:ext cx="2438041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Choice>
        <mc:Fallback>
          <p:sp>
            <p:nvSpPr>
              <p:cNvPr id="106" name="文本框 105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445970" y="5847790"/>
                <a:ext cx="2438041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7525274" y="5826668"/>
                <a:ext cx="99256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Choice>
        <mc:Fallback>
          <p:sp>
            <p:nvSpPr>
              <p:cNvPr id="107" name="文本框 106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7525274" y="5826668"/>
                <a:ext cx="99256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920018" y="4395813"/>
                <a:ext cx="99256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Choice>
        <mc:Fallback>
          <p:sp>
            <p:nvSpPr>
              <p:cNvPr id="108" name="文本框 107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920018" y="4395813"/>
                <a:ext cx="99256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</a:t>
            </a:r>
            <a:r>
              <a:rPr lang="fr-FR" altLang="zh-CN" dirty="0" err="1"/>
              <a:t>he</a:t>
            </a:r>
            <a:r>
              <a:rPr lang="fr-FR" altLang="zh-CN" dirty="0"/>
              <a:t> </a:t>
            </a:r>
            <a:r>
              <a:rPr lang="fr-FR" altLang="zh-CN" dirty="0" err="1"/>
              <a:t>side</a:t>
            </a:r>
            <a:r>
              <a:rPr lang="fr-FR" altLang="zh-CN" dirty="0"/>
              <a:t> </a:t>
            </a:r>
            <a:r>
              <a:rPr lang="fr-FR" altLang="zh-CN" dirty="0" err="1"/>
              <a:t>effects</a:t>
            </a:r>
            <a:r>
              <a:rPr lang="fr-FR" altLang="zh-CN" dirty="0"/>
              <a:t> on TCP</a:t>
            </a:r>
            <a:endParaRPr lang="fr-FR" altLang="zh-CN" dirty="0"/>
          </a:p>
        </p:txBody>
      </p:sp>
      <p:sp>
        <p:nvSpPr>
          <p:cNvPr id="161" name="矩形 160"/>
          <p:cNvSpPr/>
          <p:nvPr/>
        </p:nvSpPr>
        <p:spPr>
          <a:xfrm>
            <a:off x="660434" y="1132217"/>
            <a:ext cx="10821513" cy="556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Interaction with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TCP RTO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: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R-AQM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limits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the rate of ACK,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so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it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is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inevitable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to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increase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RTT.</a:t>
            </a:r>
            <a:endParaRPr lang="fr-FR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does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not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adversely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prolong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the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RTTs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(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e.g.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with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200 connections, 99th RTT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&lt;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0.3ms) </a:t>
            </a:r>
            <a:endParaRPr lang="fr-FR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uses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switch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time-out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to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dropping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the out-of-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order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ACKs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Interaction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with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TCP CC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: </a:t>
            </a:r>
            <a:endParaRPr lang="fr-FR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BECN-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like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mechanism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marks the ECN-Echo in the TCP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packet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header of the ACK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HSCC-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like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mechanism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sets the ACK headers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rwnd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to 1 in the switch. </a:t>
            </a:r>
            <a:endParaRPr lang="fr-FR" altLang="zh-CN" sz="24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Implementation</a:t>
            </a:r>
            <a:endParaRPr lang="fr-FR" altLang="zh-CN" dirty="0"/>
          </a:p>
        </p:txBody>
      </p:sp>
      <p:sp>
        <p:nvSpPr>
          <p:cNvPr id="161" name="矩形 160"/>
          <p:cNvSpPr/>
          <p:nvPr/>
        </p:nvSpPr>
        <p:spPr>
          <a:xfrm>
            <a:off x="665802" y="2011136"/>
            <a:ext cx="5810412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We build a prototype of R-AQM using the </a:t>
            </a:r>
            <a:r>
              <a:rPr lang="en-US" altLang="zh-CN" sz="2000" dirty="0" err="1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NetFPGA</a:t>
            </a:r>
            <a:r>
              <a:rPr lang="en-US" altLang="zh-CN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-SUME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The R-AQM switch uses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14%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LUTs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10%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FlipFlops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, and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45%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RAM. </a:t>
            </a:r>
            <a:endParaRPr lang="fr-FR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The ECN-version FPGA switch uses 12%, 9%, and 40%.</a:t>
            </a:r>
            <a:endParaRPr lang="fr-FR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7616" y="1973611"/>
            <a:ext cx="5107757" cy="31497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Evaluation</a:t>
            </a:r>
            <a:endParaRPr lang="fr-FR" altLang="zh-CN" dirty="0"/>
          </a:p>
        </p:txBody>
      </p:sp>
      <p:sp>
        <p:nvSpPr>
          <p:cNvPr id="161" name="矩形 160"/>
          <p:cNvSpPr/>
          <p:nvPr/>
        </p:nvSpPr>
        <p:spPr>
          <a:xfrm>
            <a:off x="984788" y="1520532"/>
            <a:ext cx="10222424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NS-3 Simulation Setup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Fat-tree topology.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320 hosts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(10Gbps) / 20 </a:t>
            </a:r>
            <a:r>
              <a:rPr lang="en-US" altLang="zh-CN" sz="2000" dirty="0" err="1">
                <a:latin typeface="Microsoft YaHei" pitchFamily="34" charset="-122"/>
                <a:ea typeface="Microsoft YaHei" pitchFamily="34" charset="-122"/>
              </a:rPr>
              <a:t>ToR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 (10Gbps) / 20 </a:t>
            </a:r>
            <a:r>
              <a:rPr lang="en-US" altLang="zh-CN" sz="2000" dirty="0" err="1">
                <a:latin typeface="Microsoft YaHei" pitchFamily="34" charset="-122"/>
                <a:ea typeface="Microsoft YaHei" pitchFamily="34" charset="-122"/>
              </a:rPr>
              <a:t>aggr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(40Gbps) / 16 core switches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(40Gbps).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Testbed setup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4 hosts connected to single </a:t>
            </a:r>
            <a:r>
              <a:rPr lang="en-US" altLang="zh-CN" sz="2000" dirty="0" err="1">
                <a:latin typeface="Microsoft YaHei" pitchFamily="34" charset="-122"/>
                <a:ea typeface="Microsoft YaHei" pitchFamily="34" charset="-122"/>
              </a:rPr>
              <a:t>NetFPGA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 switch.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Implementation on 10G </a:t>
            </a:r>
            <a:r>
              <a:rPr lang="en-US" altLang="zh-CN" sz="2000" dirty="0" err="1">
                <a:latin typeface="Microsoft YaHei" pitchFamily="34" charset="-122"/>
                <a:ea typeface="Microsoft YaHei" pitchFamily="34" charset="-122"/>
              </a:rPr>
              <a:t>NetFPAG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-SUME.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Each host has 10Gbps x 1port 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矩形 160"/>
          <p:cNvSpPr/>
          <p:nvPr/>
        </p:nvSpPr>
        <p:spPr>
          <a:xfrm>
            <a:off x="641922" y="1634822"/>
            <a:ext cx="5600666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N to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traffic,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flow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size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is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3.2MB.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can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easily handle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200+ connections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without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goodput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loss.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R-AQM can significantly reduce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drop</a:t>
            </a:r>
            <a:r>
              <a:rPr lang="zh-CN" altLang="en-US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times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RTO times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one-way</a:t>
            </a:r>
            <a:r>
              <a:rPr lang="zh-CN" altLang="en-US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latency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RTT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 and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queue length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0" y="-1191666"/>
            <a:ext cx="6362700" cy="9004023"/>
          </a:xfrm>
          <a:prstGeom prst="rect">
            <a:avLst/>
          </a:prstGeom>
        </p:spPr>
      </p:pic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 err="1"/>
              <a:t>Incast</a:t>
            </a:r>
            <a:r>
              <a:rPr lang="zh-CN" altLang="en-US" dirty="0"/>
              <a:t> </a:t>
            </a:r>
            <a:r>
              <a:rPr lang="en-US" altLang="zh-CN" dirty="0"/>
              <a:t>(Simulation)</a:t>
            </a:r>
            <a:endParaRPr lang="fr-FR" altLang="zh-CN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矩形 160"/>
          <p:cNvSpPr/>
          <p:nvPr/>
        </p:nvSpPr>
        <p:spPr>
          <a:xfrm>
            <a:off x="526104" y="1970849"/>
            <a:ext cx="5600666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Quickly</a:t>
            </a:r>
            <a:r>
              <a:rPr lang="zh-CN" altLang="en-US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Reaction</a:t>
            </a:r>
            <a:r>
              <a:rPr lang="zh-CN" altLang="en-US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to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congestion.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endParaRPr lang="fr-FR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R-AQM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sustain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near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90%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goodput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when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facing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1000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senders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R-AQM can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reduce the fairness gap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between different CCs.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 err="1"/>
              <a:t>Incast</a:t>
            </a:r>
            <a:r>
              <a:rPr lang="zh-CN" altLang="en-US" dirty="0"/>
              <a:t> </a:t>
            </a:r>
            <a:r>
              <a:rPr lang="en-US" altLang="zh-CN" dirty="0"/>
              <a:t>(Simulation)</a:t>
            </a:r>
            <a:endParaRPr lang="fr-FR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7715" y="1156576"/>
            <a:ext cx="2916000" cy="2187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815" y="1156576"/>
            <a:ext cx="2916000" cy="218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715" y="3674622"/>
            <a:ext cx="2916000" cy="2187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814" y="3674623"/>
            <a:ext cx="2916000" cy="2187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480782" y="3310345"/>
            <a:ext cx="2365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400" dirty="0" err="1">
                <a:latin typeface="Microsoft YaHei" pitchFamily="34" charset="-122"/>
                <a:ea typeface="Microsoft YaHei" pitchFamily="34" charset="-122"/>
              </a:rPr>
              <a:t>Reaction</a:t>
            </a:r>
            <a:r>
              <a:rPr lang="fr-FR" altLang="zh-CN" sz="1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400" dirty="0" err="1">
                <a:latin typeface="Microsoft YaHei" pitchFamily="34" charset="-122"/>
                <a:ea typeface="Microsoft YaHei" pitchFamily="34" charset="-122"/>
              </a:rPr>
              <a:t>Details</a:t>
            </a:r>
            <a:r>
              <a:rPr lang="fr-FR" altLang="zh-CN" sz="1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400" dirty="0" err="1">
                <a:latin typeface="Microsoft YaHei" pitchFamily="34" charset="-122"/>
                <a:ea typeface="Microsoft YaHei" pitchFamily="34" charset="-122"/>
              </a:rPr>
              <a:t>Analysis</a:t>
            </a:r>
            <a:r>
              <a:rPr lang="fr-FR" altLang="zh-CN" sz="1400" dirty="0">
                <a:latin typeface="Microsoft YaHei" pitchFamily="34" charset="-122"/>
                <a:ea typeface="Microsoft YaHei" pitchFamily="34" charset="-122"/>
              </a:rPr>
              <a:t> </a:t>
            </a:r>
            <a:endParaRPr lang="fr-FR" altLang="zh-CN" sz="40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54518" y="330599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400" dirty="0" err="1">
                <a:latin typeface="Microsoft YaHei" pitchFamily="34" charset="-122"/>
                <a:ea typeface="Microsoft YaHei" pitchFamily="34" charset="-122"/>
              </a:rPr>
              <a:t>Sensitivity</a:t>
            </a:r>
            <a:r>
              <a:rPr lang="fr-FR" altLang="zh-CN" sz="1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400" dirty="0" err="1">
                <a:latin typeface="Microsoft YaHei" pitchFamily="34" charset="-122"/>
                <a:ea typeface="Microsoft YaHei" pitchFamily="34" charset="-122"/>
              </a:rPr>
              <a:t>Analysis</a:t>
            </a:r>
            <a:endParaRPr lang="fr-FR" altLang="zh-CN" sz="14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70377" y="5930744"/>
            <a:ext cx="2389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400" dirty="0" err="1">
                <a:latin typeface="Microsoft YaHei" pitchFamily="34" charset="-122"/>
                <a:ea typeface="Microsoft YaHei" pitchFamily="34" charset="-122"/>
              </a:rPr>
              <a:t>Fairness</a:t>
            </a:r>
            <a:r>
              <a:rPr lang="zh-CN" altLang="en-US" sz="1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400" dirty="0">
                <a:latin typeface="Microsoft YaHei" pitchFamily="34" charset="-122"/>
                <a:ea typeface="Microsoft YaHei" pitchFamily="34" charset="-122"/>
              </a:rPr>
              <a:t>in</a:t>
            </a:r>
            <a:r>
              <a:rPr lang="zh-CN" altLang="en-US" sz="1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400" dirty="0">
                <a:latin typeface="Microsoft YaHei" pitchFamily="34" charset="-122"/>
                <a:ea typeface="Microsoft YaHei" pitchFamily="34" charset="-122"/>
              </a:rPr>
              <a:t>10-to-1 </a:t>
            </a:r>
            <a:r>
              <a:rPr lang="fr-FR" altLang="zh-CN" sz="1400" dirty="0" err="1"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fr-FR" altLang="zh-CN" sz="1400" dirty="0">
                <a:latin typeface="Microsoft YaHei" pitchFamily="34" charset="-122"/>
                <a:ea typeface="Microsoft YaHei" pitchFamily="34" charset="-122"/>
              </a:rPr>
              <a:t> </a:t>
            </a:r>
            <a:endParaRPr lang="fr-FR" altLang="zh-CN" sz="14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89777" y="5922479"/>
            <a:ext cx="2495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400" dirty="0" err="1">
                <a:latin typeface="Microsoft YaHei" pitchFamily="34" charset="-122"/>
                <a:ea typeface="Microsoft YaHei" pitchFamily="34" charset="-122"/>
              </a:rPr>
              <a:t>Fairness</a:t>
            </a:r>
            <a:r>
              <a:rPr lang="zh-CN" altLang="en-US" sz="1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400" dirty="0">
                <a:latin typeface="Microsoft YaHei" pitchFamily="34" charset="-122"/>
                <a:ea typeface="Microsoft YaHei" pitchFamily="34" charset="-122"/>
              </a:rPr>
              <a:t>in</a:t>
            </a:r>
            <a:r>
              <a:rPr lang="zh-CN" altLang="en-US" sz="1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1400" dirty="0">
                <a:latin typeface="Microsoft YaHei" pitchFamily="34" charset="-122"/>
                <a:ea typeface="Microsoft YaHei" pitchFamily="34" charset="-122"/>
              </a:rPr>
              <a:t>10</a:t>
            </a:r>
            <a:r>
              <a:rPr lang="en-US" altLang="zh-CN" sz="1400" dirty="0">
                <a:latin typeface="Microsoft YaHei" pitchFamily="34" charset="-122"/>
                <a:ea typeface="Microsoft YaHei" pitchFamily="34" charset="-122"/>
              </a:rPr>
              <a:t>0</a:t>
            </a:r>
            <a:r>
              <a:rPr lang="fr-FR" altLang="zh-CN" sz="1400" dirty="0">
                <a:latin typeface="Microsoft YaHei" pitchFamily="34" charset="-122"/>
                <a:ea typeface="Microsoft YaHei" pitchFamily="34" charset="-122"/>
              </a:rPr>
              <a:t>-to-1 </a:t>
            </a:r>
            <a:r>
              <a:rPr lang="fr-FR" altLang="zh-CN" sz="1400" dirty="0" err="1"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fr-FR" altLang="zh-CN" sz="1400" dirty="0">
                <a:latin typeface="Microsoft YaHei" pitchFamily="34" charset="-122"/>
                <a:ea typeface="Microsoft YaHei" pitchFamily="34" charset="-122"/>
              </a:rPr>
              <a:t> </a:t>
            </a:r>
            <a:endParaRPr lang="fr-FR" altLang="zh-CN" sz="14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(Simulation)</a:t>
            </a:r>
            <a:endParaRPr lang="fr-FR" altLang="zh-CN" dirty="0"/>
          </a:p>
        </p:txBody>
      </p:sp>
      <p:sp>
        <p:nvSpPr>
          <p:cNvPr id="161" name="矩形 160"/>
          <p:cNvSpPr/>
          <p:nvPr/>
        </p:nvSpPr>
        <p:spPr>
          <a:xfrm>
            <a:off x="660434" y="1233817"/>
            <a:ext cx="10821513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Select 60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machines,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each sends a 500KB elephant flow and 50 5KB mice flows to the other 59 machines.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R-AQM can provide a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low latency for mice flows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,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R-AQM can effectively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alleviate the </a:t>
            </a:r>
            <a:r>
              <a:rPr lang="en-US" altLang="zh-CN" sz="2400" dirty="0" err="1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problem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. 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34074" b="32963"/>
          <a:stretch>
            <a:fillRect/>
          </a:stretch>
        </p:blipFill>
        <p:spPr>
          <a:xfrm>
            <a:off x="2263194" y="3672024"/>
            <a:ext cx="6830006" cy="31859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矩形 160"/>
          <p:cNvSpPr/>
          <p:nvPr/>
        </p:nvSpPr>
        <p:spPr>
          <a:xfrm>
            <a:off x="578556" y="1789909"/>
            <a:ext cx="5638799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b="1" dirty="0">
                <a:latin typeface="Microsoft YaHei" pitchFamily="34" charset="-122"/>
                <a:ea typeface="Microsoft YaHei" pitchFamily="34" charset="-122"/>
              </a:rPr>
              <a:t>3 to 1 </a:t>
            </a:r>
            <a:r>
              <a:rPr lang="en-US" altLang="zh-CN" sz="2400" b="1" dirty="0" err="1"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zh-CN" altLang="en-US" sz="24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b="1" dirty="0">
                <a:latin typeface="Microsoft YaHei" pitchFamily="34" charset="-122"/>
                <a:ea typeface="Microsoft YaHei" pitchFamily="34" charset="-122"/>
              </a:rPr>
              <a:t>:</a:t>
            </a:r>
            <a:endParaRPr lang="en-US" altLang="zh-CN" sz="2400" b="1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50th latency reduced by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30%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Fair distribution of throughput.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b="1" dirty="0">
                <a:latin typeface="Microsoft YaHei" pitchFamily="34" charset="-122"/>
                <a:ea typeface="Microsoft YaHei" pitchFamily="34" charset="-122"/>
              </a:rPr>
              <a:t>4 to 4 Scenario</a:t>
            </a:r>
            <a:r>
              <a:rPr lang="zh-CN" altLang="en-US" sz="24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b="1" dirty="0">
                <a:latin typeface="Microsoft YaHei" pitchFamily="34" charset="-122"/>
                <a:ea typeface="Microsoft YaHei" pitchFamily="34" charset="-122"/>
              </a:rPr>
              <a:t>:</a:t>
            </a:r>
            <a:endParaRPr lang="en-US" altLang="zh-CN" sz="2400" b="1" dirty="0">
              <a:latin typeface="Microsoft YaHei" pitchFamily="34" charset="-122"/>
              <a:ea typeface="Microsoft YaHei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R-AQM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can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reduce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latency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and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packet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latin typeface="Microsoft YaHei" pitchFamily="34" charset="-122"/>
                <a:ea typeface="Microsoft YaHei" pitchFamily="34" charset="-122"/>
              </a:rPr>
              <a:t>loss</a:t>
            </a:r>
            <a:r>
              <a:rPr lang="fr-FR" altLang="zh-CN" sz="24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(Testbed)</a:t>
            </a:r>
            <a:endParaRPr lang="fr-FR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9222" y="879602"/>
            <a:ext cx="2892778" cy="260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444" y="879602"/>
            <a:ext cx="2892778" cy="260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622" y="3813175"/>
            <a:ext cx="5029200" cy="25146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893983" y="6327775"/>
            <a:ext cx="4810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600" dirty="0">
                <a:latin typeface="Microsoft YaHei" pitchFamily="34" charset="-122"/>
                <a:ea typeface="Microsoft YaHei" pitchFamily="34" charset="-122"/>
              </a:rPr>
              <a:t>Latency and Drop Times in the all to all scenario (testbed).</a:t>
            </a:r>
            <a:endParaRPr lang="fr-FR" altLang="zh-CN" sz="16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84622" y="3353181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600" dirty="0">
                <a:latin typeface="Microsoft YaHei" pitchFamily="34" charset="-122"/>
                <a:ea typeface="Microsoft YaHei" pitchFamily="34" charset="-122"/>
              </a:rPr>
              <a:t>Latency and Throughput of CDF in the </a:t>
            </a:r>
            <a:r>
              <a:rPr lang="en-GB" altLang="zh-CN" sz="1600" dirty="0" err="1"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en-GB" altLang="zh-CN" sz="1600" dirty="0">
                <a:latin typeface="Microsoft YaHei" pitchFamily="34" charset="-122"/>
                <a:ea typeface="Microsoft YaHei" pitchFamily="34" charset="-122"/>
              </a:rPr>
              <a:t> scenario (testbed)</a:t>
            </a:r>
            <a:endParaRPr lang="fr-FR" altLang="zh-CN" sz="16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文本框 116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 flipH="1" flipV="1">
                <a:off x="1254760" y="1424940"/>
                <a:ext cx="3653155" cy="3003550"/>
              </a:xfrm>
              <a:prstGeom prst="rect">
                <a:avLst/>
              </a:prstGeom>
              <a:blipFill rotWithShape="1">
                <a:blip r:embed="rId1"/>
                <a:stretch>
                  <a:fillRect l="-4626" t="-114458" r="-1068" b="-174699"/>
                </a:stretch>
              </a:blipFill>
            </p:spPr>
            <p:txBody>
              <a:bodyPr/>
              <a:lstStyle/>
              <a:p>
                <a:endParaRPr lang="zh-CN" altLang="en-US">
                  <a:noFill/>
                </a:endParaRPr>
              </a:p>
            </p:txBody>
          </p:sp>
        </mc:Choice>
        <mc:Fallback>
          <p:sp>
            <p:nvSpPr>
              <p:cNvPr id="117" name="文本框 116"/>
              <p:cNvSpPr txBox="1"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 flipH="1" flipV="1">
                <a:off x="1254760" y="1424940"/>
                <a:ext cx="3653155" cy="3003550"/>
              </a:xfrm>
              <a:prstGeom prst="rect">
                <a:avLst/>
              </a:prstGeom>
              <a:blipFill rotWithShape="1">
                <a:blip r:embed="rId1"/>
                <a:stretch>
                  <a:fillRect l="-4626" t="-114458" r="-1068" b="-174699"/>
                </a:stretch>
              </a:blipFill>
            </p:spPr>
            <p:txBody>
              <a:bodyPr/>
              <a:lstStyle/>
              <a:p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TCP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Incast</a:t>
            </a:r>
            <a:endParaRPr kumimoji="1" lang="zh-CN" altLang="en-US" dirty="0"/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 rotWithShape="1">
          <a:blip r:embed="rId2"/>
          <a:srcRect b="52179"/>
          <a:stretch>
            <a:fillRect/>
          </a:stretch>
        </p:blipFill>
        <p:spPr>
          <a:xfrm>
            <a:off x="6300985" y="1797633"/>
            <a:ext cx="4623391" cy="1314612"/>
          </a:xfrm>
          <a:prstGeom prst="rect">
            <a:avLst/>
          </a:prstGeom>
        </p:spPr>
      </p:pic>
      <p:sp>
        <p:nvSpPr>
          <p:cNvPr id="119" name="矩形 118"/>
          <p:cNvSpPr/>
          <p:nvPr/>
        </p:nvSpPr>
        <p:spPr>
          <a:xfrm>
            <a:off x="879321" y="1566362"/>
            <a:ext cx="3265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000" dirty="0">
                <a:latin typeface="Microsoft YaHei" pitchFamily="34" charset="-122"/>
                <a:ea typeface="Microsoft YaHei" pitchFamily="34" charset="-122"/>
              </a:rPr>
              <a:t>Bottleneck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queue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length:</a:t>
            </a:r>
            <a:endParaRPr lang="en-GB" altLang="zh-CN" sz="20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6096000" y="1927400"/>
            <a:ext cx="816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" pitchFamily="2" charset="0"/>
              </a:rPr>
              <a:t>S</a:t>
            </a:r>
            <a:r>
              <a:rPr kumimoji="1" lang="en-US" altLang="zh-CN" sz="1600" baseline="-25000" dirty="0">
                <a:latin typeface="Times" pitchFamily="2" charset="0"/>
              </a:rPr>
              <a:t>1</a:t>
            </a:r>
            <a:endParaRPr kumimoji="1" lang="en-US" altLang="zh-CN" sz="1600" baseline="-25000" dirty="0">
              <a:latin typeface="Times" pitchFamily="2" charset="0"/>
            </a:endParaRPr>
          </a:p>
          <a:p>
            <a:r>
              <a:rPr kumimoji="1" lang="en-US" altLang="zh-CN" sz="1600" dirty="0">
                <a:latin typeface="Times" pitchFamily="2" charset="0"/>
              </a:rPr>
              <a:t>S</a:t>
            </a:r>
            <a:r>
              <a:rPr kumimoji="1" lang="en-US" altLang="zh-CN" sz="1600" baseline="-25000" dirty="0">
                <a:latin typeface="Times" pitchFamily="2" charset="0"/>
              </a:rPr>
              <a:t>2</a:t>
            </a:r>
            <a:endParaRPr kumimoji="1" lang="en-US" altLang="zh-CN" sz="1600" baseline="-25000" dirty="0">
              <a:latin typeface="Times" pitchFamily="2" charset="0"/>
            </a:endParaRPr>
          </a:p>
          <a:p>
            <a:r>
              <a:rPr kumimoji="1" lang="en-US" altLang="zh-CN" sz="1600" dirty="0">
                <a:latin typeface="Times" pitchFamily="2" charset="0"/>
              </a:rPr>
              <a:t>S</a:t>
            </a:r>
            <a:r>
              <a:rPr kumimoji="1" lang="en-US" altLang="zh-CN" sz="1600" baseline="-25000" dirty="0">
                <a:latin typeface="Times" pitchFamily="2" charset="0"/>
              </a:rPr>
              <a:t>3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endParaRPr kumimoji="1" lang="en-US" altLang="zh-CN" sz="1600" dirty="0">
              <a:latin typeface="Times" pitchFamily="2" charset="0"/>
            </a:endParaRPr>
          </a:p>
          <a:p>
            <a:endParaRPr kumimoji="1" lang="en-US" altLang="zh-CN" sz="1600" dirty="0">
              <a:latin typeface="Times" pitchFamily="2" charset="0"/>
            </a:endParaRPr>
          </a:p>
          <a:p>
            <a:r>
              <a:rPr kumimoji="1" lang="en-US" altLang="zh-CN" sz="1600" dirty="0">
                <a:latin typeface="Times" pitchFamily="2" charset="0"/>
              </a:rPr>
              <a:t>S</a:t>
            </a:r>
            <a:r>
              <a:rPr kumimoji="1" lang="en-US" altLang="zh-CN" sz="1600" baseline="-25000" dirty="0">
                <a:latin typeface="Times" pitchFamily="2" charset="0"/>
              </a:rPr>
              <a:t>N</a:t>
            </a:r>
            <a:endParaRPr kumimoji="1" lang="zh-CN" altLang="en-US" baseline="-25000" dirty="0">
              <a:latin typeface="Times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矩形 120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879320" y="3666724"/>
                <a:ext cx="9129653" cy="2805255"/>
              </a:xfrm>
              <a:prstGeom prst="rect">
                <a:avLst/>
              </a:prstGeom>
              <a:blipFill rotWithShape="1">
                <a:blip r:embed="rId3"/>
                <a:stretch>
                  <a:fillRect l="-694" b="-3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Choice>
        <mc:Fallback>
          <p:sp>
            <p:nvSpPr>
              <p:cNvPr id="121" name="矩形 120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879320" y="3666724"/>
                <a:ext cx="9129653" cy="2805255"/>
              </a:xfrm>
              <a:prstGeom prst="rect">
                <a:avLst/>
              </a:prstGeom>
              <a:blipFill rotWithShape="1">
                <a:blip r:embed="rId3"/>
                <a:stretch>
                  <a:fillRect l="-694" b="-3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Conclusion</a:t>
            </a:r>
            <a:endParaRPr lang="fr-FR" altLang="zh-CN" dirty="0"/>
          </a:p>
        </p:txBody>
      </p:sp>
      <p:sp>
        <p:nvSpPr>
          <p:cNvPr id="161" name="矩形 160"/>
          <p:cNvSpPr/>
          <p:nvPr/>
        </p:nvSpPr>
        <p:spPr>
          <a:xfrm>
            <a:off x="685243" y="1767217"/>
            <a:ext cx="10821513" cy="436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altLang="zh-CN" sz="2800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is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a </a:t>
            </a:r>
            <a:r>
              <a:rPr lang="fr-FR" altLang="zh-CN" sz="28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transparent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 reverse ACK </a:t>
            </a:r>
            <a:r>
              <a:rPr lang="en-US" altLang="zh-CN" sz="28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AQM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fr-FR" altLang="zh-CN" sz="28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works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for </a:t>
            </a:r>
            <a:r>
              <a:rPr lang="fr-FR" altLang="zh-CN" sz="28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multi-tenant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 data </a:t>
            </a:r>
            <a:r>
              <a:rPr lang="fr-FR" altLang="zh-CN" sz="2800" dirty="0" err="1">
                <a:latin typeface="Microsoft YaHei" pitchFamily="34" charset="-122"/>
                <a:ea typeface="Microsoft YaHei" pitchFamily="34" charset="-122"/>
              </a:rPr>
              <a:t>centers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fr-FR" altLang="zh-CN" sz="28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T</a:t>
            </a:r>
            <a:r>
              <a:rPr lang="fr-FR" altLang="zh-CN" sz="2800" dirty="0" err="1">
                <a:latin typeface="Microsoft YaHei" pitchFamily="34" charset="-122"/>
                <a:ea typeface="Microsoft YaHei" pitchFamily="34" charset="-122"/>
              </a:rPr>
              <a:t>am</a:t>
            </a:r>
            <a:r>
              <a:rPr lang="en-US" altLang="zh-CN" sz="2800" dirty="0" err="1">
                <a:latin typeface="Microsoft YaHei" pitchFamily="34" charset="-122"/>
                <a:ea typeface="Microsoft YaHei" pitchFamily="34" charset="-122"/>
              </a:rPr>
              <a:t>ing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 the </a:t>
            </a:r>
            <a:r>
              <a:rPr lang="fr-FR" altLang="zh-CN" sz="28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TCP </a:t>
            </a:r>
            <a:r>
              <a:rPr lang="fr-FR" altLang="zh-CN" sz="2800" dirty="0" err="1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fr-FR" altLang="zh-CN" sz="28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800" dirty="0" err="1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problem</a:t>
            </a:r>
            <a:r>
              <a:rPr lang="fr-FR" altLang="zh-CN" sz="28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800" dirty="0" err="1">
                <a:latin typeface="Microsoft YaHei" pitchFamily="34" charset="-122"/>
                <a:ea typeface="Microsoft YaHei" pitchFamily="34" charset="-122"/>
              </a:rPr>
              <a:t>through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 active ACK control. </a:t>
            </a:r>
            <a:endParaRPr lang="fr-FR" altLang="zh-CN" sz="28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800" dirty="0" err="1">
                <a:latin typeface="Microsoft YaHei" pitchFamily="34" charset="-122"/>
                <a:ea typeface="Microsoft YaHei" pitchFamily="34" charset="-122"/>
              </a:rPr>
              <a:t>reduce</a:t>
            </a:r>
            <a:r>
              <a:rPr lang="en-US" altLang="zh-CN" sz="2800" dirty="0">
                <a:latin typeface="Microsoft YaHei" pitchFamily="34" charset="-122"/>
                <a:ea typeface="Microsoft YaHei" pitchFamily="34" charset="-122"/>
              </a:rPr>
              <a:t>s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 the </a:t>
            </a:r>
            <a:r>
              <a:rPr lang="fr-FR" altLang="zh-CN" sz="2800" dirty="0" err="1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forward</a:t>
            </a:r>
            <a:r>
              <a:rPr lang="fr-FR" altLang="zh-CN" sz="28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queue </a:t>
            </a:r>
            <a:r>
              <a:rPr lang="fr-FR" altLang="zh-CN" sz="2800" dirty="0" err="1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delay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 by </a:t>
            </a:r>
            <a:r>
              <a:rPr lang="fr-FR" altLang="zh-CN" sz="2800" dirty="0" err="1">
                <a:latin typeface="Microsoft YaHei" pitchFamily="34" charset="-122"/>
                <a:ea typeface="Microsoft YaHei" pitchFamily="34" charset="-122"/>
              </a:rPr>
              <a:t>introducing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 a</a:t>
            </a:r>
            <a:r>
              <a:rPr lang="zh-CN" altLang="en-US" sz="28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800" dirty="0" err="1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backward</a:t>
            </a:r>
            <a:r>
              <a:rPr lang="fr-FR" altLang="zh-CN" sz="28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ACK </a:t>
            </a:r>
            <a:r>
              <a:rPr lang="fr-FR" altLang="zh-CN" sz="2800" dirty="0" err="1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delay</a:t>
            </a:r>
            <a:r>
              <a:rPr lang="fr-FR" altLang="zh-CN" sz="28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fr-FR" altLang="zh-CN" sz="2800" dirty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endParaRPr lang="en-GB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68606" y="2397948"/>
            <a:ext cx="72547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8800" dirty="0">
                <a:latin typeface="MalgunGothicBold"/>
              </a:rPr>
              <a:t>Thanks </a:t>
            </a:r>
            <a:endParaRPr lang="en-GB" altLang="zh-CN" sz="4000" dirty="0"/>
          </a:p>
          <a:p>
            <a:pPr algn="ctr"/>
            <a:r>
              <a:rPr lang="en-GB" altLang="zh-CN" sz="4000" dirty="0">
                <a:latin typeface="MalgunGothicRegular"/>
              </a:rPr>
              <a:t>Happy to answer your questions </a:t>
            </a:r>
            <a:endParaRPr lang="en-GB" altLang="zh-CN" sz="4000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Backup</a:t>
            </a:r>
            <a:r>
              <a:rPr lang="zh-CN" altLang="en-US" dirty="0"/>
              <a:t> </a:t>
            </a:r>
            <a:r>
              <a:rPr lang="en-US" altLang="zh-CN" dirty="0"/>
              <a:t>Slides</a:t>
            </a:r>
            <a:endParaRPr lang="fr-FR" altLang="zh-CN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/>
              <a:t>Multi-tenant Data </a:t>
            </a:r>
            <a:r>
              <a:rPr lang="fr-FR" altLang="zh-CN" dirty="0" err="1"/>
              <a:t>Centers</a:t>
            </a:r>
            <a:r>
              <a:rPr lang="fr-FR" altLang="zh-CN" dirty="0"/>
              <a:t> </a:t>
            </a:r>
            <a:endParaRPr lang="fr-FR" altLang="zh-CN" dirty="0"/>
          </a:p>
        </p:txBody>
      </p:sp>
      <p:sp>
        <p:nvSpPr>
          <p:cNvPr id="4" name="矩形 3"/>
          <p:cNvSpPr/>
          <p:nvPr/>
        </p:nvSpPr>
        <p:spPr>
          <a:xfrm>
            <a:off x="648076" y="1365488"/>
            <a:ext cx="9991907" cy="373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Microsoft YaHei" pitchFamily="34" charset="-122"/>
                <a:ea typeface="Microsoft YaHei" pitchFamily="34" charset="-122"/>
              </a:rPr>
              <a:t>In multi-tenant datacenters, admins can not control VM TCP stacks.</a:t>
            </a:r>
            <a:endParaRPr lang="en-US" altLang="zh-CN" sz="2000" b="1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Because VMs are setup and managed by </a:t>
            </a:r>
            <a:r>
              <a:rPr lang="en-US" altLang="zh-CN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different entities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New technologies are hard to deploy.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AC/DC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TCP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and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 err="1">
                <a:latin typeface="Microsoft YaHei" pitchFamily="34" charset="-122"/>
                <a:ea typeface="Microsoft YaHei" pitchFamily="34" charset="-122"/>
              </a:rPr>
              <a:t>vCC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work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in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the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hypervisor,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which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require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full TCP state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tracking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and full TCP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finite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-state machines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DCTCP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was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implemented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in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the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 err="1">
                <a:latin typeface="Microsoft YaHei" pitchFamily="34" charset="-122"/>
                <a:ea typeface="Microsoft YaHei" pitchFamily="34" charset="-122"/>
              </a:rPr>
              <a:t>lastest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kernel,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but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it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still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has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 err="1"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problems.</a:t>
            </a:r>
            <a:endParaRPr lang="fr-FR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fr-FR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7" name="图片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926" y="4462295"/>
            <a:ext cx="3428955" cy="1849122"/>
          </a:xfrm>
          <a:prstGeom prst="rect">
            <a:avLst/>
          </a:prstGeom>
        </p:spPr>
      </p:pic>
      <p:sp>
        <p:nvSpPr>
          <p:cNvPr id="168" name="矩形 167"/>
          <p:cNvSpPr/>
          <p:nvPr/>
        </p:nvSpPr>
        <p:spPr>
          <a:xfrm>
            <a:off x="8216506" y="6227614"/>
            <a:ext cx="2423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AC/DC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TCP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</a:rPr>
              <a:t>and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dirty="0" err="1">
                <a:latin typeface="Microsoft YaHei" pitchFamily="34" charset="-122"/>
                <a:ea typeface="Microsoft YaHei" pitchFamily="34" charset="-122"/>
              </a:rPr>
              <a:t>vCC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</a:rPr>
              <a:t> </a:t>
            </a:r>
            <a:endParaRPr lang="zh-CN" altLang="en-US" dirty="0"/>
          </a:p>
        </p:txBody>
      </p:sp>
      <p:grpSp>
        <p:nvGrpSpPr>
          <p:cNvPr id="207" name="组合 206"/>
          <p:cNvGrpSpPr/>
          <p:nvPr/>
        </p:nvGrpSpPr>
        <p:grpSpPr>
          <a:xfrm>
            <a:off x="882817" y="4566224"/>
            <a:ext cx="5394757" cy="1568785"/>
            <a:chOff x="804439" y="4260628"/>
            <a:chExt cx="5394757" cy="1568785"/>
          </a:xfrm>
        </p:grpSpPr>
        <p:grpSp>
          <p:nvGrpSpPr>
            <p:cNvPr id="200" name="组合 199"/>
            <p:cNvGrpSpPr/>
            <p:nvPr/>
          </p:nvGrpSpPr>
          <p:grpSpPr>
            <a:xfrm>
              <a:off x="4468806" y="4555970"/>
              <a:ext cx="1730390" cy="1273443"/>
              <a:chOff x="4102448" y="4730376"/>
              <a:chExt cx="1730390" cy="1273443"/>
            </a:xfrm>
          </p:grpSpPr>
          <p:sp>
            <p:nvSpPr>
              <p:cNvPr id="190" name="圆角矩形 189"/>
              <p:cNvSpPr/>
              <p:nvPr/>
            </p:nvSpPr>
            <p:spPr>
              <a:xfrm>
                <a:off x="4102448" y="4741049"/>
                <a:ext cx="1730390" cy="1262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1" name="Shape 475"/>
              <p:cNvSpPr/>
              <p:nvPr/>
            </p:nvSpPr>
            <p:spPr>
              <a:xfrm>
                <a:off x="4274992" y="4996701"/>
                <a:ext cx="560197" cy="408102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520700">
                    <a:moveTo>
                      <a:pt x="86785" y="0"/>
                    </a:moveTo>
                    <a:lnTo>
                      <a:pt x="827615" y="0"/>
                    </a:lnTo>
                    <a:cubicBezTo>
                      <a:pt x="875546" y="0"/>
                      <a:pt x="914400" y="38854"/>
                      <a:pt x="914400" y="86785"/>
                    </a:cubicBezTo>
                    <a:lnTo>
                      <a:pt x="914400" y="433915"/>
                    </a:lnTo>
                    <a:cubicBezTo>
                      <a:pt x="914400" y="481846"/>
                      <a:pt x="875546" y="520700"/>
                      <a:pt x="827615" y="520700"/>
                    </a:cubicBezTo>
                    <a:lnTo>
                      <a:pt x="86785" y="520700"/>
                    </a:lnTo>
                    <a:cubicBezTo>
                      <a:pt x="38854" y="520700"/>
                      <a:pt x="0" y="481846"/>
                      <a:pt x="0" y="433915"/>
                    </a:cubicBezTo>
                    <a:lnTo>
                      <a:pt x="0" y="86785"/>
                    </a:lnTo>
                    <a:cubicBezTo>
                      <a:pt x="0" y="38854"/>
                      <a:pt x="38854" y="0"/>
                      <a:pt x="86785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5B9BD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CN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92" name="Shape 475"/>
              <p:cNvSpPr/>
              <p:nvPr/>
            </p:nvSpPr>
            <p:spPr>
              <a:xfrm>
                <a:off x="5053066" y="4996701"/>
                <a:ext cx="560197" cy="408102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520700">
                    <a:moveTo>
                      <a:pt x="86785" y="0"/>
                    </a:moveTo>
                    <a:lnTo>
                      <a:pt x="827615" y="0"/>
                    </a:lnTo>
                    <a:cubicBezTo>
                      <a:pt x="875546" y="0"/>
                      <a:pt x="914400" y="38854"/>
                      <a:pt x="914400" y="86785"/>
                    </a:cubicBezTo>
                    <a:lnTo>
                      <a:pt x="914400" y="433915"/>
                    </a:lnTo>
                    <a:cubicBezTo>
                      <a:pt x="914400" y="481846"/>
                      <a:pt x="875546" y="520700"/>
                      <a:pt x="827615" y="520700"/>
                    </a:cubicBezTo>
                    <a:lnTo>
                      <a:pt x="86785" y="520700"/>
                    </a:lnTo>
                    <a:cubicBezTo>
                      <a:pt x="38854" y="520700"/>
                      <a:pt x="0" y="481846"/>
                      <a:pt x="0" y="433915"/>
                    </a:cubicBezTo>
                    <a:lnTo>
                      <a:pt x="0" y="86785"/>
                    </a:lnTo>
                    <a:cubicBezTo>
                      <a:pt x="0" y="38854"/>
                      <a:pt x="38854" y="0"/>
                      <a:pt x="86785" y="0"/>
                    </a:cubicBezTo>
                    <a:close/>
                  </a:path>
                </a:pathLst>
              </a:custGeom>
              <a:solidFill>
                <a:srgbClr val="ED7D3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93" name="Shape 475"/>
              <p:cNvSpPr/>
              <p:nvPr/>
            </p:nvSpPr>
            <p:spPr>
              <a:xfrm>
                <a:off x="4274992" y="5513322"/>
                <a:ext cx="560197" cy="408102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520700">
                    <a:moveTo>
                      <a:pt x="86785" y="0"/>
                    </a:moveTo>
                    <a:lnTo>
                      <a:pt x="827615" y="0"/>
                    </a:lnTo>
                    <a:cubicBezTo>
                      <a:pt x="875546" y="0"/>
                      <a:pt x="914400" y="38854"/>
                      <a:pt x="914400" y="86785"/>
                    </a:cubicBezTo>
                    <a:lnTo>
                      <a:pt x="914400" y="433915"/>
                    </a:lnTo>
                    <a:cubicBezTo>
                      <a:pt x="914400" y="481846"/>
                      <a:pt x="875546" y="520700"/>
                      <a:pt x="827615" y="520700"/>
                    </a:cubicBezTo>
                    <a:lnTo>
                      <a:pt x="86785" y="520700"/>
                    </a:lnTo>
                    <a:cubicBezTo>
                      <a:pt x="38854" y="520700"/>
                      <a:pt x="0" y="481846"/>
                      <a:pt x="0" y="433915"/>
                    </a:cubicBezTo>
                    <a:lnTo>
                      <a:pt x="0" y="86785"/>
                    </a:lnTo>
                    <a:cubicBezTo>
                      <a:pt x="0" y="38854"/>
                      <a:pt x="38854" y="0"/>
                      <a:pt x="86785" y="0"/>
                    </a:cubicBezTo>
                    <a:close/>
                  </a:path>
                </a:pathLst>
              </a:cu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94" name="Shape 475"/>
              <p:cNvSpPr/>
              <p:nvPr/>
            </p:nvSpPr>
            <p:spPr>
              <a:xfrm>
                <a:off x="5051368" y="5513322"/>
                <a:ext cx="560197" cy="408102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520700">
                    <a:moveTo>
                      <a:pt x="86785" y="0"/>
                    </a:moveTo>
                    <a:lnTo>
                      <a:pt x="827615" y="0"/>
                    </a:lnTo>
                    <a:cubicBezTo>
                      <a:pt x="875546" y="0"/>
                      <a:pt x="914400" y="38854"/>
                      <a:pt x="914400" y="86785"/>
                    </a:cubicBezTo>
                    <a:lnTo>
                      <a:pt x="914400" y="433915"/>
                    </a:lnTo>
                    <a:cubicBezTo>
                      <a:pt x="914400" y="481846"/>
                      <a:pt x="875546" y="520700"/>
                      <a:pt x="827615" y="520700"/>
                    </a:cubicBezTo>
                    <a:lnTo>
                      <a:pt x="86785" y="520700"/>
                    </a:lnTo>
                    <a:cubicBezTo>
                      <a:pt x="38854" y="520700"/>
                      <a:pt x="0" y="481846"/>
                      <a:pt x="0" y="433915"/>
                    </a:cubicBezTo>
                    <a:lnTo>
                      <a:pt x="0" y="86785"/>
                    </a:lnTo>
                    <a:cubicBezTo>
                      <a:pt x="0" y="38854"/>
                      <a:pt x="38854" y="0"/>
                      <a:pt x="86785" y="0"/>
                    </a:cubicBezTo>
                    <a:close/>
                  </a:path>
                </a:pathLst>
              </a:custGeom>
              <a:solidFill>
                <a:srgbClr val="70AD46"/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5B9BD5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CN" alt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95" name="文本框 194"/>
              <p:cNvSpPr txBox="1"/>
              <p:nvPr/>
            </p:nvSpPr>
            <p:spPr>
              <a:xfrm>
                <a:off x="4314004" y="4730376"/>
                <a:ext cx="13365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/>
                  <a:t>Virtual</a:t>
                </a:r>
                <a:r>
                  <a:rPr kumimoji="1" lang="zh-CN" altLang="en-US" sz="1200" dirty="0"/>
                  <a:t> </a:t>
                </a:r>
                <a:r>
                  <a:rPr kumimoji="1" lang="en-US" altLang="zh-CN" sz="1200" dirty="0"/>
                  <a:t>Machines</a:t>
                </a:r>
                <a:endParaRPr kumimoji="1" lang="zh-CN" altLang="en-US" sz="1200" dirty="0"/>
              </a:p>
            </p:txBody>
          </p:sp>
          <p:sp>
            <p:nvSpPr>
              <p:cNvPr id="196" name="Rectangle 477"/>
              <p:cNvSpPr/>
              <p:nvPr/>
            </p:nvSpPr>
            <p:spPr>
              <a:xfrm>
                <a:off x="4421220" y="5115349"/>
                <a:ext cx="348605" cy="20845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kern="100" dirty="0">
                    <a:solidFill>
                      <a:srgbClr val="FFFFFF"/>
                    </a:solidFill>
                    <a:effectLst/>
                    <a:latin typeface="Microsoft YaHei" pitchFamily="34" charset="-122"/>
                    <a:ea typeface="Microsoft YaHei" pitchFamily="34" charset="-122"/>
                  </a:rPr>
                  <a:t>OS</a:t>
                </a:r>
                <a:endParaRPr lang="zh-CN" sz="1000" kern="100" dirty="0">
                  <a:solidFill>
                    <a:srgbClr val="000000"/>
                  </a:solidFill>
                  <a:effectLst/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97" name="Rectangle 477"/>
              <p:cNvSpPr/>
              <p:nvPr/>
            </p:nvSpPr>
            <p:spPr>
              <a:xfrm>
                <a:off x="5200143" y="5105330"/>
                <a:ext cx="348605" cy="20845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kern="100" dirty="0">
                    <a:solidFill>
                      <a:srgbClr val="FFFFFF"/>
                    </a:solidFill>
                    <a:effectLst/>
                    <a:latin typeface="Microsoft YaHei" pitchFamily="34" charset="-122"/>
                    <a:ea typeface="Microsoft YaHei" pitchFamily="34" charset="-122"/>
                  </a:rPr>
                  <a:t>OS</a:t>
                </a:r>
                <a:endParaRPr lang="zh-CN" sz="1000" kern="100" dirty="0">
                  <a:solidFill>
                    <a:srgbClr val="000000"/>
                  </a:solidFill>
                  <a:effectLst/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98" name="Rectangle 477"/>
              <p:cNvSpPr/>
              <p:nvPr/>
            </p:nvSpPr>
            <p:spPr>
              <a:xfrm>
                <a:off x="4421220" y="5613146"/>
                <a:ext cx="348605" cy="20845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kern="100" dirty="0">
                    <a:solidFill>
                      <a:srgbClr val="FFFFFF"/>
                    </a:solidFill>
                    <a:effectLst/>
                    <a:latin typeface="Microsoft YaHei" pitchFamily="34" charset="-122"/>
                    <a:ea typeface="Microsoft YaHei" pitchFamily="34" charset="-122"/>
                  </a:rPr>
                  <a:t>OS</a:t>
                </a:r>
                <a:endParaRPr lang="zh-CN" sz="1000" kern="100" dirty="0">
                  <a:solidFill>
                    <a:srgbClr val="000000"/>
                  </a:solidFill>
                  <a:effectLst/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99" name="Rectangle 477"/>
              <p:cNvSpPr/>
              <p:nvPr/>
            </p:nvSpPr>
            <p:spPr>
              <a:xfrm>
                <a:off x="5199294" y="5611277"/>
                <a:ext cx="348605" cy="20845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kern="100" dirty="0">
                    <a:solidFill>
                      <a:srgbClr val="FFFFFF"/>
                    </a:solidFill>
                    <a:effectLst/>
                    <a:latin typeface="Microsoft YaHei" pitchFamily="34" charset="-122"/>
                    <a:ea typeface="Microsoft YaHei" pitchFamily="34" charset="-122"/>
                  </a:rPr>
                  <a:t>OS</a:t>
                </a:r>
                <a:endParaRPr lang="zh-CN" sz="1000" kern="100" dirty="0">
                  <a:solidFill>
                    <a:srgbClr val="000000"/>
                  </a:solidFill>
                  <a:effectLst/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sp>
          <p:nvSpPr>
            <p:cNvPr id="201" name="矩形 200"/>
            <p:cNvSpPr/>
            <p:nvPr/>
          </p:nvSpPr>
          <p:spPr>
            <a:xfrm>
              <a:off x="804439" y="4260628"/>
              <a:ext cx="21443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zh-CN" dirty="0">
                  <a:latin typeface="Arial" charset="0"/>
                </a:rPr>
                <a:t>New Congestion</a:t>
              </a:r>
              <a:br>
                <a:rPr lang="fr-FR" altLang="zh-CN" dirty="0"/>
              </a:br>
              <a:r>
                <a:rPr lang="fr-FR" altLang="zh-CN" dirty="0">
                  <a:latin typeface="Arial" charset="0"/>
                </a:rPr>
                <a:t>Control </a:t>
              </a:r>
              <a:r>
                <a:rPr lang="fr-FR" altLang="zh-CN" dirty="0" err="1">
                  <a:latin typeface="Arial" charset="0"/>
                </a:rPr>
                <a:t>Algorithms</a:t>
              </a:r>
              <a:endParaRPr lang="zh-CN" altLang="en-US" dirty="0"/>
            </a:p>
          </p:txBody>
        </p:sp>
        <p:sp>
          <p:nvSpPr>
            <p:cNvPr id="202" name="矩形 201"/>
            <p:cNvSpPr/>
            <p:nvPr/>
          </p:nvSpPr>
          <p:spPr>
            <a:xfrm>
              <a:off x="1000617" y="5016695"/>
              <a:ext cx="1186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zh-CN" dirty="0">
                  <a:latin typeface="Arial" charset="0"/>
                </a:rPr>
                <a:t>DCQCN</a:t>
              </a:r>
              <a:endParaRPr lang="zh-CN" altLang="en-US" dirty="0"/>
            </a:p>
          </p:txBody>
        </p:sp>
        <p:sp>
          <p:nvSpPr>
            <p:cNvPr id="203" name="矩形 202"/>
            <p:cNvSpPr/>
            <p:nvPr/>
          </p:nvSpPr>
          <p:spPr>
            <a:xfrm>
              <a:off x="1421278" y="5432184"/>
              <a:ext cx="1186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zh-CN" dirty="0" err="1">
                  <a:latin typeface="Arial" charset="0"/>
                </a:rPr>
                <a:t>pFabric</a:t>
              </a:r>
              <a:endParaRPr lang="zh-CN" altLang="en-US" dirty="0"/>
            </a:p>
          </p:txBody>
        </p:sp>
        <p:sp>
          <p:nvSpPr>
            <p:cNvPr id="204" name="矩形 203"/>
            <p:cNvSpPr/>
            <p:nvPr/>
          </p:nvSpPr>
          <p:spPr>
            <a:xfrm>
              <a:off x="1894554" y="5171766"/>
              <a:ext cx="1186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zh-CN" dirty="0">
                  <a:latin typeface="Arial" charset="0"/>
                </a:rPr>
                <a:t>CP</a:t>
              </a:r>
              <a:r>
                <a:rPr lang="zh-CN" altLang="en-US" dirty="0">
                  <a:latin typeface="Arial" charset="0"/>
                </a:rPr>
                <a:t>   </a:t>
              </a:r>
              <a:r>
                <a:rPr lang="en-US" altLang="zh-CN" dirty="0">
                  <a:latin typeface="Arial" charset="0"/>
                </a:rPr>
                <a:t>NDP</a:t>
              </a:r>
              <a:endParaRPr lang="zh-CN" altLang="en-US" dirty="0"/>
            </a:p>
          </p:txBody>
        </p:sp>
        <p:sp>
          <p:nvSpPr>
            <p:cNvPr id="205" name="虚尾箭头 204"/>
            <p:cNvSpPr/>
            <p:nvPr/>
          </p:nvSpPr>
          <p:spPr>
            <a:xfrm>
              <a:off x="3037752" y="4845974"/>
              <a:ext cx="1338588" cy="618237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6" name="十字形 205"/>
            <p:cNvSpPr/>
            <p:nvPr/>
          </p:nvSpPr>
          <p:spPr>
            <a:xfrm rot="18979628">
              <a:off x="3138394" y="4743000"/>
              <a:ext cx="857873" cy="841359"/>
            </a:xfrm>
            <a:prstGeom prst="plus">
              <a:avLst>
                <a:gd name="adj" fmla="val 4518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fr-FR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3191" y="3631474"/>
            <a:ext cx="3921035" cy="29407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27" y="3631474"/>
            <a:ext cx="3921035" cy="294077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48076" y="1365488"/>
            <a:ext cx="9991907" cy="23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Microsoft YaHei" pitchFamily="34" charset="-122"/>
                <a:ea typeface="Microsoft YaHei" pitchFamily="34" charset="-122"/>
              </a:rPr>
              <a:t>The</a:t>
            </a:r>
            <a:r>
              <a:rPr lang="zh-CN" altLang="en-US" sz="20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b="1" dirty="0">
                <a:latin typeface="Microsoft YaHei" pitchFamily="34" charset="-122"/>
                <a:ea typeface="Microsoft YaHei" pitchFamily="34" charset="-122"/>
              </a:rPr>
              <a:t>result</a:t>
            </a:r>
            <a:r>
              <a:rPr lang="zh-CN" altLang="en-US" sz="20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b="1" dirty="0">
                <a:latin typeface="Microsoft YaHei" pitchFamily="34" charset="-122"/>
                <a:ea typeface="Microsoft YaHei" pitchFamily="34" charset="-122"/>
              </a:rPr>
              <a:t>to</a:t>
            </a:r>
            <a:r>
              <a:rPr lang="zh-CN" altLang="en-US" sz="20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b="1" dirty="0">
                <a:latin typeface="Microsoft YaHei" pitchFamily="34" charset="-122"/>
                <a:ea typeface="Microsoft YaHei" pitchFamily="34" charset="-122"/>
              </a:rPr>
              <a:t>show</a:t>
            </a:r>
            <a:r>
              <a:rPr lang="zh-CN" altLang="en-US" sz="20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b="1" dirty="0">
                <a:latin typeface="Microsoft YaHei" pitchFamily="34" charset="-122"/>
                <a:ea typeface="Microsoft YaHei" pitchFamily="34" charset="-122"/>
              </a:rPr>
              <a:t>the</a:t>
            </a:r>
            <a:r>
              <a:rPr lang="zh-CN" altLang="en-US" sz="20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b="1" dirty="0" err="1"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zh-CN" altLang="en-US" sz="2000" b="1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b="1" dirty="0">
                <a:latin typeface="Microsoft YaHei" pitchFamily="34" charset="-122"/>
                <a:ea typeface="Microsoft YaHei" pitchFamily="34" charset="-122"/>
              </a:rPr>
              <a:t>problem.</a:t>
            </a:r>
            <a:endParaRPr lang="en-US" altLang="zh-CN" sz="2000" b="1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Even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one RTO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occurs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, the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loss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of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goodput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is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enormous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Even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if the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sending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window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is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always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1 MSS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only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about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80 concurrent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flows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can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be</a:t>
            </a:r>
            <a:r>
              <a:rPr lang="fr-FR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000" dirty="0" err="1">
                <a:latin typeface="Microsoft YaHei" pitchFamily="34" charset="-122"/>
                <a:ea typeface="Microsoft YaHei" pitchFamily="34" charset="-122"/>
              </a:rPr>
              <a:t>maintained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Goal &amp; Our Approach </a:t>
            </a:r>
            <a:endParaRPr lang="fr-FR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644847" y="1678291"/>
            <a:ext cx="5597741" cy="419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Microsoft YaHei" pitchFamily="34" charset="-122"/>
                <a:ea typeface="Microsoft YaHei" pitchFamily="34" charset="-122"/>
              </a:rPr>
              <a:t>Goal </a:t>
            </a:r>
            <a:endParaRPr lang="en-US" altLang="zh-CN" sz="2000" b="1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Transparent to TCP end-systems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 to handle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the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TCP </a:t>
            </a:r>
            <a:r>
              <a:rPr lang="en-US" altLang="zh-CN" sz="2000" dirty="0" err="1">
                <a:latin typeface="Microsoft YaHei" pitchFamily="34" charset="-122"/>
                <a:ea typeface="Microsoft YaHei" pitchFamily="34" charset="-122"/>
              </a:rPr>
              <a:t>Incast</a:t>
            </a:r>
            <a:r>
              <a:rPr lang="zh-CN" altLang="en-US" sz="20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problems 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Microsoft YaHei" pitchFamily="34" charset="-122"/>
                <a:ea typeface="Microsoft YaHei" pitchFamily="34" charset="-122"/>
              </a:rPr>
              <a:t>R-AQM </a:t>
            </a:r>
            <a:endParaRPr lang="en-US" altLang="zh-CN" sz="2000" b="1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Proactively </a:t>
            </a:r>
            <a:r>
              <a:rPr lang="en-US" altLang="zh-CN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intercepts and releases ACKs 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on congested </a:t>
            </a:r>
            <a:r>
              <a:rPr lang="en-US" altLang="zh-CN" sz="2000" dirty="0" err="1">
                <a:latin typeface="Microsoft YaHei" pitchFamily="34" charset="-122"/>
                <a:ea typeface="Microsoft YaHei" pitchFamily="34" charset="-122"/>
              </a:rPr>
              <a:t>swiches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 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ACK-triggered in-flight packets can </a:t>
            </a:r>
            <a:r>
              <a:rPr lang="en-US" altLang="zh-CN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fully utilize the bottleneck</a:t>
            </a:r>
            <a:r>
              <a:rPr lang="en-US" altLang="zh-CN" sz="2000" dirty="0">
                <a:latin typeface="Microsoft YaHei" pitchFamily="34" charset="-122"/>
                <a:ea typeface="Microsoft YaHei" pitchFamily="34" charset="-122"/>
              </a:rPr>
              <a:t> with short queues 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l="983" t="-3942" r="-5405" b="-10504"/>
          <a:stretch>
            <a:fillRect/>
          </a:stretch>
        </p:blipFill>
        <p:spPr>
          <a:xfrm>
            <a:off x="6245817" y="1837267"/>
            <a:ext cx="5946183" cy="38749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2760219" y="3905378"/>
            <a:ext cx="6964738" cy="3007136"/>
            <a:chOff x="3119062" y="4383776"/>
            <a:chExt cx="5647542" cy="2180072"/>
          </a:xfrm>
        </p:grpSpPr>
        <p:grpSp>
          <p:nvGrpSpPr>
            <p:cNvPr id="126" name="组合 125"/>
            <p:cNvGrpSpPr/>
            <p:nvPr/>
          </p:nvGrpSpPr>
          <p:grpSpPr>
            <a:xfrm>
              <a:off x="4992302" y="4686928"/>
              <a:ext cx="1439130" cy="276404"/>
              <a:chOff x="4664577" y="2492896"/>
              <a:chExt cx="2553717" cy="576064"/>
            </a:xfrm>
          </p:grpSpPr>
          <p:sp>
            <p:nvSpPr>
              <p:cNvPr id="156" name="矩形 155"/>
              <p:cNvSpPr/>
              <p:nvPr/>
            </p:nvSpPr>
            <p:spPr>
              <a:xfrm>
                <a:off x="4664577" y="2492896"/>
                <a:ext cx="2553717" cy="576064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5274078" y="2492896"/>
                <a:ext cx="486056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5760132" y="2492896"/>
                <a:ext cx="486056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6246186" y="2492896"/>
                <a:ext cx="486056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6732238" y="2492896"/>
                <a:ext cx="486056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4992302" y="5020577"/>
              <a:ext cx="1440000" cy="276373"/>
              <a:chOff x="3202997" y="4437112"/>
              <a:chExt cx="1907870" cy="576064"/>
            </a:xfrm>
          </p:grpSpPr>
          <p:sp>
            <p:nvSpPr>
              <p:cNvPr id="154" name="矩形 153"/>
              <p:cNvSpPr/>
              <p:nvPr/>
            </p:nvSpPr>
            <p:spPr>
              <a:xfrm>
                <a:off x="3203848" y="4437112"/>
                <a:ext cx="1907019" cy="576064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3202997" y="4437112"/>
                <a:ext cx="211331" cy="576064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4992302" y="5470072"/>
              <a:ext cx="1440000" cy="276373"/>
              <a:chOff x="4664577" y="2492896"/>
              <a:chExt cx="2553717" cy="576064"/>
            </a:xfrm>
          </p:grpSpPr>
          <p:sp>
            <p:nvSpPr>
              <p:cNvPr id="152" name="矩形 151"/>
              <p:cNvSpPr/>
              <p:nvPr/>
            </p:nvSpPr>
            <p:spPr>
              <a:xfrm>
                <a:off x="4664577" y="2492896"/>
                <a:ext cx="2553717" cy="576064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6732239" y="2492896"/>
                <a:ext cx="486055" cy="576064"/>
              </a:xfrm>
              <a:prstGeom prst="rect">
                <a:avLst/>
              </a:prstGeom>
              <a:solidFill>
                <a:srgbClr val="2EC6FF">
                  <a:lumMod val="75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4992302" y="5803721"/>
              <a:ext cx="1440000" cy="276373"/>
              <a:chOff x="1691680" y="4581128"/>
              <a:chExt cx="2087924" cy="576064"/>
            </a:xfrm>
          </p:grpSpPr>
          <p:sp>
            <p:nvSpPr>
              <p:cNvPr id="142" name="矩形 141"/>
              <p:cNvSpPr/>
              <p:nvPr/>
            </p:nvSpPr>
            <p:spPr>
              <a:xfrm>
                <a:off x="1691680" y="4581128"/>
                <a:ext cx="401923" cy="576064"/>
              </a:xfrm>
              <a:prstGeom prst="rect">
                <a:avLst/>
              </a:prstGeom>
              <a:pattFill prst="wdUpDiag">
                <a:fgClr>
                  <a:srgbClr val="2EC6FF">
                    <a:lumMod val="75000"/>
                  </a:srgbClr>
                </a:fgClr>
                <a:bgClr>
                  <a:srgbClr val="FFFFFF"/>
                </a:bgClr>
              </a:patt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grpSp>
            <p:nvGrpSpPr>
              <p:cNvPr id="143" name="组合 142"/>
              <p:cNvGrpSpPr/>
              <p:nvPr/>
            </p:nvGrpSpPr>
            <p:grpSpPr>
              <a:xfrm>
                <a:off x="1697875" y="4581128"/>
                <a:ext cx="2081729" cy="576000"/>
                <a:chOff x="1697875" y="4581128"/>
                <a:chExt cx="2081729" cy="576000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1698804" y="4581128"/>
                  <a:ext cx="2080800" cy="5760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249"/>
                    </a:buClr>
                    <a:buSzPct val="65000"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1697875" y="4581128"/>
                  <a:ext cx="230590" cy="576000"/>
                </a:xfrm>
                <a:prstGeom prst="rect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249"/>
                    </a:buClr>
                    <a:buSzPct val="65000"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144" name="矩形 143"/>
              <p:cNvSpPr/>
              <p:nvPr/>
            </p:nvSpPr>
            <p:spPr>
              <a:xfrm>
                <a:off x="2093603" y="4581128"/>
                <a:ext cx="401923" cy="576064"/>
              </a:xfrm>
              <a:prstGeom prst="rect">
                <a:avLst/>
              </a:prstGeom>
              <a:pattFill prst="wdUpDiag">
                <a:fgClr>
                  <a:srgbClr val="2EC6FF">
                    <a:lumMod val="75000"/>
                  </a:srgbClr>
                </a:fgClr>
                <a:bgClr>
                  <a:srgbClr val="FFFFFF"/>
                </a:bgClr>
              </a:patt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2093603" y="4581128"/>
                <a:ext cx="230590" cy="576064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2496453" y="4581128"/>
                <a:ext cx="401923" cy="576064"/>
              </a:xfrm>
              <a:prstGeom prst="rect">
                <a:avLst/>
              </a:prstGeom>
              <a:pattFill prst="wdUpDiag">
                <a:fgClr>
                  <a:srgbClr val="2EC6FF">
                    <a:lumMod val="75000"/>
                  </a:srgbClr>
                </a:fgClr>
                <a:bgClr>
                  <a:srgbClr val="FFFFFF"/>
                </a:bgClr>
              </a:patt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2496453" y="4581128"/>
                <a:ext cx="230590" cy="576064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2898376" y="4581128"/>
                <a:ext cx="401923" cy="576064"/>
              </a:xfrm>
              <a:prstGeom prst="rect">
                <a:avLst/>
              </a:prstGeom>
              <a:pattFill prst="wdUpDiag">
                <a:fgClr>
                  <a:srgbClr val="2EC6FF">
                    <a:lumMod val="75000"/>
                  </a:srgbClr>
                </a:fgClr>
                <a:bgClr>
                  <a:srgbClr val="FFFFFF"/>
                </a:bgClr>
              </a:patt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2898376" y="4581128"/>
                <a:ext cx="230590" cy="576064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249"/>
                  </a:buClr>
                  <a:buSzPct val="65000"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30" name="文本框 129"/>
            <p:cNvSpPr txBox="1"/>
            <p:nvPr/>
          </p:nvSpPr>
          <p:spPr>
            <a:xfrm>
              <a:off x="5005002" y="4383776"/>
              <a:ext cx="2340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Data Packets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5211378" y="5014427"/>
              <a:ext cx="1603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ACKs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211378" y="6194516"/>
              <a:ext cx="140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Extra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 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delay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endParaRPr>
            </a:p>
          </p:txBody>
        </p:sp>
        <p:cxnSp>
          <p:nvCxnSpPr>
            <p:cNvPr id="133" name="直线箭头连接符 132"/>
            <p:cNvCxnSpPr/>
            <p:nvPr/>
          </p:nvCxnSpPr>
          <p:spPr>
            <a:xfrm flipH="1" flipV="1">
              <a:off x="5495327" y="6080064"/>
              <a:ext cx="80155" cy="162006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34" name="曲线连接符 133"/>
            <p:cNvCxnSpPr>
              <a:stCxn id="160" idx="3"/>
              <a:endCxn id="154" idx="3"/>
            </p:cNvCxnSpPr>
            <p:nvPr/>
          </p:nvCxnSpPr>
          <p:spPr>
            <a:xfrm>
              <a:off x="6431432" y="4825130"/>
              <a:ext cx="870" cy="333634"/>
            </a:xfrm>
            <a:prstGeom prst="curvedConnector3">
              <a:avLst>
                <a:gd name="adj1" fmla="val 82431034"/>
              </a:avLst>
            </a:prstGeom>
            <a:noFill/>
            <a:ln w="285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35" name="曲线连接符 134"/>
            <p:cNvCxnSpPr/>
            <p:nvPr/>
          </p:nvCxnSpPr>
          <p:spPr>
            <a:xfrm>
              <a:off x="6457442" y="5613847"/>
              <a:ext cx="870" cy="333634"/>
            </a:xfrm>
            <a:prstGeom prst="curvedConnector3">
              <a:avLst>
                <a:gd name="adj1" fmla="val 82431034"/>
              </a:avLst>
            </a:prstGeom>
            <a:noFill/>
            <a:ln w="285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36" name="曲线连接符 135"/>
            <p:cNvCxnSpPr>
              <a:stCxn id="155" idx="1"/>
              <a:endCxn id="156" idx="1"/>
            </p:cNvCxnSpPr>
            <p:nvPr/>
          </p:nvCxnSpPr>
          <p:spPr>
            <a:xfrm rot="10800000">
              <a:off x="4992302" y="4825130"/>
              <a:ext cx="12700" cy="333634"/>
            </a:xfrm>
            <a:prstGeom prst="curvedConnector3">
              <a:avLst>
                <a:gd name="adj1" fmla="val 5800000"/>
              </a:avLst>
            </a:prstGeom>
            <a:noFill/>
            <a:ln w="285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37" name="曲线连接符 136"/>
            <p:cNvCxnSpPr/>
            <p:nvPr/>
          </p:nvCxnSpPr>
          <p:spPr>
            <a:xfrm rot="10800000">
              <a:off x="4971305" y="5613847"/>
              <a:ext cx="12700" cy="333634"/>
            </a:xfrm>
            <a:prstGeom prst="curvedConnector3">
              <a:avLst>
                <a:gd name="adj1" fmla="val 5800000"/>
              </a:avLst>
            </a:prstGeom>
            <a:noFill/>
            <a:ln w="285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38" name="文本框 137"/>
            <p:cNvSpPr txBox="1"/>
            <p:nvPr/>
          </p:nvSpPr>
          <p:spPr>
            <a:xfrm>
              <a:off x="7163232" y="4883651"/>
              <a:ext cx="1603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Receiver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7163232" y="5672369"/>
              <a:ext cx="1603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Receiver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3351513" y="4883651"/>
              <a:ext cx="1603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Sender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3351513" y="5672369"/>
              <a:ext cx="1603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Sender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endParaRPr>
            </a:p>
          </p:txBody>
        </p:sp>
        <p:cxnSp>
          <p:nvCxnSpPr>
            <p:cNvPr id="123" name="直线连接符 122"/>
            <p:cNvCxnSpPr/>
            <p:nvPr/>
          </p:nvCxnSpPr>
          <p:spPr>
            <a:xfrm>
              <a:off x="3191071" y="5383306"/>
              <a:ext cx="4968552" cy="0"/>
            </a:xfrm>
            <a:prstGeom prst="line">
              <a:avLst/>
            </a:prstGeom>
            <a:noFill/>
            <a:ln w="222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124" name="矩形 123"/>
            <p:cNvSpPr/>
            <p:nvPr/>
          </p:nvSpPr>
          <p:spPr>
            <a:xfrm>
              <a:off x="3119062" y="4427554"/>
              <a:ext cx="14561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Original</a:t>
              </a:r>
              <a:endPara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3134595" y="5976401"/>
              <a:ext cx="14224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R-AQM</a:t>
              </a:r>
              <a:endPara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161" name="矩形 160"/>
          <p:cNvSpPr/>
          <p:nvPr/>
        </p:nvSpPr>
        <p:spPr>
          <a:xfrm>
            <a:off x="660434" y="1233817"/>
            <a:ext cx="10821513" cy="2487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The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forward </a:t>
            </a:r>
            <a:r>
              <a:rPr lang="fr-FR" altLang="zh-CN" sz="2400" dirty="0" err="1">
                <a:solidFill>
                  <a:srgbClr val="C00000"/>
                </a:solidFill>
              </a:rPr>
              <a:t>delay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 is important for the experience of the application.</a:t>
            </a:r>
            <a:endParaRPr lang="en-US" altLang="zh-CN" sz="2400" dirty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The 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backward</a:t>
            </a:r>
            <a:r>
              <a:rPr lang="zh-CN" altLang="en-US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fr-FR" altLang="zh-CN" sz="2400" dirty="0" err="1">
                <a:solidFill>
                  <a:srgbClr val="C00000"/>
                </a:solidFill>
              </a:rPr>
              <a:t>delay</a:t>
            </a:r>
            <a:r>
              <a:rPr lang="en-US" altLang="zh-CN" sz="2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dirty="0">
                <a:latin typeface="Microsoft YaHei" pitchFamily="34" charset="-122"/>
                <a:ea typeface="Microsoft YaHei" pitchFamily="34" charset="-122"/>
              </a:rPr>
              <a:t>is used only for packets acknowledgement and CC decisions.</a:t>
            </a:r>
            <a:endParaRPr lang="en-US" altLang="zh-CN" sz="2000" dirty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dirty="0">
                <a:latin typeface="Microsoft YaHei" pitchFamily="34" charset="-122"/>
                <a:ea typeface="Microsoft YaHei" pitchFamily="34" charset="-122"/>
              </a:rPr>
              <a:t>R-AQM</a:t>
            </a:r>
            <a:r>
              <a:rPr lang="zh-CN" altLang="en-US" sz="36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3600" dirty="0">
                <a:latin typeface="Microsoft YaHei" pitchFamily="34" charset="-122"/>
                <a:ea typeface="Microsoft YaHei" pitchFamily="34" charset="-122"/>
              </a:rPr>
              <a:t>offers a</a:t>
            </a:r>
            <a:r>
              <a:rPr lang="zh-CN" altLang="en-US" sz="36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3600" dirty="0">
                <a:latin typeface="Microsoft YaHei" pitchFamily="34" charset="-122"/>
                <a:ea typeface="Microsoft YaHei" pitchFamily="34" charset="-122"/>
              </a:rPr>
              <a:t>new trade-off.</a:t>
            </a:r>
            <a:endParaRPr lang="en-US" altLang="zh-CN" sz="36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67" name="矩形 66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234438" y="3204190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Sender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 Packets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Receiver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068517" y="3859270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ACK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Switch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76" name="图形 75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77" name="图形 76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78" name="曲线连接符 77"/>
          <p:cNvCxnSpPr>
            <a:endCxn id="67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79" name="圆角矩形 78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80" name="曲线连接符 79"/>
          <p:cNvCxnSpPr>
            <a:stCxn id="67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1" name="矩形 80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412366" y="3204815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686445" y="3204814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960358" y="3204813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87" name="曲线连接符 86"/>
          <p:cNvCxnSpPr>
            <a:endCxn id="72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88" name="曲线连接符 87"/>
          <p:cNvCxnSpPr>
            <a:stCxn id="72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9" name="矩形 88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 err="1"/>
              <a:t>Forward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r>
              <a:rPr lang="fr-FR" altLang="zh-CN" dirty="0"/>
              <a:t> </a:t>
            </a:r>
            <a:r>
              <a:rPr lang="fr-FR" altLang="zh-CN" dirty="0" err="1"/>
              <a:t>v.s</a:t>
            </a:r>
            <a:r>
              <a:rPr lang="fr-FR" altLang="zh-CN" dirty="0"/>
              <a:t>. </a:t>
            </a:r>
            <a:r>
              <a:rPr lang="fr-FR" altLang="zh-CN" dirty="0" err="1"/>
              <a:t>Backward</a:t>
            </a:r>
            <a:r>
              <a:rPr lang="fr-FR" altLang="zh-CN" dirty="0"/>
              <a:t> </a:t>
            </a:r>
            <a:r>
              <a:rPr lang="fr-FR" altLang="zh-CN" dirty="0" err="1"/>
              <a:t>delay</a:t>
            </a:r>
            <a:endParaRPr lang="fr-FR" altLang="zh-CN" dirty="0"/>
          </a:p>
        </p:txBody>
      </p:sp>
      <p:sp>
        <p:nvSpPr>
          <p:cNvPr id="54" name="矩形 53"/>
          <p:cNvSpPr/>
          <p:nvPr/>
        </p:nvSpPr>
        <p:spPr>
          <a:xfrm>
            <a:off x="5068517" y="3204190"/>
            <a:ext cx="1440000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810363" y="3055367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944000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Sender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081217" y="2905124"/>
            <a:ext cx="17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 Packets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81674" y="412711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Receiver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069159" y="3859270"/>
            <a:ext cx="1439358" cy="27637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935692" y="3925221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633042" y="2268001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ACK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339254" y="4546982"/>
            <a:ext cx="83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Switch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63" name="图形 62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212710"/>
            <a:ext cx="914400" cy="914400"/>
          </a:xfrm>
          <a:prstGeom prst="rect">
            <a:avLst/>
          </a:prstGeom>
        </p:spPr>
      </p:pic>
      <p:pic>
        <p:nvPicPr>
          <p:cNvPr id="64" name="图形 63" descr="计算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4" y="3212710"/>
            <a:ext cx="914400" cy="914400"/>
          </a:xfrm>
          <a:prstGeom prst="rect">
            <a:avLst/>
          </a:prstGeom>
        </p:spPr>
      </p:pic>
      <p:cxnSp>
        <p:nvCxnSpPr>
          <p:cNvPr id="65" name="曲线连接符 64"/>
          <p:cNvCxnSpPr>
            <a:endCxn id="54" idx="1"/>
          </p:cNvCxnSpPr>
          <p:nvPr/>
        </p:nvCxnSpPr>
        <p:spPr>
          <a:xfrm flipV="1">
            <a:off x="2924838" y="3342377"/>
            <a:ext cx="2143679" cy="24617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66" name="圆角矩形 65"/>
          <p:cNvSpPr/>
          <p:nvPr/>
        </p:nvSpPr>
        <p:spPr>
          <a:xfrm>
            <a:off x="4276349" y="2893564"/>
            <a:ext cx="3024336" cy="15121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91" name="曲线连接符 90"/>
          <p:cNvCxnSpPr>
            <a:stCxn id="54" idx="3"/>
          </p:cNvCxnSpPr>
          <p:nvPr/>
        </p:nvCxnSpPr>
        <p:spPr>
          <a:xfrm>
            <a:off x="6508517" y="3342377"/>
            <a:ext cx="2378866" cy="26665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92" name="矩形 91"/>
          <p:cNvSpPr/>
          <p:nvPr/>
        </p:nvSpPr>
        <p:spPr>
          <a:xfrm>
            <a:off x="7393416" y="2308300"/>
            <a:ext cx="273913" cy="276404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473536" y="2307054"/>
            <a:ext cx="159506" cy="2763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667329" y="2268000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Data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681227" y="3204192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955306" y="3204191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229219" y="3204190"/>
            <a:ext cx="274079" cy="276373"/>
          </a:xfrm>
          <a:prstGeom prst="rect">
            <a:avLst/>
          </a:prstGeom>
          <a:solidFill>
            <a:srgbClr val="2EC6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98" name="曲线连接符 97"/>
          <p:cNvCxnSpPr>
            <a:endCxn id="59" idx="3"/>
          </p:cNvCxnSpPr>
          <p:nvPr/>
        </p:nvCxnSpPr>
        <p:spPr>
          <a:xfrm rot="10800000" flipV="1">
            <a:off x="6508517" y="3666809"/>
            <a:ext cx="2378866" cy="33064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99" name="曲线连接符 98"/>
          <p:cNvCxnSpPr>
            <a:stCxn id="59" idx="1"/>
          </p:cNvCxnSpPr>
          <p:nvPr/>
        </p:nvCxnSpPr>
        <p:spPr>
          <a:xfrm rot="10800000">
            <a:off x="2924839" y="3726743"/>
            <a:ext cx="2144321" cy="2707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矩形 99"/>
          <p:cNvSpPr/>
          <p:nvPr/>
        </p:nvSpPr>
        <p:spPr>
          <a:xfrm>
            <a:off x="7393416" y="2778994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666796" y="2747903"/>
            <a:ext cx="122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065175" y="3858645"/>
            <a:ext cx="274079" cy="276373"/>
          </a:xfrm>
          <a:prstGeom prst="rect">
            <a:avLst/>
          </a:prstGeom>
          <a:pattFill prst="wdUpDiag">
            <a:fgClr>
              <a:srgbClr val="2EC6FF">
                <a:lumMod val="75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249"/>
              </a:buClr>
              <a:buSzPct val="65000"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943313" y="4147228"/>
            <a:ext cx="1067891" cy="19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Extra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delay</a:t>
            </a:r>
            <a:endParaRPr lang="en-US" altLang="zh-CN" sz="14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cxnSp>
        <p:nvCxnSpPr>
          <p:cNvPr id="104" name="直线箭头连接符 103"/>
          <p:cNvCxnSpPr/>
          <p:nvPr/>
        </p:nvCxnSpPr>
        <p:spPr>
          <a:xfrm flipH="1" flipV="1">
            <a:off x="5227262" y="4032775"/>
            <a:ext cx="80155" cy="162006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自定义设计方案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0070C0"/>
      </a:hlink>
      <a:folHlink>
        <a:srgbClr val="00B0F0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达芬奇的左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3D52"/>
      </a:accent1>
      <a:accent2>
        <a:srgbClr val="FEBA01"/>
      </a:accent2>
      <a:accent3>
        <a:srgbClr val="0070C0"/>
      </a:accent3>
      <a:accent4>
        <a:srgbClr val="C00000"/>
      </a:accent4>
      <a:accent5>
        <a:srgbClr val="38526E"/>
      </a:accent5>
      <a:accent6>
        <a:srgbClr val="BFBFBF"/>
      </a:accent6>
      <a:hlink>
        <a:srgbClr val="2A3D52"/>
      </a:hlink>
      <a:folHlink>
        <a:srgbClr val="C4AF99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清华2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16A2FF"/>
      </a:accent1>
      <a:accent2>
        <a:srgbClr val="2EC6FF"/>
      </a:accent2>
      <a:accent3>
        <a:srgbClr val="FF4025"/>
      </a:accent3>
      <a:accent4>
        <a:srgbClr val="FF9400"/>
      </a:accent4>
      <a:accent5>
        <a:srgbClr val="19B596"/>
      </a:accent5>
      <a:accent6>
        <a:srgbClr val="00C6D4"/>
      </a:accent6>
      <a:hlink>
        <a:srgbClr val="4472C4"/>
      </a:hlink>
      <a:folHlink>
        <a:srgbClr val="BFBFBF"/>
      </a:folHlink>
    </a:clrScheme>
    <a:fontScheme name="pkqhudtf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30000"/>
          </a:lnSpc>
          <a:buClr>
            <a:srgbClr val="0F1249"/>
          </a:buClr>
          <a:buSzPct val="65000"/>
          <a:defRPr sz="2400" b="1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344</Paragraphs>
  <Slides>0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宋体</vt:lpstr>
      <vt:lpstr>Wingdings</vt:lpstr>
      <vt:lpstr>Microsoft YaHei</vt:lpstr>
      <vt:lpstr>Impact</vt:lpstr>
      <vt:lpstr>华文细黑</vt:lpstr>
      <vt:lpstr>Segoe UI</vt:lpstr>
      <vt:lpstr>微软雅黑</vt:lpstr>
      <vt:lpstr>微软雅黑 Light</vt:lpstr>
      <vt:lpstr>Times New Roman</vt:lpstr>
      <vt:lpstr>PingFang SC Regular</vt:lpstr>
      <vt:lpstr>Helvetica Light</vt:lpstr>
      <vt:lpstr>Times</vt:lpstr>
      <vt:lpstr>黑体</vt:lpstr>
      <vt:lpstr>MalgunGothicBold</vt:lpstr>
      <vt:lpstr>MalgunGothicRegular</vt:lpstr>
      <vt:lpstr>等线</vt:lpstr>
      <vt:lpstr>自定义设计方案</vt:lpstr>
      <vt:lpstr>1_Office 主题</vt:lpstr>
      <vt:lpstr>清华2</vt:lpstr>
      <vt:lpstr>PowerPoint 演示文稿</vt:lpstr>
      <vt:lpstr>High Throughput and Low Latency Demand</vt:lpstr>
      <vt:lpstr>TCP Incast</vt:lpstr>
      <vt:lpstr>Multi-tenant Data Centers </vt:lpstr>
      <vt:lpstr>Simulation Results</vt:lpstr>
      <vt:lpstr>Goal &amp; Our Approach 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Forward delay v.s. Backward delay</vt:lpstr>
      <vt:lpstr>R-AQM </vt:lpstr>
      <vt:lpstr>State Decision Machine</vt:lpstr>
      <vt:lpstr>The side effects on TCP</vt:lpstr>
      <vt:lpstr>Implementation</vt:lpstr>
      <vt:lpstr>Evaluation</vt:lpstr>
      <vt:lpstr>Incast (Simulation)</vt:lpstr>
      <vt:lpstr>Incast (Simulation)</vt:lpstr>
      <vt:lpstr>All to All (Simulation)</vt:lpstr>
      <vt:lpstr>Throughput and Latency (Testbed)</vt:lpstr>
      <vt:lpstr>Conclusion</vt:lpstr>
      <vt:lpstr>PowerPoint 演示文稿</vt:lpstr>
      <vt:lpstr>Backup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杜鑫乐的ipad</cp:lastModifiedBy>
  <cp:revision>64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9E10186504896A5A499CB161B4997ADF</vt:lpwstr>
  </property>
  <property fmtid="{D5CDD505-2E9C-101B-9397-08002B2CF9AE}" pid="3" name="KSOProductBuildVer">
    <vt:lpwstr>2052-11.17.1</vt:lpwstr>
  </property>
</Properties>
</file>