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29"/>
  </p:notesMasterIdLst>
  <p:sldIdLst>
    <p:sldId id="1209" r:id="rId2"/>
    <p:sldId id="1316" r:id="rId3"/>
    <p:sldId id="1302" r:id="rId4"/>
    <p:sldId id="1318" r:id="rId5"/>
    <p:sldId id="1317" r:id="rId6"/>
    <p:sldId id="1319" r:id="rId7"/>
    <p:sldId id="1322" r:id="rId8"/>
    <p:sldId id="1324" r:id="rId9"/>
    <p:sldId id="1325" r:id="rId10"/>
    <p:sldId id="1326" r:id="rId11"/>
    <p:sldId id="1321" r:id="rId12"/>
    <p:sldId id="1327" r:id="rId13"/>
    <p:sldId id="1328" r:id="rId14"/>
    <p:sldId id="1335" r:id="rId15"/>
    <p:sldId id="1338" r:id="rId16"/>
    <p:sldId id="1340" r:id="rId17"/>
    <p:sldId id="1329" r:id="rId18"/>
    <p:sldId id="1330" r:id="rId19"/>
    <p:sldId id="1334" r:id="rId20"/>
    <p:sldId id="1331" r:id="rId21"/>
    <p:sldId id="1332" r:id="rId22"/>
    <p:sldId id="1341" r:id="rId23"/>
    <p:sldId id="1333" r:id="rId24"/>
    <p:sldId id="1346" r:id="rId25"/>
    <p:sldId id="1347" r:id="rId26"/>
    <p:sldId id="1348" r:id="rId27"/>
    <p:sldId id="1299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082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74" autoAdjust="0"/>
    <p:restoredTop sz="44272" autoAdjust="0"/>
  </p:normalViewPr>
  <p:slideViewPr>
    <p:cSldViewPr snapToGrid="0">
      <p:cViewPr varScale="1">
        <p:scale>
          <a:sx n="53" d="100"/>
          <a:sy n="53" d="100"/>
        </p:scale>
        <p:origin x="3664" y="176"/>
      </p:cViewPr>
      <p:guideLst/>
    </p:cSldViewPr>
  </p:slideViewPr>
  <p:notesTextViewPr>
    <p:cViewPr>
      <p:scale>
        <a:sx n="200" d="100"/>
        <a:sy n="200" d="100"/>
      </p:scale>
      <p:origin x="0" y="-1144"/>
    </p:cViewPr>
  </p:notesTextViewPr>
  <p:notesViewPr>
    <p:cSldViewPr snapToGrid="0">
      <p:cViewPr varScale="1">
        <p:scale>
          <a:sx n="98" d="100"/>
          <a:sy n="98" d="100"/>
        </p:scale>
        <p:origin x="395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14994-CA26-4802-85CD-D4395219DA78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48719-FA1D-4CB3-98CA-DD424EDC2D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729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Hi,</a:t>
            </a:r>
            <a:r>
              <a:rPr kumimoji="1" lang="zh-CN" altLang="en-US" dirty="0"/>
              <a:t> </a:t>
            </a:r>
            <a:r>
              <a:rPr kumimoji="1" lang="en-US" altLang="zh-CN" dirty="0"/>
              <a:t>my</a:t>
            </a:r>
            <a:r>
              <a:rPr kumimoji="1" lang="zh-CN" altLang="en-US" dirty="0"/>
              <a:t> </a:t>
            </a:r>
            <a:r>
              <a:rPr kumimoji="1" lang="en-US" altLang="zh-CN" dirty="0"/>
              <a:t>name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Tong</a:t>
            </a:r>
            <a:r>
              <a:rPr kumimoji="1" lang="zh-CN" altLang="en-US" dirty="0"/>
              <a:t> </a:t>
            </a:r>
            <a:r>
              <a:rPr kumimoji="1" lang="en-US" altLang="zh-CN" dirty="0"/>
              <a:t>Li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Renmin</a:t>
            </a:r>
            <a:r>
              <a:rPr kumimoji="1" lang="zh-CN" altLang="en-US" dirty="0"/>
              <a:t> </a:t>
            </a:r>
            <a:r>
              <a:rPr kumimoji="1" lang="en-US" altLang="zh-CN" dirty="0"/>
              <a:t>University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China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Today</a:t>
            </a:r>
            <a:r>
              <a:rPr kumimoji="1" lang="zh-CN" altLang="en-US" dirty="0"/>
              <a:t> </a:t>
            </a:r>
            <a:r>
              <a:rPr kumimoji="1" lang="en-US" altLang="zh-CN" dirty="0"/>
              <a:t>I</a:t>
            </a:r>
            <a:r>
              <a:rPr kumimoji="1" lang="zh-CN" altLang="en-US" dirty="0"/>
              <a:t> </a:t>
            </a:r>
            <a:r>
              <a:rPr kumimoji="1" lang="en-US" altLang="zh-CN" dirty="0"/>
              <a:t>am</a:t>
            </a:r>
            <a:r>
              <a:rPr kumimoji="1" lang="zh-CN" altLang="en-US" dirty="0"/>
              <a:t> </a:t>
            </a:r>
            <a:r>
              <a:rPr kumimoji="1" lang="en-US" altLang="zh-CN" dirty="0"/>
              <a:t>going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introduce</a:t>
            </a:r>
            <a:r>
              <a:rPr kumimoji="1" lang="zh-CN" altLang="en-US" dirty="0"/>
              <a:t> </a:t>
            </a:r>
            <a:r>
              <a:rPr kumimoji="1" lang="en-US" altLang="zh-CN" dirty="0"/>
              <a:t>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work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offline</a:t>
            </a:r>
            <a:r>
              <a:rPr kumimoji="1" lang="zh-CN" altLang="en-US" dirty="0"/>
              <a:t> </a:t>
            </a:r>
            <a:r>
              <a:rPr kumimoji="1" lang="en-US" altLang="zh-CN" dirty="0"/>
              <a:t>finding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network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73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effectLst/>
                <a:latin typeface="Arial" panose="020B0604020202020204" pitchFamily="34" charset="0"/>
              </a:rPr>
              <a:t>We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therefore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focus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on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the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performance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metric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of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neighbor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discovery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latency</a:t>
            </a:r>
            <a:endParaRPr lang="en" altLang="zh-CN" b="0" i="0" dirty="0">
              <a:effectLst/>
              <a:latin typeface="Arial" panose="020B0604020202020204" pitchFamily="34" charset="0"/>
            </a:endParaRPr>
          </a:p>
          <a:p>
            <a:r>
              <a:rPr lang="en" altLang="zh-CN" b="0" i="0" dirty="0">
                <a:effectLst/>
                <a:latin typeface="Arial" panose="020B0604020202020204" pitchFamily="34" charset="0"/>
              </a:rPr>
              <a:t>It involves interactions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" altLang="zh-CN" b="0" i="0" dirty="0">
                <a:effectLst/>
                <a:latin typeface="Arial" panose="020B0604020202020204" pitchFamily="34" charset="0"/>
              </a:rPr>
              <a:t>between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a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" altLang="zh-CN" b="0" i="0" dirty="0">
                <a:effectLst/>
                <a:latin typeface="Arial" panose="020B0604020202020204" pitchFamily="34" charset="0"/>
              </a:rPr>
              <a:t>broadcaster and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a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" altLang="zh-CN" b="0" i="0" dirty="0">
                <a:effectLst/>
                <a:latin typeface="Arial" panose="020B0604020202020204" pitchFamily="34" charset="0"/>
              </a:rPr>
              <a:t>scanner </a:t>
            </a:r>
          </a:p>
          <a:p>
            <a:r>
              <a:rPr lang="en" altLang="zh-CN" b="0" i="0" dirty="0">
                <a:effectLst/>
                <a:latin typeface="Arial" panose="020B0604020202020204" pitchFamily="34" charset="0"/>
              </a:rPr>
              <a:t>in a duty-cycling paradigm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" altLang="zh-CN" b="0" i="0" dirty="0">
                <a:effectLst/>
                <a:latin typeface="Arial" panose="020B0604020202020204" pitchFamily="34" charset="0"/>
              </a:rPr>
              <a:t>with three parameters</a:t>
            </a:r>
          </a:p>
          <a:p>
            <a:r>
              <a:rPr lang="en" altLang="zh-CN" b="0" i="0" dirty="0">
                <a:effectLst/>
                <a:latin typeface="Arial" panose="020B0604020202020204" pitchFamily="34" charset="0"/>
              </a:rPr>
              <a:t>the broadcaster’s broadcast interval (A)</a:t>
            </a:r>
          </a:p>
          <a:p>
            <a:r>
              <a:rPr lang="en" altLang="zh-CN" b="0" i="0" dirty="0">
                <a:effectLst/>
                <a:latin typeface="Arial" panose="020B0604020202020204" pitchFamily="34" charset="0"/>
              </a:rPr>
              <a:t>the scanner’s scan window (W)</a:t>
            </a:r>
          </a:p>
          <a:p>
            <a:r>
              <a:rPr lang="en" altLang="zh-CN" b="0" i="0" dirty="0">
                <a:effectLst/>
                <a:latin typeface="Arial" panose="020B0604020202020204" pitchFamily="34" charset="0"/>
              </a:rPr>
              <a:t>and the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scanner's</a:t>
            </a:r>
            <a:r>
              <a:rPr lang="en" altLang="zh-CN" b="0" i="0" dirty="0">
                <a:effectLst/>
                <a:latin typeface="Arial" panose="020B0604020202020204" pitchFamily="34" charset="0"/>
              </a:rPr>
              <a:t> scan interval (T)</a:t>
            </a:r>
            <a:endParaRPr lang="en" altLang="zh-CN" dirty="0">
              <a:effectLst/>
              <a:latin typeface="Helvetica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595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Next,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motivate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work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offering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four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insights.</a:t>
            </a:r>
          </a:p>
          <a:p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find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lang="en-US" altLang="zh-CN" sz="1200" b="0" dirty="0">
                <a:effectLst/>
                <a:latin typeface="Helvetica" pitchFamily="2" charset="0"/>
              </a:rPr>
              <a:t>n</a:t>
            </a:r>
            <a:r>
              <a:rPr lang="en" altLang="zh-CN" sz="1200" b="0" dirty="0" err="1">
                <a:effectLst/>
                <a:latin typeface="Helvetica" pitchFamily="2" charset="0"/>
              </a:rPr>
              <a:t>eighbor</a:t>
            </a:r>
            <a:r>
              <a:rPr lang="en" altLang="zh-CN" sz="1200" b="0" dirty="0"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effectLst/>
                <a:latin typeface="Helvetica" pitchFamily="2" charset="0"/>
              </a:rPr>
              <a:t>d</a:t>
            </a:r>
            <a:r>
              <a:rPr lang="en" altLang="zh-CN" sz="1200" b="0" dirty="0" err="1">
                <a:effectLst/>
                <a:latin typeface="Helvetica" pitchFamily="2" charset="0"/>
              </a:rPr>
              <a:t>iscovery</a:t>
            </a:r>
            <a:r>
              <a:rPr lang="en" altLang="zh-CN" sz="1200" b="0" dirty="0"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effectLst/>
                <a:latin typeface="Helvetica" pitchFamily="2" charset="0"/>
              </a:rPr>
              <a:t>l</a:t>
            </a:r>
            <a:r>
              <a:rPr lang="en" altLang="zh-CN" sz="1200" b="0" dirty="0" err="1">
                <a:effectLst/>
                <a:latin typeface="Helvetica" pitchFamily="2" charset="0"/>
              </a:rPr>
              <a:t>atency</a:t>
            </a:r>
            <a:r>
              <a:rPr lang="en" altLang="zh-CN" sz="1200" b="0" dirty="0"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effectLst/>
                <a:latin typeface="Helvetica" pitchFamily="2" charset="0"/>
              </a:rPr>
              <a:t>m</a:t>
            </a:r>
            <a:r>
              <a:rPr lang="en" altLang="zh-CN" sz="1200" b="0" dirty="0" err="1">
                <a:effectLst/>
                <a:latin typeface="Helvetica" pitchFamily="2" charset="0"/>
              </a:rPr>
              <a:t>atters</a:t>
            </a:r>
            <a:r>
              <a:rPr lang="en" altLang="zh-CN" sz="1200" b="0" dirty="0">
                <a:effectLst/>
                <a:latin typeface="Helvetica" pitchFamily="2" charset="0"/>
              </a:rPr>
              <a:t> in OFN</a:t>
            </a:r>
          </a:p>
          <a:p>
            <a:r>
              <a:rPr kumimoji="1" lang="en-US" altLang="zh-CN" sz="1200" b="0" dirty="0">
                <a:effectLst/>
                <a:latin typeface="Helvetica" pitchFamily="2" charset="0"/>
              </a:rPr>
              <a:t>And</a:t>
            </a:r>
            <a:r>
              <a:rPr kumimoji="1" lang="zh-CN" altLang="en-US" sz="1200" b="0" dirty="0">
                <a:effectLst/>
                <a:latin typeface="Helvetica" pitchFamily="2" charset="0"/>
              </a:rPr>
              <a:t> </a:t>
            </a:r>
            <a:r>
              <a:rPr kumimoji="1" lang="en-US" altLang="zh-CN" sz="1200" b="0" dirty="0">
                <a:effectLst/>
                <a:latin typeface="Helvetica" pitchFamily="2" charset="0"/>
              </a:rPr>
              <a:t>this</a:t>
            </a:r>
            <a:r>
              <a:rPr kumimoji="1" lang="zh-CN" altLang="en-US" sz="1200" b="0" dirty="0"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effectLst/>
                <a:latin typeface="Helvetica" pitchFamily="2" charset="0"/>
              </a:rPr>
              <a:t>d</a:t>
            </a:r>
            <a:r>
              <a:rPr lang="en" altLang="zh-CN" sz="1200" b="0" dirty="0" err="1">
                <a:effectLst/>
                <a:latin typeface="Helvetica" pitchFamily="2" charset="0"/>
              </a:rPr>
              <a:t>iscovery</a:t>
            </a:r>
            <a:r>
              <a:rPr lang="en" altLang="zh-CN" sz="1200" b="0" dirty="0"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effectLst/>
                <a:latin typeface="Helvetica" pitchFamily="2" charset="0"/>
              </a:rPr>
              <a:t>l</a:t>
            </a:r>
            <a:r>
              <a:rPr lang="en" altLang="zh-CN" sz="1200" b="0" dirty="0" err="1">
                <a:effectLst/>
                <a:latin typeface="Helvetica" pitchFamily="2" charset="0"/>
              </a:rPr>
              <a:t>atency</a:t>
            </a:r>
            <a:r>
              <a:rPr lang="en" altLang="zh-CN" sz="1200" b="0" dirty="0">
                <a:effectLst/>
                <a:latin typeface="Helvetica" pitchFamily="2" charset="0"/>
              </a:rPr>
              <a:t> is a </a:t>
            </a:r>
            <a:r>
              <a:rPr lang="en-US" altLang="zh-CN" sz="1200" b="0" dirty="0">
                <a:effectLst/>
                <a:latin typeface="Helvetica" pitchFamily="2" charset="0"/>
              </a:rPr>
              <a:t>n</a:t>
            </a:r>
            <a:r>
              <a:rPr lang="en" altLang="zh-CN" sz="1200" b="0" dirty="0">
                <a:effectLst/>
                <a:latin typeface="Helvetica" pitchFamily="2" charset="0"/>
              </a:rPr>
              <a:t>on-linear </a:t>
            </a:r>
            <a:r>
              <a:rPr lang="en-US" altLang="zh-CN" sz="1200" b="0" dirty="0">
                <a:effectLst/>
                <a:latin typeface="Helvetica" pitchFamily="2" charset="0"/>
              </a:rPr>
              <a:t>f</a:t>
            </a:r>
            <a:r>
              <a:rPr lang="en" altLang="zh-CN" sz="1200" b="0" dirty="0">
                <a:effectLst/>
                <a:latin typeface="Helvetica" pitchFamily="2" charset="0"/>
              </a:rPr>
              <a:t>unction of </a:t>
            </a:r>
            <a:r>
              <a:rPr lang="en-US" altLang="zh-CN" sz="1200" b="0" dirty="0">
                <a:effectLst/>
                <a:latin typeface="Helvetica" pitchFamily="2" charset="0"/>
              </a:rPr>
              <a:t>p</a:t>
            </a:r>
            <a:r>
              <a:rPr lang="en" altLang="zh-CN" sz="1200" b="0" dirty="0" err="1">
                <a:effectLst/>
                <a:latin typeface="Helvetica" pitchFamily="2" charset="0"/>
              </a:rPr>
              <a:t>ower</a:t>
            </a:r>
            <a:r>
              <a:rPr lang="zh-CN" altLang="en-US" sz="1200" b="0" dirty="0"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effectLst/>
                <a:latin typeface="Helvetica" pitchFamily="2" charset="0"/>
              </a:rPr>
              <a:t>c</a:t>
            </a:r>
            <a:r>
              <a:rPr lang="en" altLang="zh-CN" sz="1200" b="0" dirty="0" err="1">
                <a:effectLst/>
                <a:latin typeface="Helvetica" pitchFamily="2" charset="0"/>
              </a:rPr>
              <a:t>onsumption</a:t>
            </a:r>
            <a:endParaRPr lang="en" altLang="zh-CN" sz="1200" b="0" dirty="0">
              <a:effectLst/>
              <a:latin typeface="Helvetica" pitchFamily="2" charset="0"/>
            </a:endParaRPr>
          </a:p>
          <a:p>
            <a:r>
              <a:rPr kumimoji="1" lang="en-US" altLang="zh-CN" sz="1200" b="0" dirty="0">
                <a:effectLst/>
                <a:latin typeface="Helvetica" pitchFamily="2" charset="0"/>
              </a:rPr>
              <a:t>We</a:t>
            </a:r>
            <a:r>
              <a:rPr kumimoji="1" lang="zh-CN" altLang="en-US" sz="1200" b="0" dirty="0">
                <a:effectLst/>
                <a:latin typeface="Helvetica" pitchFamily="2" charset="0"/>
              </a:rPr>
              <a:t> </a:t>
            </a:r>
            <a:r>
              <a:rPr kumimoji="1" lang="en-US" altLang="zh-CN" sz="1200" b="0" dirty="0">
                <a:effectLst/>
                <a:latin typeface="Helvetica" pitchFamily="2" charset="0"/>
              </a:rPr>
              <a:t>further</a:t>
            </a:r>
            <a:r>
              <a:rPr kumimoji="1" lang="zh-CN" altLang="en-US" sz="1200" b="0" dirty="0">
                <a:effectLst/>
                <a:latin typeface="Helvetica" pitchFamily="2" charset="0"/>
              </a:rPr>
              <a:t> </a:t>
            </a:r>
            <a:r>
              <a:rPr kumimoji="1" lang="en-US" altLang="zh-CN" sz="1200" b="0" dirty="0">
                <a:effectLst/>
                <a:latin typeface="Helvetica" pitchFamily="2" charset="0"/>
              </a:rPr>
              <a:t>find</a:t>
            </a:r>
            <a:r>
              <a:rPr kumimoji="1" lang="zh-CN" altLang="en-US" sz="1200" b="0" dirty="0">
                <a:effectLst/>
                <a:latin typeface="Helvetica" pitchFamily="2" charset="0"/>
              </a:rPr>
              <a:t> </a:t>
            </a:r>
            <a:r>
              <a:rPr kumimoji="1" lang="en-US" altLang="zh-CN" sz="1200" b="0" dirty="0">
                <a:effectLst/>
                <a:latin typeface="Helvetica" pitchFamily="2" charset="0"/>
              </a:rPr>
              <a:t>that</a:t>
            </a:r>
            <a:r>
              <a:rPr kumimoji="1" lang="zh-CN" altLang="en-US" sz="1200" b="0" dirty="0"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effectLst/>
                <a:latin typeface="Helvetica" pitchFamily="2" charset="0"/>
              </a:rPr>
              <a:t>f</a:t>
            </a:r>
            <a:r>
              <a:rPr lang="en" altLang="zh-CN" sz="1200" b="0" dirty="0" err="1">
                <a:effectLst/>
                <a:latin typeface="Helvetica" pitchFamily="2" charset="0"/>
              </a:rPr>
              <a:t>inder</a:t>
            </a:r>
            <a:r>
              <a:rPr lang="en" altLang="zh-CN" sz="1200" b="0" dirty="0"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effectLst/>
                <a:latin typeface="Helvetica" pitchFamily="2" charset="0"/>
              </a:rPr>
              <a:t>d</a:t>
            </a:r>
            <a:r>
              <a:rPr lang="en" altLang="zh-CN" sz="1200" b="0" dirty="0" err="1">
                <a:effectLst/>
                <a:latin typeface="Helvetica" pitchFamily="2" charset="0"/>
              </a:rPr>
              <a:t>evices</a:t>
            </a:r>
            <a:r>
              <a:rPr lang="en" altLang="zh-CN" sz="1200" b="0" dirty="0"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effectLst/>
                <a:latin typeface="Helvetica" pitchFamily="2" charset="0"/>
              </a:rPr>
              <a:t>v</a:t>
            </a:r>
            <a:r>
              <a:rPr lang="en" altLang="zh-CN" sz="1200" b="0" dirty="0" err="1">
                <a:effectLst/>
                <a:latin typeface="Helvetica" pitchFamily="2" charset="0"/>
              </a:rPr>
              <a:t>ary</a:t>
            </a:r>
            <a:r>
              <a:rPr lang="en" altLang="zh-CN" sz="1200" b="0" dirty="0">
                <a:effectLst/>
                <a:latin typeface="Helvetica" pitchFamily="2" charset="0"/>
              </a:rPr>
              <a:t> in </a:t>
            </a:r>
            <a:r>
              <a:rPr lang="en-US" altLang="zh-CN" sz="1200" b="0" dirty="0">
                <a:effectLst/>
                <a:latin typeface="Helvetica" pitchFamily="2" charset="0"/>
              </a:rPr>
              <a:t>s</a:t>
            </a:r>
            <a:r>
              <a:rPr lang="en" altLang="zh-CN" sz="1200" b="0" dirty="0">
                <a:effectLst/>
                <a:latin typeface="Helvetica" pitchFamily="2" charset="0"/>
              </a:rPr>
              <a:t>can </a:t>
            </a:r>
            <a:r>
              <a:rPr lang="en-US" altLang="zh-CN" sz="1200" b="0" dirty="0">
                <a:effectLst/>
                <a:latin typeface="Helvetica" pitchFamily="2" charset="0"/>
              </a:rPr>
              <a:t>m</a:t>
            </a:r>
            <a:r>
              <a:rPr lang="en" altLang="zh-CN" sz="1200" b="0" dirty="0">
                <a:effectLst/>
                <a:latin typeface="Helvetica" pitchFamily="2" charset="0"/>
              </a:rPr>
              <a:t>odes</a:t>
            </a:r>
          </a:p>
          <a:p>
            <a:r>
              <a:rPr kumimoji="1" lang="en-US" altLang="zh-CN" sz="1200" b="0" dirty="0">
                <a:effectLst/>
                <a:latin typeface="Helvetica" pitchFamily="2" charset="0"/>
              </a:rPr>
              <a:t>And</a:t>
            </a:r>
            <a:r>
              <a:rPr kumimoji="1" lang="zh-CN" altLang="en-US" sz="1200" b="0" dirty="0">
                <a:effectLst/>
                <a:latin typeface="Helvetica" pitchFamily="2" charset="0"/>
              </a:rPr>
              <a:t> </a:t>
            </a:r>
            <a:r>
              <a:rPr kumimoji="1" lang="en-US" altLang="zh-CN" sz="1200" b="0" dirty="0">
                <a:effectLst/>
                <a:latin typeface="Helvetica" pitchFamily="2" charset="0"/>
              </a:rPr>
              <a:t>this</a:t>
            </a:r>
            <a:r>
              <a:rPr kumimoji="1" lang="zh-CN" altLang="en-US" sz="1200" b="0" dirty="0"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effectLst/>
                <a:latin typeface="Helvetica" pitchFamily="2" charset="0"/>
              </a:rPr>
              <a:t>s</a:t>
            </a:r>
            <a:r>
              <a:rPr lang="en" altLang="zh-CN" sz="1200" b="0" dirty="0">
                <a:effectLst/>
                <a:latin typeface="Helvetica" pitchFamily="2" charset="0"/>
              </a:rPr>
              <a:t>can </a:t>
            </a:r>
            <a:r>
              <a:rPr lang="en-US" altLang="zh-CN" sz="1200" b="0" dirty="0">
                <a:effectLst/>
                <a:latin typeface="Helvetica" pitchFamily="2" charset="0"/>
              </a:rPr>
              <a:t>m</a:t>
            </a:r>
            <a:r>
              <a:rPr lang="en" altLang="zh-CN" sz="1200" b="0" dirty="0">
                <a:effectLst/>
                <a:latin typeface="Helvetica" pitchFamily="2" charset="0"/>
              </a:rPr>
              <a:t>ode </a:t>
            </a:r>
            <a:r>
              <a:rPr lang="en-US" altLang="zh-CN" sz="1200" b="0" dirty="0">
                <a:effectLst/>
                <a:latin typeface="Helvetica" pitchFamily="2" charset="0"/>
              </a:rPr>
              <a:t>d</a:t>
            </a:r>
            <a:r>
              <a:rPr lang="en" altLang="zh-CN" sz="1200" b="0" dirty="0" err="1">
                <a:effectLst/>
                <a:latin typeface="Helvetica" pitchFamily="2" charset="0"/>
              </a:rPr>
              <a:t>iversity</a:t>
            </a:r>
            <a:r>
              <a:rPr lang="en" altLang="zh-CN" sz="1200" b="0" dirty="0"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effectLst/>
                <a:latin typeface="Helvetica" pitchFamily="2" charset="0"/>
              </a:rPr>
              <a:t>r</a:t>
            </a:r>
            <a:r>
              <a:rPr lang="en" altLang="zh-CN" sz="1200" b="0" dirty="0" err="1">
                <a:effectLst/>
                <a:latin typeface="Helvetica" pitchFamily="2" charset="0"/>
              </a:rPr>
              <a:t>esults</a:t>
            </a:r>
            <a:r>
              <a:rPr lang="en" altLang="zh-CN" sz="1200" b="0" dirty="0">
                <a:effectLst/>
                <a:latin typeface="Helvetica" pitchFamily="2" charset="0"/>
              </a:rPr>
              <a:t> in </a:t>
            </a:r>
            <a:r>
              <a:rPr lang="en-US" altLang="zh-CN" sz="1200" b="0" dirty="0">
                <a:effectLst/>
                <a:latin typeface="Helvetica" pitchFamily="2" charset="0"/>
              </a:rPr>
              <a:t>l</a:t>
            </a:r>
            <a:r>
              <a:rPr lang="en" altLang="zh-CN" sz="1200" b="0" dirty="0" err="1">
                <a:effectLst/>
                <a:latin typeface="Helvetica" pitchFamily="2" charset="0"/>
              </a:rPr>
              <a:t>ocal</a:t>
            </a:r>
            <a:r>
              <a:rPr lang="en" altLang="zh-CN" sz="1200" b="0" dirty="0"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effectLst/>
                <a:latin typeface="Helvetica" pitchFamily="2" charset="0"/>
              </a:rPr>
              <a:t>o</a:t>
            </a:r>
            <a:r>
              <a:rPr lang="en" altLang="zh-CN" sz="1200" b="0" dirty="0" err="1">
                <a:effectLst/>
                <a:latin typeface="Helvetica" pitchFamily="2" charset="0"/>
              </a:rPr>
              <a:t>ptima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053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effectLst/>
                <a:latin typeface="Helvetica" pitchFamily="2" charset="0"/>
              </a:rPr>
              <a:t>Let’s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come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to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the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first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insight</a:t>
            </a:r>
          </a:p>
          <a:p>
            <a:r>
              <a:rPr lang="en-US" altLang="zh-CN" sz="1200" b="0" dirty="0">
                <a:effectLst/>
                <a:latin typeface="Helvetica" pitchFamily="2" charset="0"/>
              </a:rPr>
              <a:t>n</a:t>
            </a:r>
            <a:r>
              <a:rPr lang="en" altLang="zh-CN" sz="1200" b="0" dirty="0" err="1">
                <a:effectLst/>
                <a:latin typeface="Helvetica" pitchFamily="2" charset="0"/>
              </a:rPr>
              <a:t>eighbor</a:t>
            </a:r>
            <a:r>
              <a:rPr lang="en" altLang="zh-CN" sz="1200" b="0" dirty="0"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effectLst/>
                <a:latin typeface="Helvetica" pitchFamily="2" charset="0"/>
              </a:rPr>
              <a:t>d</a:t>
            </a:r>
            <a:r>
              <a:rPr lang="en" altLang="zh-CN" sz="1200" b="0" dirty="0" err="1">
                <a:effectLst/>
                <a:latin typeface="Helvetica" pitchFamily="2" charset="0"/>
              </a:rPr>
              <a:t>iscovery</a:t>
            </a:r>
            <a:r>
              <a:rPr lang="en" altLang="zh-CN" sz="1200" b="0" dirty="0"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effectLst/>
                <a:latin typeface="Helvetica" pitchFamily="2" charset="0"/>
              </a:rPr>
              <a:t>l</a:t>
            </a:r>
            <a:r>
              <a:rPr lang="en" altLang="zh-CN" sz="1200" b="0" dirty="0" err="1">
                <a:effectLst/>
                <a:latin typeface="Helvetica" pitchFamily="2" charset="0"/>
              </a:rPr>
              <a:t>atency</a:t>
            </a:r>
            <a:r>
              <a:rPr lang="en" altLang="zh-CN" sz="1200" b="0" dirty="0"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effectLst/>
                <a:latin typeface="Helvetica" pitchFamily="2" charset="0"/>
              </a:rPr>
              <a:t>m</a:t>
            </a:r>
            <a:r>
              <a:rPr lang="en" altLang="zh-CN" sz="1200" b="0" dirty="0" err="1">
                <a:effectLst/>
                <a:latin typeface="Helvetica" pitchFamily="2" charset="0"/>
              </a:rPr>
              <a:t>atters</a:t>
            </a:r>
            <a:r>
              <a:rPr lang="en" altLang="zh-CN" sz="1200" b="0" dirty="0">
                <a:effectLst/>
                <a:latin typeface="Helvetica" pitchFamily="2" charset="0"/>
              </a:rPr>
              <a:t> in OFN</a:t>
            </a:r>
          </a:p>
          <a:p>
            <a:r>
              <a:rPr lang="en" altLang="zh-CN" sz="1200" b="0" dirty="0">
                <a:effectLst/>
                <a:latin typeface="Helvetica" pitchFamily="2" charset="0"/>
              </a:rPr>
              <a:t>To explain this more clearly</a:t>
            </a:r>
          </a:p>
          <a:p>
            <a:r>
              <a:rPr lang="en" altLang="zh-CN" sz="1200" b="0" dirty="0">
                <a:effectLst/>
                <a:latin typeface="Helvetica" pitchFamily="2" charset="0"/>
              </a:rPr>
              <a:t>we give an example of how a lost device is found by a finder device</a:t>
            </a:r>
          </a:p>
          <a:p>
            <a:r>
              <a:rPr lang="en" altLang="zh-CN" sz="1200" b="0" dirty="0">
                <a:effectLst/>
                <a:latin typeface="Helvetica" pitchFamily="2" charset="0"/>
              </a:rPr>
              <a:t>As shown in </a:t>
            </a:r>
            <a:r>
              <a:rPr lang="en-US" altLang="zh-CN" sz="1200" b="0" dirty="0">
                <a:effectLst/>
                <a:latin typeface="Helvetica" pitchFamily="2" charset="0"/>
              </a:rPr>
              <a:t>the</a:t>
            </a:r>
            <a:r>
              <a:rPr lang="zh-CN" altLang="en-US" sz="1200" b="0" dirty="0"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effectLst/>
                <a:latin typeface="Helvetica" pitchFamily="2" charset="0"/>
              </a:rPr>
              <a:t>f</a:t>
            </a:r>
            <a:r>
              <a:rPr lang="en" altLang="zh-CN" sz="1200" b="0" dirty="0" err="1">
                <a:effectLst/>
                <a:latin typeface="Helvetica" pitchFamily="2" charset="0"/>
              </a:rPr>
              <a:t>igure</a:t>
            </a:r>
            <a:endParaRPr lang="en" altLang="zh-CN" sz="1200" b="0" dirty="0">
              <a:effectLst/>
              <a:latin typeface="Helvetica" pitchFamily="2" charset="0"/>
            </a:endParaRPr>
          </a:p>
          <a:p>
            <a:r>
              <a:rPr lang="en" altLang="zh-CN" sz="1200" b="0" dirty="0">
                <a:effectLst/>
                <a:latin typeface="Helvetica" pitchFamily="2" charset="0"/>
              </a:rPr>
              <a:t>a person with a finder device passes the Bluetooth signal range </a:t>
            </a:r>
          </a:p>
          <a:p>
            <a:r>
              <a:rPr lang="en" altLang="zh-CN" sz="1200" b="0" dirty="0">
                <a:effectLst/>
                <a:latin typeface="Helvetica" pitchFamily="2" charset="0"/>
              </a:rPr>
              <a:t>of a lost device at a walking speed </a:t>
            </a:r>
          </a:p>
          <a:p>
            <a:r>
              <a:rPr lang="en-US" altLang="zh-CN" sz="1200" b="0" dirty="0">
                <a:effectLst/>
                <a:latin typeface="Helvetica" pitchFamily="2" charset="0"/>
              </a:rPr>
              <a:t>In</a:t>
            </a:r>
            <a:r>
              <a:rPr lang="zh-CN" altLang="en-US" sz="1200" b="0" dirty="0"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effectLst/>
                <a:latin typeface="Helvetica" pitchFamily="2" charset="0"/>
              </a:rPr>
              <a:t>this</a:t>
            </a:r>
            <a:r>
              <a:rPr lang="zh-CN" altLang="en-US" sz="1200" b="0" dirty="0"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effectLst/>
                <a:latin typeface="Helvetica" pitchFamily="2" charset="0"/>
              </a:rPr>
              <a:t>case</a:t>
            </a:r>
            <a:endParaRPr lang="en" altLang="zh-CN" sz="1200" b="0" dirty="0">
              <a:effectLst/>
              <a:latin typeface="Helvetica" pitchFamily="2" charset="0"/>
            </a:endParaRPr>
          </a:p>
          <a:p>
            <a:r>
              <a:rPr lang="en" altLang="zh-CN" sz="1200" b="0" dirty="0">
                <a:effectLst/>
                <a:latin typeface="Helvetica" pitchFamily="2" charset="0"/>
              </a:rPr>
              <a:t>the neighbor discovery latency should not exceed </a:t>
            </a:r>
          </a:p>
          <a:p>
            <a:r>
              <a:rPr lang="en" altLang="zh-CN" sz="1200" b="0" dirty="0">
                <a:effectLst/>
                <a:latin typeface="Helvetica" pitchFamily="2" charset="0"/>
              </a:rPr>
              <a:t>the time the person spends within the Bluetooth signal range (i.e., 14 seconds)</a:t>
            </a:r>
          </a:p>
          <a:p>
            <a:r>
              <a:rPr lang="en" altLang="zh-CN" sz="1200" b="0" dirty="0">
                <a:effectLst/>
                <a:latin typeface="Helvetica" pitchFamily="2" charset="0"/>
              </a:rPr>
              <a:t>Otherwise, the finder device fails to find the lost device </a:t>
            </a:r>
          </a:p>
          <a:p>
            <a:r>
              <a:rPr lang="en" altLang="zh-CN" sz="1200" b="0" dirty="0">
                <a:effectLst/>
                <a:latin typeface="Helvetica" pitchFamily="2" charset="0"/>
              </a:rPr>
              <a:t>and the opportunity is wasted</a:t>
            </a:r>
          </a:p>
          <a:p>
            <a:r>
              <a:rPr lang="en" altLang="zh-CN" sz="1200" b="0" dirty="0">
                <a:effectLst/>
                <a:latin typeface="Helvetica" pitchFamily="2" charset="0"/>
              </a:rPr>
              <a:t>Thus we conclude that </a:t>
            </a:r>
          </a:p>
          <a:p>
            <a:r>
              <a:rPr lang="en" altLang="zh-CN" sz="1200" b="0" dirty="0">
                <a:effectLst/>
                <a:latin typeface="Helvetica" pitchFamily="2" charset="0"/>
              </a:rPr>
              <a:t>neighbor discovery latency </a:t>
            </a:r>
            <a:r>
              <a:rPr lang="en-US" altLang="zh-CN" sz="1200" b="0" dirty="0">
                <a:effectLst/>
                <a:latin typeface="Helvetica" pitchFamily="2" charset="0"/>
              </a:rPr>
              <a:t>approximates</a:t>
            </a:r>
            <a:r>
              <a:rPr lang="zh-CN" altLang="en-US" sz="1200" b="0" dirty="0">
                <a:effectLst/>
                <a:latin typeface="Helvetica" pitchFamily="2" charset="0"/>
              </a:rPr>
              <a:t> </a:t>
            </a:r>
            <a:r>
              <a:rPr lang="en" altLang="zh-CN" sz="1200" b="0" dirty="0">
                <a:effectLst/>
                <a:latin typeface="Helvetica" pitchFamily="2" charset="0"/>
              </a:rPr>
              <a:t>the possibility of finding lost devices </a:t>
            </a:r>
          </a:p>
          <a:p>
            <a:endParaRPr lang="en-US" altLang="zh-CN" dirty="0">
              <a:effectLst/>
              <a:latin typeface="Helvetica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193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effectLst/>
                <a:latin typeface="Helvetica" pitchFamily="2" charset="0"/>
              </a:rPr>
              <a:t>It has been well-studied that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the trade-off between discovery latency and power consumption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should be carefully handled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to meet the application's required performance under the power constraint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Intuitively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discovery latency is inversely proportional to power consumption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However,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we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find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that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in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most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cases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endParaRPr lang="en-US" altLang="zh-CN" dirty="0">
              <a:effectLst/>
              <a:latin typeface="Helvetica" pitchFamily="2" charset="0"/>
            </a:endParaRPr>
          </a:p>
          <a:p>
            <a:r>
              <a:rPr lang="en-US" altLang="zh-CN" dirty="0">
                <a:effectLst/>
                <a:latin typeface="Helvetica" pitchFamily="2" charset="0"/>
              </a:rPr>
              <a:t>d</a:t>
            </a:r>
            <a:r>
              <a:rPr lang="en" altLang="zh-CN" b="0" i="0" dirty="0" err="1">
                <a:effectLst/>
                <a:latin typeface="Arial" panose="020B0604020202020204" pitchFamily="34" charset="0"/>
              </a:rPr>
              <a:t>iscovery</a:t>
            </a:r>
            <a:r>
              <a:rPr lang="en" altLang="zh-CN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l</a:t>
            </a:r>
            <a:r>
              <a:rPr lang="en" altLang="zh-CN" b="0" i="0" dirty="0" err="1">
                <a:effectLst/>
                <a:latin typeface="Arial" panose="020B0604020202020204" pitchFamily="34" charset="0"/>
              </a:rPr>
              <a:t>atency</a:t>
            </a:r>
            <a:r>
              <a:rPr lang="en" altLang="zh-CN" b="0" i="0" dirty="0">
                <a:effectLst/>
                <a:latin typeface="Arial" panose="020B0604020202020204" pitchFamily="34" charset="0"/>
              </a:rPr>
              <a:t> is a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n</a:t>
            </a:r>
            <a:r>
              <a:rPr lang="en" altLang="zh-CN" b="0" i="0" dirty="0">
                <a:effectLst/>
                <a:latin typeface="Arial" panose="020B0604020202020204" pitchFamily="34" charset="0"/>
              </a:rPr>
              <a:t>on-linear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f</a:t>
            </a:r>
            <a:r>
              <a:rPr lang="en" altLang="zh-CN" b="0" i="0" dirty="0">
                <a:effectLst/>
                <a:latin typeface="Arial" panose="020B0604020202020204" pitchFamily="34" charset="0"/>
              </a:rPr>
              <a:t>unction of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p</a:t>
            </a:r>
            <a:r>
              <a:rPr lang="en" altLang="zh-CN" b="0" i="0" dirty="0" err="1">
                <a:effectLst/>
                <a:latin typeface="Arial" panose="020B0604020202020204" pitchFamily="34" charset="0"/>
              </a:rPr>
              <a:t>ower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c</a:t>
            </a:r>
            <a:r>
              <a:rPr lang="en" altLang="zh-CN" b="0" i="0" dirty="0" err="1">
                <a:effectLst/>
                <a:latin typeface="Arial" panose="020B0604020202020204" pitchFamily="34" charset="0"/>
              </a:rPr>
              <a:t>onsumptio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n</a:t>
            </a:r>
            <a:endParaRPr lang="en-US" altLang="zh-CN" dirty="0">
              <a:effectLst/>
              <a:latin typeface="Helvetica" pitchFamily="2" charset="0"/>
            </a:endParaRPr>
          </a:p>
          <a:p>
            <a:r>
              <a:rPr lang="zh-CN" altLang="en-US" dirty="0">
                <a:effectLst/>
                <a:latin typeface="Helvetica" pitchFamily="2" charset="0"/>
              </a:rPr>
              <a:t> </a:t>
            </a:r>
            <a:endParaRPr lang="en" altLang="zh-CN" dirty="0">
              <a:effectLst/>
              <a:latin typeface="Helvetica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302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b="0" i="0" dirty="0">
                <a:effectLst/>
                <a:latin typeface="Arial" panose="020B0604020202020204" pitchFamily="34" charset="0"/>
              </a:rPr>
              <a:t>Since both broadcaster and scanner may randomly come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" altLang="zh-CN" b="0" i="0" dirty="0">
                <a:effectLst/>
                <a:latin typeface="Arial" panose="020B0604020202020204" pitchFamily="34" charset="0"/>
              </a:rPr>
              <a:t>into the range of </a:t>
            </a:r>
            <a:r>
              <a:rPr lang="en" altLang="zh-CN" b="0" i="0" dirty="0" err="1">
                <a:effectLst/>
                <a:latin typeface="Arial" panose="020B0604020202020204" pitchFamily="34" charset="0"/>
              </a:rPr>
              <a:t>receptio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n</a:t>
            </a:r>
          </a:p>
          <a:p>
            <a:r>
              <a:rPr lang="en-US" altLang="zh-CN" b="0" i="0" dirty="0">
                <a:effectLst/>
                <a:latin typeface="Arial" panose="020B0604020202020204" pitchFamily="34" charset="0"/>
              </a:rPr>
              <a:t>The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measured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" altLang="zh-CN" b="0" i="0" dirty="0">
                <a:effectLst/>
                <a:latin typeface="Arial" panose="020B0604020202020204" pitchFamily="34" charset="0"/>
              </a:rPr>
              <a:t>discovery latencies (plotted as blue stars) </a:t>
            </a:r>
          </a:p>
          <a:p>
            <a:r>
              <a:rPr lang="en" altLang="zh-CN" b="0" i="0" dirty="0">
                <a:effectLst/>
                <a:latin typeface="Arial" panose="020B0604020202020204" pitchFamily="34" charset="0"/>
              </a:rPr>
              <a:t>range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" altLang="zh-CN" b="0" i="0" dirty="0">
                <a:effectLst/>
                <a:latin typeface="Arial" panose="020B0604020202020204" pitchFamily="34" charset="0"/>
              </a:rPr>
              <a:t>from zero to the worst-case latency</a:t>
            </a:r>
            <a:endParaRPr lang="en-US" altLang="zh-CN" b="0" i="0" dirty="0">
              <a:effectLst/>
              <a:latin typeface="Arial" panose="020B0604020202020204" pitchFamily="34" charset="0"/>
            </a:endParaRPr>
          </a:p>
          <a:p>
            <a:endParaRPr lang="en" altLang="zh-CN" dirty="0">
              <a:effectLst/>
              <a:latin typeface="Helvetica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378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effectLst/>
                <a:latin typeface="Arial" panose="020B0604020202020204" pitchFamily="34" charset="0"/>
              </a:rPr>
              <a:t>W</a:t>
            </a:r>
            <a:r>
              <a:rPr lang="en" altLang="zh-CN" b="0" i="0" dirty="0">
                <a:effectLst/>
                <a:latin typeface="Arial" panose="020B0604020202020204" pitchFamily="34" charset="0"/>
              </a:rPr>
              <a:t>e further find that </a:t>
            </a:r>
          </a:p>
          <a:p>
            <a:r>
              <a:rPr lang="en" altLang="zh-CN" b="0" i="0" dirty="0">
                <a:effectLst/>
                <a:latin typeface="Arial" panose="020B0604020202020204" pitchFamily="34" charset="0"/>
              </a:rPr>
              <a:t>there exist multiple local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" altLang="zh-CN" b="0" i="0" dirty="0">
                <a:effectLst/>
                <a:latin typeface="Arial" panose="020B0604020202020204" pitchFamily="34" charset="0"/>
              </a:rPr>
              <a:t>minimum worst-case latencies (plotted as blue </a:t>
            </a:r>
            <a:r>
              <a:rPr lang="en" altLang="zh-CN" b="0" i="0" dirty="0" err="1">
                <a:effectLst/>
                <a:latin typeface="Arial" panose="020B0604020202020204" pitchFamily="34" charset="0"/>
              </a:rPr>
              <a:t>cyc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les)</a:t>
            </a:r>
            <a:endParaRPr lang="en" altLang="zh-CN" dirty="0">
              <a:effectLst/>
              <a:latin typeface="Helvetica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007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effectLst/>
                <a:latin typeface="Helvetica" pitchFamily="2" charset="0"/>
              </a:rPr>
              <a:t>W</a:t>
            </a:r>
            <a:r>
              <a:rPr lang="en" altLang="zh-CN" dirty="0">
                <a:effectLst/>
                <a:latin typeface="Helvetica" pitchFamily="2" charset="0"/>
              </a:rPr>
              <a:t>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therefore</a:t>
            </a:r>
            <a:r>
              <a:rPr lang="en" altLang="zh-CN" dirty="0">
                <a:effectLst/>
                <a:latin typeface="Helvetica" pitchFamily="2" charset="0"/>
              </a:rPr>
              <a:t> define that </a:t>
            </a:r>
            <a:r>
              <a:rPr lang="en-US" altLang="zh-CN" dirty="0">
                <a:effectLst/>
                <a:latin typeface="Helvetica" pitchFamily="2" charset="0"/>
              </a:rPr>
              <a:t>a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broadcast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interval</a:t>
            </a:r>
            <a:r>
              <a:rPr lang="en" altLang="zh-CN" dirty="0">
                <a:effectLst/>
                <a:latin typeface="Helvetica" pitchFamily="2" charset="0"/>
              </a:rPr>
              <a:t> is within </a:t>
            </a:r>
            <a:r>
              <a:rPr lang="en-US" altLang="zh-CN" dirty="0">
                <a:effectLst/>
                <a:latin typeface="Helvetica" pitchFamily="2" charset="0"/>
              </a:rPr>
              <a:t>the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“</a:t>
            </a:r>
            <a:r>
              <a:rPr lang="en" altLang="zh-CN" dirty="0">
                <a:effectLst/>
                <a:latin typeface="Helvetica" pitchFamily="2" charset="0"/>
              </a:rPr>
              <a:t>valley area</a:t>
            </a:r>
            <a:r>
              <a:rPr lang="en-US" altLang="zh-CN" dirty="0">
                <a:effectLst/>
                <a:latin typeface="Helvetica" pitchFamily="2" charset="0"/>
              </a:rPr>
              <a:t>”</a:t>
            </a:r>
            <a:endParaRPr lang="en" altLang="zh-CN" dirty="0">
              <a:effectLst/>
              <a:latin typeface="Helvetica" pitchFamily="2" charset="0"/>
            </a:endParaRPr>
          </a:p>
          <a:p>
            <a:r>
              <a:rPr lang="en" altLang="zh-CN" dirty="0">
                <a:effectLst/>
                <a:latin typeface="Helvetica" pitchFamily="2" charset="0"/>
              </a:rPr>
              <a:t>when </a:t>
            </a:r>
            <a:r>
              <a:rPr lang="en-US" altLang="zh-CN" dirty="0">
                <a:effectLst/>
                <a:latin typeface="Helvetica" pitchFamily="2" charset="0"/>
              </a:rPr>
              <a:t>it</a:t>
            </a:r>
            <a:r>
              <a:rPr lang="en" altLang="zh-CN" dirty="0">
                <a:effectLst/>
                <a:latin typeface="Helvetica" pitchFamily="2" charset="0"/>
              </a:rPr>
              <a:t> achieves the local minimum worst-case latency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And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a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broadcast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interval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is within the 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“</a:t>
            </a:r>
            <a:r>
              <a:rPr lang="en" altLang="zh-CN" dirty="0">
                <a:effectLst/>
                <a:latin typeface="Helvetica" pitchFamily="2" charset="0"/>
              </a:rPr>
              <a:t>semi-valley area</a:t>
            </a:r>
            <a:r>
              <a:rPr lang="en-US" altLang="zh-CN" dirty="0">
                <a:effectLst/>
                <a:latin typeface="Helvetica" pitchFamily="2" charset="0"/>
              </a:rPr>
              <a:t>”,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the </a:t>
            </a:r>
            <a:r>
              <a:rPr lang="en-US" altLang="zh-CN" dirty="0">
                <a:effectLst/>
                <a:latin typeface="Helvetica" pitchFamily="2" charset="0"/>
              </a:rPr>
              <a:t>“</a:t>
            </a:r>
            <a:r>
              <a:rPr lang="en" altLang="zh-CN" dirty="0">
                <a:effectLst/>
                <a:latin typeface="Helvetica" pitchFamily="2" charset="0"/>
              </a:rPr>
              <a:t>semi-peak area</a:t>
            </a:r>
            <a:r>
              <a:rPr lang="en-US" altLang="zh-CN" dirty="0">
                <a:effectLst/>
                <a:latin typeface="Helvetica" pitchFamily="2" charset="0"/>
              </a:rPr>
              <a:t>”,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and the </a:t>
            </a:r>
            <a:r>
              <a:rPr lang="en-US" altLang="zh-CN" dirty="0">
                <a:effectLst/>
                <a:latin typeface="Helvetica" pitchFamily="2" charset="0"/>
              </a:rPr>
              <a:t>“</a:t>
            </a:r>
            <a:r>
              <a:rPr lang="en" altLang="zh-CN" dirty="0">
                <a:effectLst/>
                <a:latin typeface="Helvetica" pitchFamily="2" charset="0"/>
              </a:rPr>
              <a:t>peak area</a:t>
            </a:r>
            <a:r>
              <a:rPr lang="en-US" altLang="zh-CN" dirty="0">
                <a:effectLst/>
                <a:latin typeface="Helvetica" pitchFamily="2" charset="0"/>
              </a:rPr>
              <a:t>”</a:t>
            </a:r>
            <a:r>
              <a:rPr lang="en" altLang="zh-CN" dirty="0">
                <a:effectLst/>
                <a:latin typeface="Helvetica" pitchFamily="2" charset="0"/>
              </a:rPr>
              <a:t>, respectively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according to the increased latency compared to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the corresponding local minimum worst-case latency </a:t>
            </a:r>
          </a:p>
          <a:p>
            <a:r>
              <a:rPr lang="en" altLang="zh-CN" b="0" i="0" dirty="0">
                <a:effectLst/>
                <a:latin typeface="Arial" panose="020B0604020202020204" pitchFamily="34" charset="0"/>
              </a:rPr>
              <a:t>To summarize</a:t>
            </a:r>
          </a:p>
          <a:p>
            <a:r>
              <a:rPr lang="en" altLang="zh-CN" b="0" i="0" dirty="0">
                <a:effectLst/>
                <a:latin typeface="Arial" panose="020B0604020202020204" pitchFamily="34" charset="0"/>
              </a:rPr>
              <a:t>the existence of multiple valley areas implies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" altLang="zh-CN" b="0" i="0" dirty="0">
                <a:effectLst/>
                <a:latin typeface="Arial" panose="020B0604020202020204" pitchFamily="34" charset="0"/>
              </a:rPr>
              <a:t>that </a:t>
            </a:r>
          </a:p>
          <a:p>
            <a:r>
              <a:rPr lang="en" altLang="zh-CN" b="0" i="0" dirty="0">
                <a:effectLst/>
                <a:latin typeface="Arial" panose="020B0604020202020204" pitchFamily="34" charset="0"/>
              </a:rPr>
              <a:t>we might fail to reduce discovery latency </a:t>
            </a:r>
          </a:p>
          <a:p>
            <a:r>
              <a:rPr lang="en" altLang="zh-CN" b="0" i="0" dirty="0">
                <a:effectLst/>
                <a:latin typeface="Arial" panose="020B0604020202020204" pitchFamily="34" charset="0"/>
              </a:rPr>
              <a:t>by simply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" altLang="zh-CN" b="0" i="0" dirty="0">
                <a:effectLst/>
                <a:latin typeface="Arial" panose="020B0604020202020204" pitchFamily="34" charset="0"/>
              </a:rPr>
              <a:t>reducing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the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broadcast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interval</a:t>
            </a:r>
            <a:endParaRPr lang="en" altLang="zh-CN" b="0" i="0" dirty="0">
              <a:effectLst/>
              <a:latin typeface="Arial" panose="020B0604020202020204" pitchFamily="34" charset="0"/>
            </a:endParaRPr>
          </a:p>
          <a:p>
            <a:r>
              <a:rPr lang="en" altLang="zh-CN" b="0" i="0" dirty="0">
                <a:effectLst/>
                <a:latin typeface="Arial" panose="020B0604020202020204" pitchFamily="34" charset="0"/>
              </a:rPr>
              <a:t>Instead</a:t>
            </a:r>
          </a:p>
          <a:p>
            <a:r>
              <a:rPr lang="en" altLang="zh-CN" b="0" i="0" dirty="0">
                <a:effectLst/>
                <a:latin typeface="Arial" panose="020B0604020202020204" pitchFamily="34" charset="0"/>
              </a:rPr>
              <a:t>we need to “smartly” select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the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broadcast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interval</a:t>
            </a:r>
            <a:r>
              <a:rPr lang="en" altLang="zh-CN" b="0" i="0" dirty="0">
                <a:effectLst/>
                <a:latin typeface="Arial" panose="020B0604020202020204" pitchFamily="34" charset="0"/>
              </a:rPr>
              <a:t> within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" altLang="zh-CN" b="0" i="0" dirty="0">
                <a:effectLst/>
                <a:latin typeface="Arial" panose="020B0604020202020204" pitchFamily="34" charset="0"/>
              </a:rPr>
              <a:t>valley areas </a:t>
            </a:r>
          </a:p>
          <a:p>
            <a:r>
              <a:rPr lang="en" altLang="zh-CN" b="0" i="0" dirty="0">
                <a:effectLst/>
                <a:latin typeface="Arial" panose="020B0604020202020204" pitchFamily="34" charset="0"/>
              </a:rPr>
              <a:t>while do not violate the power constraint</a:t>
            </a:r>
            <a:endParaRPr lang="en" altLang="zh-CN" dirty="0">
              <a:effectLst/>
              <a:latin typeface="Helvetica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879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effectLst/>
                <a:latin typeface="Helvetica" pitchFamily="2" charset="0"/>
              </a:rPr>
              <a:t>Our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third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insight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is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that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The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finder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devices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vary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in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scan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modes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effectLst/>
                <a:latin typeface="Helvetica" pitchFamily="2" charset="0"/>
              </a:rPr>
              <a:t>This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is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because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effectLst/>
                <a:latin typeface="Helvetica" pitchFamily="2" charset="0"/>
              </a:rPr>
              <a:t>the</a:t>
            </a:r>
            <a:r>
              <a:rPr lang="zh-CN" altLang="en-US" b="0" dirty="0"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latin typeface="Helvetica" pitchFamily="2" charset="0"/>
              </a:rPr>
              <a:t>c</a:t>
            </a:r>
            <a:r>
              <a:rPr lang="en" altLang="zh-CN" b="0" dirty="0" err="1">
                <a:solidFill>
                  <a:srgbClr val="C00000"/>
                </a:solidFill>
                <a:effectLst/>
                <a:latin typeface="Helvetica" pitchFamily="2" charset="0"/>
              </a:rPr>
              <a:t>rowd</a:t>
            </a:r>
            <a:r>
              <a:rPr lang="en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-sourced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latin typeface="Helvetica" pitchFamily="2" charset="0"/>
              </a:rPr>
              <a:t>finder</a:t>
            </a:r>
            <a:r>
              <a:rPr lang="zh-CN" altLang="en-US" b="0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latin typeface="Helvetica" pitchFamily="2" charset="0"/>
              </a:rPr>
              <a:t>devices</a:t>
            </a:r>
            <a:r>
              <a:rPr lang="zh-CN" altLang="en-US" b="0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latin typeface="Helvetica" pitchFamily="2" charset="0"/>
              </a:rPr>
              <a:t>are</a:t>
            </a:r>
            <a:r>
              <a:rPr lang="zh-CN" altLang="en-US" b="0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latin typeface="Helvetica" pitchFamily="2" charset="0"/>
              </a:rPr>
              <a:t>uncontrollable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For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An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application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running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in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the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foreground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might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use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the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LOW_LATENCY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scan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mode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While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it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may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use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the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LOW_POWER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scan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mode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when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running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in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the</a:t>
            </a:r>
            <a:r>
              <a:rPr lang="zh-CN" altLang="en-US" b="0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0" dirty="0">
                <a:solidFill>
                  <a:srgbClr val="C00000"/>
                </a:solidFill>
                <a:effectLst/>
                <a:latin typeface="Helvetica" pitchFamily="2" charset="0"/>
              </a:rPr>
              <a:t>background</a:t>
            </a:r>
            <a:endParaRPr lang="en" altLang="zh-CN" b="0" dirty="0">
              <a:solidFill>
                <a:srgbClr val="C00000"/>
              </a:solidFill>
              <a:effectLst/>
              <a:latin typeface="Helvetica" pitchFamily="2" charset="0"/>
            </a:endParaRPr>
          </a:p>
          <a:p>
            <a:endParaRPr lang="en" altLang="zh-CN" dirty="0">
              <a:effectLst/>
              <a:latin typeface="Helvetica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675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effectLst/>
                <a:latin typeface="Helvetica" pitchFamily="2" charset="0"/>
              </a:rPr>
              <a:t>As discussed above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for each scan mode we should carefully search an optimal broadcast interval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to obtain the minimum upper bound of discovery latency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However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the distribution of the worst-case latency varies with the scan mode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As a result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an optimal broadcast interval for a certain scan mode 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might not be the optimal broadcast interval for another scan mode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This reveals that the scan mode diversity results in local optima</a:t>
            </a:r>
            <a:endParaRPr lang="en" altLang="zh-CN" dirty="0">
              <a:effectLst/>
              <a:latin typeface="Helvetica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90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effectLst/>
                <a:latin typeface="Helvetica" pitchFamily="2" charset="0"/>
              </a:rPr>
              <a:t>In this paper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we aim to search for the global optimal broadcast pattern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that makes the broadcast interval(s) within the valley or semi-valley area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for all types of scan modes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215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800" dirty="0">
                <a:effectLst/>
                <a:latin typeface="NimbusRomNo9L"/>
              </a:rPr>
              <a:t>Realizing your items have been missing is a feeling </a:t>
            </a:r>
            <a:r>
              <a:rPr lang="en-US" altLang="zh-CN" sz="1800" dirty="0">
                <a:effectLst/>
                <a:latin typeface="NimbusRomNo9L"/>
              </a:rPr>
              <a:t>of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" altLang="zh-CN" sz="1800" dirty="0">
                <a:effectLst/>
                <a:latin typeface="NimbusRomNo9L"/>
              </a:rPr>
              <a:t>panic. </a:t>
            </a:r>
            <a:endParaRPr lang="en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41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effectLst/>
                <a:latin typeface="Helvetica" pitchFamily="2" charset="0"/>
              </a:rPr>
              <a:t>That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>
                <a:solidFill>
                  <a:schemeClr val="tx1"/>
                </a:solidFill>
                <a:effectLst/>
                <a:latin typeface="Helvetica" pitchFamily="2" charset="0"/>
              </a:rPr>
              <a:t>a</a:t>
            </a:r>
            <a:r>
              <a:rPr lang="en" altLang="zh-CN" sz="1200" b="0" dirty="0" err="1">
                <a:solidFill>
                  <a:schemeClr val="tx1"/>
                </a:solidFill>
                <a:effectLst/>
                <a:latin typeface="Helvetica" pitchFamily="2" charset="0"/>
              </a:rPr>
              <a:t>chiev</a:t>
            </a:r>
            <a:r>
              <a:rPr lang="en-US" altLang="zh-CN" sz="1200" b="0" dirty="0" err="1">
                <a:solidFill>
                  <a:schemeClr val="tx1"/>
                </a:solidFill>
                <a:effectLst/>
                <a:latin typeface="Helvetica" pitchFamily="2" charset="0"/>
              </a:rPr>
              <a:t>ing</a:t>
            </a:r>
            <a:r>
              <a:rPr lang="en" altLang="zh-CN" sz="1200" b="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en" altLang="zh-CN" sz="1200" b="0" u="none" dirty="0">
                <a:effectLst/>
                <a:latin typeface="Helvetica" pitchFamily="2" charset="0"/>
              </a:rPr>
              <a:t>global</a:t>
            </a:r>
            <a:r>
              <a:rPr lang="en-US" altLang="zh-CN" sz="1200" b="0" u="none" dirty="0" err="1"/>
              <a:t>ly</a:t>
            </a:r>
            <a:r>
              <a:rPr lang="en" altLang="zh-CN" sz="1200" b="0" u="none" dirty="0">
                <a:effectLst/>
                <a:latin typeface="Helvetica" pitchFamily="2" charset="0"/>
              </a:rPr>
              <a:t> optima</a:t>
            </a:r>
            <a:r>
              <a:rPr lang="en-US" altLang="zh-CN" sz="1200" b="0" u="none" dirty="0">
                <a:effectLst/>
                <a:latin typeface="Helvetica" pitchFamily="2" charset="0"/>
              </a:rPr>
              <a:t>l</a:t>
            </a:r>
            <a:r>
              <a:rPr lang="zh-CN" altLang="en-US" sz="1200" b="0" u="none" dirty="0"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solidFill>
                  <a:schemeClr val="tx1"/>
                </a:solidFill>
                <a:effectLst/>
                <a:latin typeface="Helvetica" pitchFamily="2" charset="0"/>
              </a:rPr>
              <a:t>neighbor</a:t>
            </a:r>
            <a:r>
              <a:rPr lang="zh-CN" altLang="en-US" sz="1200" b="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solidFill>
                  <a:schemeClr val="tx1"/>
                </a:solidFill>
                <a:effectLst/>
                <a:latin typeface="Helvetica" pitchFamily="2" charset="0"/>
              </a:rPr>
              <a:t>discovery</a:t>
            </a:r>
            <a:r>
              <a:rPr lang="zh-CN" altLang="en-US" sz="1200" b="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1200" b="0" dirty="0">
                <a:solidFill>
                  <a:schemeClr val="tx1"/>
                </a:solidFill>
                <a:effectLst/>
                <a:latin typeface="Helvetica" pitchFamily="2" charset="0"/>
              </a:rPr>
              <a:t>latency</a:t>
            </a:r>
            <a:r>
              <a:rPr lang="zh-CN" altLang="en-US" sz="1200" b="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endParaRPr lang="en-US" altLang="zh-CN" sz="1200" b="0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200" b="0" dirty="0">
                <a:solidFill>
                  <a:schemeClr val="tx1"/>
                </a:solidFill>
                <a:effectLst/>
                <a:latin typeface="Helvetica" pitchFamily="2" charset="0"/>
              </a:rPr>
              <a:t>by overcoming the challenges induced by </a:t>
            </a:r>
            <a:r>
              <a:rPr lang="en" altLang="zh-CN" sz="1200" b="0" u="none" dirty="0">
                <a:effectLst/>
                <a:latin typeface="Helvetica" pitchFamily="2" charset="0"/>
              </a:rPr>
              <a:t>scan mode diversity</a:t>
            </a:r>
          </a:p>
          <a:p>
            <a:endParaRPr lang="en" altLang="zh-CN" dirty="0">
              <a:effectLst/>
              <a:latin typeface="Helvetica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568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effectLst/>
                <a:latin typeface="Helvetica" pitchFamily="2" charset="0"/>
              </a:rPr>
              <a:t>Thus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we present a brand-new broadcast mode called </a:t>
            </a:r>
            <a:r>
              <a:rPr lang="en" altLang="zh-CN" dirty="0" err="1">
                <a:effectLst/>
                <a:latin typeface="Helvetica" pitchFamily="2" charset="0"/>
              </a:rPr>
              <a:t>ElastiCast</a:t>
            </a:r>
            <a:endParaRPr lang="en" altLang="zh-CN" dirty="0">
              <a:effectLst/>
              <a:latin typeface="Helvetica" pitchFamily="2" charset="0"/>
            </a:endParaRPr>
          </a:p>
          <a:p>
            <a:r>
              <a:rPr lang="en" altLang="zh-CN" dirty="0" err="1">
                <a:effectLst/>
                <a:latin typeface="Helvetica" pitchFamily="2" charset="0"/>
              </a:rPr>
              <a:t>ElastiCast</a:t>
            </a:r>
            <a:r>
              <a:rPr lang="en" altLang="zh-CN" dirty="0">
                <a:effectLst/>
                <a:latin typeface="Helvetica" pitchFamily="2" charset="0"/>
              </a:rPr>
              <a:t> deals with the scan mode diversity issues through the following modules: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Local Optima Estimation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Common Interest Extraction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and Interval Multiplexing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6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>
                <a:effectLst/>
                <a:latin typeface="Helvetica" pitchFamily="2" charset="0"/>
              </a:rPr>
              <a:t>Local Optima Estimation provides Blender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>
                <a:effectLst/>
                <a:latin typeface="Helvetica" pitchFamily="2" charset="0"/>
              </a:rPr>
              <a:t>a neighbor discovery simulator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>
                <a:effectLst/>
                <a:latin typeface="Helvetica" pitchFamily="2" charset="0"/>
              </a:rPr>
              <a:t>that simulates the behavior of broadcasters and scanners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>
                <a:effectLst/>
                <a:latin typeface="Helvetica" pitchFamily="2" charset="0"/>
              </a:rPr>
              <a:t>Its input contains multiple settings of scan modes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>
                <a:effectLst/>
                <a:latin typeface="Helvetica" pitchFamily="2" charset="0"/>
              </a:rPr>
              <a:t>among all possible finder devices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>
                <a:effectLst/>
                <a:latin typeface="Helvetica" pitchFamily="2" charset="0"/>
              </a:rPr>
              <a:t>and its output is the set of latency distributions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>
                <a:effectLst/>
                <a:latin typeface="Helvetica" pitchFamily="2" charset="0"/>
              </a:rPr>
              <a:t>as the functions of the broadcast interval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823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effectLst/>
                <a:latin typeface="Helvetica" pitchFamily="2" charset="0"/>
              </a:rPr>
              <a:t>Common Interest Extraction makes full use of the non-linear relationship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between discovery latency and power consumption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It picks the common broadcast intervals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that achieve minimized discovery latency among all scan modes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However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simply setting a single optimal broadcast interval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might result in bias due to the random advertising delay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a random value with a range of 0 </a:t>
            </a:r>
            <a:r>
              <a:rPr lang="en" altLang="zh-CN" dirty="0" err="1">
                <a:effectLst/>
                <a:latin typeface="Helvetica" pitchFamily="2" charset="0"/>
              </a:rPr>
              <a:t>ms</a:t>
            </a:r>
            <a:r>
              <a:rPr lang="en" altLang="zh-CN" dirty="0">
                <a:effectLst/>
                <a:latin typeface="Helvetica" pitchFamily="2" charset="0"/>
              </a:rPr>
              <a:t> to 10 </a:t>
            </a:r>
            <a:r>
              <a:rPr lang="en" altLang="zh-CN" dirty="0" err="1">
                <a:effectLst/>
                <a:latin typeface="Helvetica" pitchFamily="2" charset="0"/>
              </a:rPr>
              <a:t>ms</a:t>
            </a:r>
            <a:r>
              <a:rPr lang="en" altLang="zh-CN" dirty="0">
                <a:effectLst/>
                <a:latin typeface="Helvetica" pitchFamily="2" charset="0"/>
              </a:rPr>
              <a:t>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generated for each broadcast event</a:t>
            </a:r>
          </a:p>
          <a:p>
            <a:endParaRPr lang="en" altLang="zh-CN" dirty="0">
              <a:effectLst/>
              <a:latin typeface="Helvetica" pitchFamily="2" charset="0"/>
            </a:endParaRPr>
          </a:p>
          <a:p>
            <a:r>
              <a:rPr lang="en-US" altLang="zh-CN" dirty="0">
                <a:effectLst/>
                <a:latin typeface="Helvetica" pitchFamily="2" charset="0"/>
              </a:rPr>
              <a:t>Thus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we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further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apply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the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Interval Multiplexing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module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endParaRPr lang="en-US" altLang="zh-CN" dirty="0">
              <a:effectLst/>
              <a:latin typeface="Helvetica" pitchFamily="2" charset="0"/>
            </a:endParaRPr>
          </a:p>
          <a:p>
            <a:r>
              <a:rPr lang="en-US" altLang="zh-CN" dirty="0">
                <a:effectLst/>
                <a:latin typeface="Helvetica" pitchFamily="2" charset="0"/>
              </a:rPr>
              <a:t>to</a:t>
            </a:r>
            <a:r>
              <a:rPr lang="en" altLang="zh-CN" dirty="0">
                <a:effectLst/>
                <a:latin typeface="Helvetica" pitchFamily="2" charset="0"/>
              </a:rPr>
              <a:t> overcome the hurdles caused by the random advertising delay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It adopts the intermixed use of multiple feasible broadcast intervals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instead of the single one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It steps further toward the global optima in the cases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where the random advertising delay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is non-negligible</a:t>
            </a:r>
          </a:p>
          <a:p>
            <a:endParaRPr lang="en" altLang="zh-CN" dirty="0"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chemeClr val="tx1"/>
                </a:solidFill>
              </a:rPr>
              <a:t>For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more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design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details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Common Interest Extraction </a:t>
            </a:r>
            <a:r>
              <a:rPr lang="zh-CN" altLang="en-US" sz="1100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Interval Multiplexing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modules,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please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refer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paper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</a:p>
          <a:p>
            <a:endParaRPr lang="en" altLang="zh-CN" dirty="0">
              <a:effectLst/>
              <a:latin typeface="Helvetica" pitchFamily="2" charset="0"/>
            </a:endParaRPr>
          </a:p>
          <a:p>
            <a:endParaRPr lang="en" altLang="zh-CN" dirty="0">
              <a:effectLst/>
              <a:latin typeface="Helvetica" pitchFamily="2" charset="0"/>
            </a:endParaRPr>
          </a:p>
          <a:p>
            <a:endParaRPr lang="en" altLang="zh-CN" dirty="0">
              <a:effectLst/>
              <a:latin typeface="Helvetica" pitchFamily="2" charset="0"/>
            </a:endParaRPr>
          </a:p>
          <a:p>
            <a:endParaRPr lang="en" altLang="zh-CN" dirty="0">
              <a:effectLst/>
              <a:latin typeface="Helvetica" pitchFamily="2" charset="0"/>
            </a:endParaRPr>
          </a:p>
          <a:p>
            <a:endParaRPr lang="en" altLang="zh-CN" dirty="0">
              <a:effectLst/>
              <a:latin typeface="Helvetica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075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effectLst/>
                <a:latin typeface="Helvetica" pitchFamily="2" charset="0"/>
              </a:rPr>
              <a:t>For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evaluation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We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take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into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account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multiple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practical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scan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modes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in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modern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b="0" i="0" dirty="0">
                <a:effectLst/>
                <a:latin typeface="Arial" panose="020B0604020202020204" pitchFamily="34" charset="0"/>
              </a:rPr>
              <a:t>commercial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phones</a:t>
            </a:r>
          </a:p>
          <a:p>
            <a:r>
              <a:rPr lang="en-US" altLang="zh-CN" b="0" i="0" dirty="0">
                <a:effectLst/>
                <a:latin typeface="Arial" panose="020B0604020202020204" pitchFamily="34" charset="0"/>
              </a:rPr>
              <a:t>And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we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compare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the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proposed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 err="1">
                <a:effectLst/>
                <a:latin typeface="Arial" panose="020B0604020202020204" pitchFamily="34" charset="0"/>
              </a:rPr>
              <a:t>ElastiCast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with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the</a:t>
            </a:r>
            <a:r>
              <a:rPr lang="zh-CN" alt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legacy way of local optima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4469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effectLst/>
                <a:latin typeface="Helvetica" pitchFamily="2" charset="0"/>
              </a:rPr>
              <a:t>Here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is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the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result</a:t>
            </a:r>
            <a:endParaRPr lang="en" altLang="zh-CN" dirty="0">
              <a:effectLst/>
              <a:latin typeface="Helvetica" pitchFamily="2" charset="0"/>
            </a:endParaRPr>
          </a:p>
          <a:p>
            <a:r>
              <a:rPr lang="en-US" altLang="zh-CN" dirty="0">
                <a:effectLst/>
                <a:latin typeface="Helvetica" pitchFamily="2" charset="0"/>
              </a:rPr>
              <a:t>C</a:t>
            </a:r>
            <a:r>
              <a:rPr lang="en" altLang="zh-CN" dirty="0" err="1">
                <a:effectLst/>
                <a:latin typeface="Helvetica" pitchFamily="2" charset="0"/>
              </a:rPr>
              <a:t>ompared</a:t>
            </a:r>
            <a:r>
              <a:rPr lang="en" altLang="zh-CN" dirty="0">
                <a:effectLst/>
                <a:latin typeface="Helvetica" pitchFamily="2" charset="0"/>
              </a:rPr>
              <a:t> to the legacy way of local optima</a:t>
            </a:r>
          </a:p>
          <a:p>
            <a:r>
              <a:rPr lang="en" altLang="zh-CN" dirty="0" err="1">
                <a:effectLst/>
                <a:latin typeface="Helvetica" pitchFamily="2" charset="0"/>
              </a:rPr>
              <a:t>ElastiCast</a:t>
            </a:r>
            <a:r>
              <a:rPr lang="en" altLang="zh-CN" dirty="0">
                <a:effectLst/>
                <a:latin typeface="Helvetica" pitchFamily="2" charset="0"/>
              </a:rPr>
              <a:t> reduces the discovery latency by 50% to 90%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within the power budget in our case studies</a:t>
            </a:r>
          </a:p>
          <a:p>
            <a:r>
              <a:rPr lang="en-US" altLang="zh-CN" dirty="0" err="1">
                <a:effectLst/>
                <a:latin typeface="Helvetica" pitchFamily="2" charset="0"/>
              </a:rPr>
              <a:t>ElastiCast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can always </a:t>
            </a:r>
            <a:r>
              <a:rPr lang="en" altLang="zh-CN" dirty="0">
                <a:solidFill>
                  <a:srgbClr val="C00000"/>
                </a:solidFill>
                <a:effectLst/>
                <a:latin typeface="Helvetica" pitchFamily="2" charset="0"/>
              </a:rPr>
              <a:t>bound the neighbor discovery</a:t>
            </a:r>
            <a:r>
              <a:rPr lang="zh-CN" altLang="en-US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" altLang="zh-CN" dirty="0">
                <a:solidFill>
                  <a:srgbClr val="C00000"/>
                </a:solidFill>
                <a:effectLst/>
                <a:latin typeface="Helvetica" pitchFamily="2" charset="0"/>
              </a:rPr>
              <a:t>latency </a:t>
            </a:r>
            <a:r>
              <a:rPr lang="en" altLang="zh-CN" dirty="0">
                <a:effectLst/>
                <a:latin typeface="Helvetica" pitchFamily="2" charset="0"/>
              </a:rPr>
              <a:t>in the case of scan mode diversity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This </a:t>
            </a:r>
            <a:r>
              <a:rPr lang="en-US" altLang="zh-CN" dirty="0">
                <a:effectLst/>
                <a:latin typeface="Helvetica" pitchFamily="2" charset="0"/>
              </a:rPr>
              <a:t>is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because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that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endParaRPr lang="en-US" altLang="zh-CN" dirty="0">
              <a:effectLst/>
              <a:latin typeface="Helvetica" pitchFamily="2" charset="0"/>
            </a:endParaRPr>
          </a:p>
          <a:p>
            <a:r>
              <a:rPr lang="en" altLang="zh-CN" dirty="0" err="1">
                <a:effectLst/>
                <a:latin typeface="Helvetica" pitchFamily="2" charset="0"/>
              </a:rPr>
              <a:t>ElastiCast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adapts well to the scan mode diversity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by searching for the best broadcast pattern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that achieves the globally minimized discovery latency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within the power budget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610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effectLst/>
                <a:latin typeface="Helvetica" pitchFamily="2" charset="0"/>
              </a:rPr>
              <a:t>We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conclude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this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talk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with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the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following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six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takeaways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effectLst/>
                <a:latin typeface="Helvetica" pitchFamily="2" charset="0"/>
              </a:rPr>
              <a:t>First,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endParaRPr lang="en-US" altLang="zh-CN" dirty="0"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performance</a:t>
            </a:r>
            <a:r>
              <a:rPr lang="zh-CN" altLang="en-US" sz="1200" dirty="0"/>
              <a:t> </a:t>
            </a:r>
            <a:r>
              <a:rPr lang="en-US" altLang="zh-CN" sz="1200" dirty="0"/>
              <a:t>issues</a:t>
            </a:r>
            <a:r>
              <a:rPr lang="zh-CN" altLang="en-US" sz="1200" dirty="0"/>
              <a:t> </a:t>
            </a:r>
            <a:r>
              <a:rPr lang="en-US" altLang="zh-CN" sz="1200" dirty="0"/>
              <a:t>also</a:t>
            </a:r>
            <a:r>
              <a:rPr lang="zh-CN" altLang="en-US" sz="1200" dirty="0"/>
              <a:t> </a:t>
            </a:r>
            <a:r>
              <a:rPr lang="en-US" altLang="zh-CN" sz="1200" dirty="0"/>
              <a:t>exist</a:t>
            </a:r>
            <a:r>
              <a:rPr lang="zh-CN" altLang="en-US" sz="1200" dirty="0"/>
              <a:t> </a:t>
            </a:r>
            <a:r>
              <a:rPr lang="en-US" altLang="zh-CN" sz="1200" dirty="0"/>
              <a:t>in</a:t>
            </a:r>
            <a:r>
              <a:rPr lang="zh-CN" altLang="en-US" sz="1200" dirty="0"/>
              <a:t> </a:t>
            </a:r>
            <a:r>
              <a:rPr lang="en-US" altLang="zh-CN" sz="1200" dirty="0">
                <a:effectLst/>
                <a:latin typeface="Helvetica" pitchFamily="2" charset="0"/>
              </a:rPr>
              <a:t>o</a:t>
            </a:r>
            <a:r>
              <a:rPr lang="en" altLang="zh-CN" sz="1200" dirty="0" err="1">
                <a:effectLst/>
                <a:latin typeface="Helvetica" pitchFamily="2" charset="0"/>
              </a:rPr>
              <a:t>ffline</a:t>
            </a:r>
            <a:r>
              <a:rPr lang="en" altLang="zh-CN" sz="1200" dirty="0">
                <a:effectLst/>
                <a:latin typeface="Helvetica" pitchFamily="2" charset="0"/>
              </a:rPr>
              <a:t> </a:t>
            </a:r>
            <a:r>
              <a:rPr lang="en-US" altLang="zh-CN" sz="1200" dirty="0">
                <a:effectLst/>
                <a:latin typeface="Helvetica" pitchFamily="2" charset="0"/>
              </a:rPr>
              <a:t>f</a:t>
            </a:r>
            <a:r>
              <a:rPr lang="en" altLang="zh-CN" sz="1200" dirty="0" err="1">
                <a:effectLst/>
                <a:latin typeface="Helvetica" pitchFamily="2" charset="0"/>
              </a:rPr>
              <a:t>inding</a:t>
            </a:r>
            <a:r>
              <a:rPr lang="zh-CN" altLang="en-US" sz="1200" dirty="0">
                <a:effectLst/>
                <a:latin typeface="Helvetica" pitchFamily="2" charset="0"/>
              </a:rPr>
              <a:t> </a:t>
            </a:r>
            <a:r>
              <a:rPr lang="en-US" altLang="zh-CN" sz="1200" dirty="0">
                <a:effectLst/>
                <a:latin typeface="Helvetica" pitchFamily="2" charset="0"/>
              </a:rPr>
              <a:t>n</a:t>
            </a:r>
            <a:r>
              <a:rPr lang="en" altLang="zh-CN" sz="1200" dirty="0" err="1">
                <a:effectLst/>
                <a:latin typeface="Helvetica" pitchFamily="2" charset="0"/>
              </a:rPr>
              <a:t>etwork</a:t>
            </a:r>
            <a:endParaRPr lang="en-US" altLang="zh-CN" sz="1200" dirty="0"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effectLst/>
                <a:latin typeface="Helvetica" pitchFamily="2" charset="0"/>
              </a:rPr>
              <a:t>W</a:t>
            </a:r>
            <a:r>
              <a:rPr lang="en" altLang="zh-CN" sz="1200" dirty="0">
                <a:effectLst/>
                <a:latin typeface="Helvetica" pitchFamily="2" charset="0"/>
              </a:rPr>
              <a:t>e</a:t>
            </a:r>
            <a:r>
              <a:rPr lang="zh-CN" altLang="en-US" sz="1200" dirty="0">
                <a:latin typeface="Helvetica" pitchFamily="2" charset="0"/>
              </a:rPr>
              <a:t> </a:t>
            </a:r>
            <a:r>
              <a:rPr lang="en" altLang="zh-CN" sz="1200" dirty="0">
                <a:effectLst/>
                <a:latin typeface="Helvetica" pitchFamily="2" charset="0"/>
              </a:rPr>
              <a:t>take a first step toward understanding the OFN framework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200" dirty="0">
                <a:effectLst/>
                <a:latin typeface="Helvetica" pitchFamily="2" charset="0"/>
              </a:rPr>
              <a:t>and highlight its design challenges from the perspective</a:t>
            </a:r>
            <a:r>
              <a:rPr lang="zh-CN" altLang="en-US" sz="1200" dirty="0">
                <a:effectLst/>
                <a:latin typeface="Helvetica" pitchFamily="2" charset="0"/>
              </a:rPr>
              <a:t> </a:t>
            </a:r>
            <a:r>
              <a:rPr lang="en" altLang="zh-CN" sz="1200" dirty="0">
                <a:effectLst/>
                <a:latin typeface="Helvetica" pitchFamily="2" charset="0"/>
              </a:rPr>
              <a:t>of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effectLst/>
                <a:latin typeface="Helvetica" pitchFamily="2" charset="0"/>
              </a:rPr>
              <a:t>Second,</a:t>
            </a:r>
            <a:r>
              <a:rPr lang="zh-CN" altLang="en-US" sz="1200" dirty="0">
                <a:effectLst/>
                <a:latin typeface="Helvetica" pitchFamily="2" charset="0"/>
              </a:rPr>
              <a:t> </a:t>
            </a:r>
            <a:endParaRPr lang="en-US" altLang="zh-CN" sz="1200" dirty="0"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/>
              <a:t>n</a:t>
            </a:r>
            <a:r>
              <a:rPr lang="en-US" altLang="x-none" sz="1200" b="0" dirty="0"/>
              <a:t>eighbor </a:t>
            </a:r>
            <a:r>
              <a:rPr lang="en-US" altLang="zh-CN" sz="1200" b="0" dirty="0"/>
              <a:t>d</a:t>
            </a:r>
            <a:r>
              <a:rPr lang="en-US" altLang="x-none" sz="1200" b="0" dirty="0"/>
              <a:t>iscovery </a:t>
            </a:r>
            <a:r>
              <a:rPr lang="en-US" altLang="zh-CN" sz="1200" b="0" dirty="0"/>
              <a:t>l</a:t>
            </a:r>
            <a:r>
              <a:rPr lang="en-US" altLang="x-none" sz="1200" b="0" dirty="0"/>
              <a:t>atency </a:t>
            </a:r>
            <a:r>
              <a:rPr lang="en-US" altLang="zh-CN" sz="1200" b="0" dirty="0"/>
              <a:t>m</a:t>
            </a:r>
            <a:r>
              <a:rPr lang="en-US" altLang="x-none" sz="1200" b="0" dirty="0"/>
              <a:t>atters in OFN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>
                <a:effectLst/>
                <a:latin typeface="Helvetica" pitchFamily="2" charset="0"/>
              </a:rPr>
              <a:t>Third,</a:t>
            </a:r>
            <a:r>
              <a:rPr lang="zh-CN" altLang="en-US" sz="1200" b="0" dirty="0">
                <a:effectLst/>
                <a:latin typeface="Helvetica" pitchFamily="2" charset="0"/>
              </a:rPr>
              <a:t> </a:t>
            </a:r>
            <a:endParaRPr lang="en-US" altLang="zh-CN" sz="1200" b="0" dirty="0"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/>
              <a:t>d</a:t>
            </a:r>
            <a:r>
              <a:rPr lang="en-US" altLang="x-none" sz="1200" b="0" dirty="0"/>
              <a:t>iscovery </a:t>
            </a:r>
            <a:r>
              <a:rPr lang="en-US" altLang="zh-CN" sz="1200" b="0" dirty="0"/>
              <a:t>l</a:t>
            </a:r>
            <a:r>
              <a:rPr lang="en-US" altLang="x-none" sz="1200" b="0" dirty="0"/>
              <a:t>atency is a </a:t>
            </a:r>
            <a:r>
              <a:rPr lang="en-US" altLang="zh-CN" sz="1200" b="0" dirty="0"/>
              <a:t>n</a:t>
            </a:r>
            <a:r>
              <a:rPr lang="en-US" altLang="x-none" sz="1200" b="0" dirty="0"/>
              <a:t>on-linear </a:t>
            </a:r>
            <a:r>
              <a:rPr lang="en-US" altLang="zh-CN" sz="1200" b="0" dirty="0"/>
              <a:t>f</a:t>
            </a:r>
            <a:r>
              <a:rPr lang="en-US" altLang="x-none" sz="1200" b="0" dirty="0"/>
              <a:t>unction of </a:t>
            </a:r>
            <a:r>
              <a:rPr lang="en-US" altLang="zh-CN" sz="1200" b="0" dirty="0"/>
              <a:t>p</a:t>
            </a:r>
            <a:r>
              <a:rPr lang="en-US" altLang="x-none" sz="1200" b="0" dirty="0"/>
              <a:t>ower </a:t>
            </a:r>
            <a:r>
              <a:rPr lang="en-US" altLang="zh-CN" sz="1200" b="0" dirty="0"/>
              <a:t>c</a:t>
            </a:r>
            <a:r>
              <a:rPr lang="en-US" altLang="x-none" sz="1200" b="0" dirty="0"/>
              <a:t>onsumption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/>
              <a:t>Forth,</a:t>
            </a:r>
            <a:r>
              <a:rPr lang="en-US" altLang="x-none" sz="1200" b="1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1200" b="0" dirty="0"/>
              <a:t>Finder </a:t>
            </a:r>
            <a:r>
              <a:rPr lang="en-US" altLang="zh-CN" sz="1200" b="0" dirty="0"/>
              <a:t>d</a:t>
            </a:r>
            <a:r>
              <a:rPr lang="en-US" altLang="x-none" sz="1200" b="0" dirty="0"/>
              <a:t>evices </a:t>
            </a:r>
            <a:r>
              <a:rPr lang="en-US" altLang="zh-CN" sz="1200" b="0" dirty="0"/>
              <a:t>v</a:t>
            </a:r>
            <a:r>
              <a:rPr lang="en-US" altLang="x-none" sz="1200" b="0" dirty="0"/>
              <a:t>ary in </a:t>
            </a:r>
            <a:r>
              <a:rPr lang="en-US" altLang="zh-CN" sz="1200" b="0" dirty="0"/>
              <a:t>s</a:t>
            </a:r>
            <a:r>
              <a:rPr lang="en-US" altLang="x-none" sz="1200" b="0" dirty="0"/>
              <a:t>can </a:t>
            </a:r>
            <a:r>
              <a:rPr lang="en-US" altLang="zh-CN" sz="1200" b="0" dirty="0"/>
              <a:t>m</a:t>
            </a:r>
            <a:r>
              <a:rPr lang="en-US" altLang="x-none" sz="1200" b="0" dirty="0"/>
              <a:t>odes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/>
              <a:t>However,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/>
              <a:t>this</a:t>
            </a:r>
            <a:r>
              <a:rPr lang="zh-CN" altLang="en-US" sz="1200" b="0" dirty="0"/>
              <a:t> </a:t>
            </a:r>
            <a:r>
              <a:rPr lang="en-US" altLang="zh-CN" sz="1200" b="0" dirty="0"/>
              <a:t>s</a:t>
            </a:r>
            <a:r>
              <a:rPr lang="en-US" altLang="x-none" sz="1200" b="0" dirty="0"/>
              <a:t>can </a:t>
            </a:r>
            <a:r>
              <a:rPr lang="en-US" altLang="zh-CN" sz="1200" b="0" dirty="0"/>
              <a:t>m</a:t>
            </a:r>
            <a:r>
              <a:rPr lang="en-US" altLang="x-none" sz="1200" b="0" dirty="0"/>
              <a:t>ode </a:t>
            </a:r>
            <a:r>
              <a:rPr lang="en-US" altLang="zh-CN" sz="1200" b="0" dirty="0"/>
              <a:t>d</a:t>
            </a:r>
            <a:r>
              <a:rPr lang="en-US" altLang="x-none" sz="1200" b="0" dirty="0"/>
              <a:t>iversity </a:t>
            </a:r>
            <a:r>
              <a:rPr lang="en-US" altLang="zh-CN" sz="1200" b="0" dirty="0"/>
              <a:t>r</a:t>
            </a:r>
            <a:r>
              <a:rPr lang="en-US" altLang="x-none" sz="1200" b="0" dirty="0"/>
              <a:t>esults in </a:t>
            </a:r>
            <a:r>
              <a:rPr lang="en-US" altLang="zh-CN" sz="1200" b="0" dirty="0"/>
              <a:t>l</a:t>
            </a:r>
            <a:r>
              <a:rPr lang="en-US" altLang="x-none" sz="1200" b="0" dirty="0"/>
              <a:t>ocal </a:t>
            </a:r>
            <a:r>
              <a:rPr lang="en-US" altLang="zh-CN" sz="1200" b="0" dirty="0"/>
              <a:t>o</a:t>
            </a:r>
            <a:r>
              <a:rPr lang="en-US" altLang="x-none" sz="1200" b="0" dirty="0"/>
              <a:t>ptima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/>
              <a:t>Therefore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err="1"/>
              <a:t>ElastiCast</a:t>
            </a:r>
            <a:r>
              <a:rPr lang="zh-CN" altLang="en-US" sz="1200" b="1" dirty="0"/>
              <a:t> </a:t>
            </a:r>
            <a:r>
              <a:rPr lang="en-US" altLang="zh-CN" sz="1200" b="0" dirty="0"/>
              <a:t>is</a:t>
            </a:r>
            <a:r>
              <a:rPr lang="zh-CN" altLang="en-US" sz="1200" b="0" dirty="0"/>
              <a:t> </a:t>
            </a:r>
            <a:r>
              <a:rPr lang="en-US" altLang="zh-CN" sz="1200" b="0" dirty="0"/>
              <a:t>proposed</a:t>
            </a:r>
            <a:r>
              <a:rPr lang="zh-CN" altLang="en-US" sz="1200" b="0" dirty="0"/>
              <a:t> </a:t>
            </a:r>
            <a:r>
              <a:rPr lang="en-US" altLang="zh-CN" sz="1200" dirty="0"/>
              <a:t>to</a:t>
            </a:r>
            <a:r>
              <a:rPr lang="zh-CN" altLang="en-US" sz="1200" dirty="0"/>
              <a:t> </a:t>
            </a:r>
            <a:r>
              <a:rPr lang="en" altLang="zh-CN" sz="1200" dirty="0">
                <a:effectLst/>
                <a:latin typeface="Helvetica" pitchFamily="2" charset="0"/>
              </a:rPr>
              <a:t>achieve global optima</a:t>
            </a:r>
            <a:r>
              <a:rPr lang="zh-CN" altLang="en-US" sz="1200" dirty="0">
                <a:effectLst/>
                <a:latin typeface="Helvetica" pitchFamily="2" charset="0"/>
              </a:rPr>
              <a:t> </a:t>
            </a:r>
            <a:endParaRPr lang="en-US" altLang="zh-CN" sz="1200" dirty="0"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200" dirty="0">
                <a:effectLst/>
                <a:latin typeface="Helvetica" pitchFamily="2" charset="0"/>
              </a:rPr>
              <a:t>by overcoming the challenges induced by scan mode diversity</a:t>
            </a:r>
            <a:endParaRPr lang="en-US" altLang="zh-CN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x-none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sz="1200" b="0" dirty="0"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dirty="0">
              <a:effectLst/>
              <a:latin typeface="Helvetica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9607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my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</a:t>
            </a:r>
          </a:p>
          <a:p>
            <a:r>
              <a:rPr kumimoji="1" lang="en-US" altLang="zh-CN" dirty="0"/>
              <a:t>Thank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attention</a:t>
            </a:r>
          </a:p>
          <a:p>
            <a:r>
              <a:rPr kumimoji="1" lang="en-US" altLang="zh-CN" dirty="0"/>
              <a:t>I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happy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take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any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questions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144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effectLst/>
                <a:latin typeface="Helvetica" pitchFamily="2" charset="0"/>
              </a:rPr>
              <a:t>Items,</a:t>
            </a:r>
            <a:r>
              <a:rPr lang="zh-CN" altLang="en-US" sz="1800" dirty="0">
                <a:effectLst/>
                <a:latin typeface="Helvetica" pitchFamily="2" charset="0"/>
              </a:rPr>
              <a:t> </a:t>
            </a:r>
            <a:r>
              <a:rPr lang="en-US" altLang="zh-CN" sz="1800" dirty="0">
                <a:effectLst/>
                <a:latin typeface="Helvetica" pitchFamily="2" charset="0"/>
              </a:rPr>
              <a:t>people</a:t>
            </a:r>
            <a:r>
              <a:rPr lang="zh-CN" altLang="en-US" sz="1800" dirty="0">
                <a:effectLst/>
                <a:latin typeface="Helvetica" pitchFamily="2" charset="0"/>
              </a:rPr>
              <a:t> </a:t>
            </a:r>
            <a:r>
              <a:rPr lang="en-US" altLang="zh-CN" sz="1800" dirty="0">
                <a:effectLst/>
                <a:latin typeface="Helvetica" pitchFamily="2" charset="0"/>
              </a:rPr>
              <a:t>and</a:t>
            </a:r>
            <a:r>
              <a:rPr lang="zh-CN" altLang="en-US" sz="1800" dirty="0">
                <a:effectLst/>
                <a:latin typeface="Helvetica" pitchFamily="2" charset="0"/>
              </a:rPr>
              <a:t> </a:t>
            </a:r>
            <a:r>
              <a:rPr lang="en-US" altLang="zh-CN" sz="1800" dirty="0">
                <a:effectLst/>
                <a:latin typeface="Helvetica" pitchFamily="2" charset="0"/>
              </a:rPr>
              <a:t>pets</a:t>
            </a:r>
            <a:r>
              <a:rPr lang="zh-CN" altLang="en-US" sz="1800" dirty="0">
                <a:effectLst/>
                <a:latin typeface="Helvetica" pitchFamily="2" charset="0"/>
              </a:rPr>
              <a:t> </a:t>
            </a:r>
            <a:r>
              <a:rPr lang="en-US" altLang="zh-CN" sz="1800" dirty="0">
                <a:effectLst/>
                <a:latin typeface="Helvetica" pitchFamily="2" charset="0"/>
              </a:rPr>
              <a:t>can</a:t>
            </a:r>
            <a:r>
              <a:rPr lang="zh-CN" altLang="en-US" sz="1800" dirty="0">
                <a:effectLst/>
                <a:latin typeface="Helvetica" pitchFamily="2" charset="0"/>
              </a:rPr>
              <a:t> </a:t>
            </a:r>
            <a:r>
              <a:rPr lang="en-US" altLang="zh-CN" sz="1800" dirty="0">
                <a:effectLst/>
                <a:latin typeface="Helvetica" pitchFamily="2" charset="0"/>
              </a:rPr>
              <a:t>be</a:t>
            </a:r>
            <a:r>
              <a:rPr lang="zh-CN" altLang="en-US" sz="1800" dirty="0">
                <a:effectLst/>
                <a:latin typeface="Helvetica" pitchFamily="2" charset="0"/>
              </a:rPr>
              <a:t> </a:t>
            </a:r>
            <a:r>
              <a:rPr lang="en-US" altLang="zh-CN" sz="1800" dirty="0">
                <a:effectLst/>
                <a:latin typeface="Helvetica" pitchFamily="2" charset="0"/>
              </a:rPr>
              <a:t>lost</a:t>
            </a:r>
          </a:p>
          <a:p>
            <a:r>
              <a:rPr lang="en-US" altLang="zh-CN" sz="1800" dirty="0">
                <a:effectLst/>
                <a:latin typeface="Helvetica" pitchFamily="2" charset="0"/>
              </a:rPr>
              <a:t>It</a:t>
            </a:r>
            <a:r>
              <a:rPr lang="zh-CN" altLang="en-US" sz="1800" dirty="0">
                <a:effectLst/>
                <a:latin typeface="Helvetica" pitchFamily="2" charset="0"/>
              </a:rPr>
              <a:t> </a:t>
            </a:r>
            <a:r>
              <a:rPr lang="en-US" altLang="zh-CN" sz="1800" dirty="0">
                <a:effectLst/>
                <a:latin typeface="Helvetica" pitchFamily="2" charset="0"/>
              </a:rPr>
              <a:t>is</a:t>
            </a:r>
            <a:r>
              <a:rPr lang="zh-CN" altLang="en-US" sz="1800" dirty="0">
                <a:effectLst/>
                <a:latin typeface="Helvetica" pitchFamily="2" charset="0"/>
              </a:rPr>
              <a:t> </a:t>
            </a:r>
            <a:r>
              <a:rPr lang="en-US" altLang="zh-CN" sz="1800" dirty="0">
                <a:effectLst/>
                <a:latin typeface="Helvetica" pitchFamily="2" charset="0"/>
              </a:rPr>
              <a:t>reported</a:t>
            </a:r>
            <a:r>
              <a:rPr lang="zh-CN" altLang="en-US" sz="1800" dirty="0">
                <a:effectLst/>
                <a:latin typeface="Helvetica" pitchFamily="2" charset="0"/>
              </a:rPr>
              <a:t> </a:t>
            </a:r>
            <a:r>
              <a:rPr lang="en-US" altLang="zh-CN" sz="1800" dirty="0">
                <a:effectLst/>
                <a:latin typeface="Helvetica" pitchFamily="2" charset="0"/>
              </a:rPr>
              <a:t>that</a:t>
            </a:r>
            <a:r>
              <a:rPr lang="zh-CN" altLang="en-US" sz="1800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nearly 2000 phones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are lost or stolen every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single hour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Moreover, millions of children or elderly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people worldwide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are going missing every year</a:t>
            </a:r>
            <a:r>
              <a:rPr lang="en-US" altLang="zh-CN" dirty="0">
                <a:effectLst/>
                <a:latin typeface="Helvetica" pitchFamily="2" charset="0"/>
              </a:rPr>
              <a:t>.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O</a:t>
            </a:r>
            <a:r>
              <a:rPr lang="en" altLang="zh-CN" dirty="0">
                <a:effectLst/>
                <a:latin typeface="Helvetica" pitchFamily="2" charset="0"/>
              </a:rPr>
              <a:t>ne-third of all pets are reported missing in their lifetimes,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endParaRPr lang="en-US" altLang="zh-CN" dirty="0">
              <a:effectLst/>
              <a:latin typeface="Helvetica" pitchFamily="2" charset="0"/>
            </a:endParaRPr>
          </a:p>
          <a:p>
            <a:r>
              <a:rPr lang="en" altLang="zh-CN" dirty="0">
                <a:effectLst/>
                <a:latin typeface="Helvetica" pitchFamily="2" charset="0"/>
              </a:rPr>
              <a:t>and more than 80% are never found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0" i="0" u="none" strike="noStrike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AC297-5FC0-4D89-B374-9F4A0A4833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725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effectLst/>
                <a:latin typeface="NimbusRomNo9L"/>
              </a:rPr>
              <a:t>In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this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case,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" altLang="zh-CN" sz="1800" dirty="0">
                <a:effectLst/>
                <a:latin typeface="NimbusRomNo9L"/>
              </a:rPr>
              <a:t>some wearable devices are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being</a:t>
            </a:r>
            <a:r>
              <a:rPr lang="en" altLang="zh-CN" sz="1800" dirty="0">
                <a:effectLst/>
                <a:latin typeface="NimbusRomNo9L"/>
              </a:rPr>
              <a:t> equipped with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800" dirty="0">
                <a:effectLst/>
                <a:latin typeface="NimbusRomNo9L"/>
              </a:rPr>
              <a:t>the feature of position tracking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effectLst/>
                <a:latin typeface="NimbusRomNo9L"/>
              </a:rPr>
              <a:t>【】T</a:t>
            </a:r>
            <a:r>
              <a:rPr lang="en" altLang="zh-CN" sz="1800" dirty="0">
                <a:effectLst/>
                <a:latin typeface="NimbusRomNo9L"/>
              </a:rPr>
              <a:t>h</a:t>
            </a:r>
            <a:r>
              <a:rPr lang="en-US" altLang="zh-CN" sz="1800" dirty="0">
                <a:effectLst/>
                <a:latin typeface="NimbusRomNo9L"/>
              </a:rPr>
              <a:t>ese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devices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apply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a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positioning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module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to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obtain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the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location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endParaRPr lang="en-US" altLang="zh-CN" sz="1800" dirty="0">
              <a:effectLst/>
              <a:latin typeface="NimbusRomNo9L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effectLst/>
                <a:latin typeface="NimbusRomNo9L"/>
              </a:rPr>
              <a:t>【】and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upload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the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location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to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the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cloud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via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a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built-in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SIM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card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effectLst/>
                <a:latin typeface="NimbusRomNo9L"/>
              </a:rPr>
              <a:t>【】The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owner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then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can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query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this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location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from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the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cloud</a:t>
            </a:r>
            <a:endParaRPr lang="en" altLang="zh-CN" sz="1800" dirty="0">
              <a:effectLst/>
              <a:latin typeface="NimbusRomNo9L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effectLst/>
                <a:latin typeface="NimbusRomNo9L"/>
              </a:rPr>
              <a:t>【】However,</a:t>
            </a:r>
            <a:r>
              <a:rPr lang="en" altLang="zh-CN" sz="1800" dirty="0">
                <a:effectLst/>
                <a:latin typeface="NimbusRomNo9L"/>
              </a:rPr>
              <a:t>with the complicated built-in functions of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" altLang="zh-CN" sz="1800" dirty="0">
                <a:effectLst/>
                <a:latin typeface="NimbusRomNo9L"/>
              </a:rPr>
              <a:t>communication and positioning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800" dirty="0">
                <a:effectLst/>
                <a:latin typeface="NimbusRomNo9L"/>
              </a:rPr>
              <a:t>these devices are usually expensive and are with shorter battery life </a:t>
            </a:r>
            <a:endParaRPr lang="en" altLang="zh-CN" dirty="0"/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0" i="0" u="none" strike="noStrike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AC297-5FC0-4D89-B374-9F4A0A4833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526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effectLst/>
                <a:latin typeface="Helvetica" pitchFamily="2" charset="0"/>
              </a:rPr>
              <a:t>To tackle this issue, industrial pioneers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endParaRPr lang="en-US" altLang="zh-CN" dirty="0">
              <a:effectLst/>
              <a:latin typeface="Helvetica" pitchFamily="2" charset="0"/>
            </a:endParaRPr>
          </a:p>
          <a:p>
            <a:r>
              <a:rPr lang="en-US" altLang="zh-CN" dirty="0">
                <a:effectLst/>
                <a:latin typeface="Helvetica" pitchFamily="2" charset="0"/>
              </a:rPr>
              <a:t>such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as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Tile, Apple, Samsung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and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Huawei</a:t>
            </a:r>
            <a:r>
              <a:rPr lang="en" altLang="zh-CN" dirty="0">
                <a:effectLst/>
                <a:latin typeface="Helvetica" pitchFamily="2" charset="0"/>
              </a:rPr>
              <a:t>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have offered an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offline finding network</a:t>
            </a:r>
            <a:endParaRPr lang="zh-CN" altLang="en-US" sz="1200" b="0" i="0" u="none" strike="noStrike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AC297-5FC0-4D89-B374-9F4A0A4833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832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effectLst/>
                <a:latin typeface="Helvetica" pitchFamily="2" charset="0"/>
              </a:rPr>
              <a:t>In general, the ecosystem of OFN has four types of roles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endParaRPr lang="en-US" altLang="zh-CN" dirty="0">
              <a:effectLst/>
              <a:latin typeface="Helvetica" pitchFamily="2" charset="0"/>
            </a:endParaRPr>
          </a:p>
          <a:p>
            <a:endParaRPr lang="en-US" altLang="zh-CN" dirty="0">
              <a:effectLst/>
              <a:latin typeface="Helvetica" pitchFamily="2" charset="0"/>
            </a:endParaRPr>
          </a:p>
          <a:p>
            <a:r>
              <a:rPr lang="en" altLang="zh-CN" dirty="0">
                <a:effectLst/>
                <a:latin typeface="Helvetica" pitchFamily="2" charset="0"/>
              </a:rPr>
              <a:t>As shown in </a:t>
            </a:r>
            <a:r>
              <a:rPr lang="en-US" altLang="zh-CN" dirty="0">
                <a:effectLst/>
                <a:latin typeface="Helvetica" pitchFamily="2" charset="0"/>
              </a:rPr>
              <a:t>the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f</a:t>
            </a:r>
            <a:r>
              <a:rPr lang="en" altLang="zh-CN" dirty="0" err="1">
                <a:effectLst/>
                <a:latin typeface="Helvetica" pitchFamily="2" charset="0"/>
              </a:rPr>
              <a:t>igure</a:t>
            </a:r>
            <a:endParaRPr lang="en" altLang="zh-CN" dirty="0">
              <a:effectLst/>
              <a:latin typeface="Helvetica" pitchFamily="2" charset="0"/>
            </a:endParaRPr>
          </a:p>
          <a:p>
            <a:r>
              <a:rPr lang="en" altLang="zh-CN" dirty="0">
                <a:effectLst/>
                <a:latin typeface="Helvetica" pitchFamily="2" charset="0"/>
              </a:rPr>
              <a:t>the Lost Device is usually a thin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device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(e.g., watch, headset, tag)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without complicated built-in functions of communication and positioning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While it can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also be a rich device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(e.g., phone, tablet) without online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access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The Finder Devices are composed of a group of users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endParaRPr lang="en-US" altLang="zh-CN" dirty="0">
              <a:effectLst/>
              <a:latin typeface="Helvetica" pitchFamily="2" charset="0"/>
            </a:endParaRPr>
          </a:p>
          <a:p>
            <a:r>
              <a:rPr lang="en" altLang="zh-CN" dirty="0">
                <a:effectLst/>
                <a:latin typeface="Helvetica" pitchFamily="2" charset="0"/>
              </a:rPr>
              <a:t>that are nearby and under the Bluetooth signal coverage of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the lost device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These devices are usually rich devices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with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built-in functions of communication and positioning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a</a:t>
            </a:r>
            <a:r>
              <a:rPr lang="en" altLang="zh-CN" dirty="0" err="1">
                <a:effectLst/>
                <a:latin typeface="Helvetica" pitchFamily="2" charset="0"/>
              </a:rPr>
              <a:t>cting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as volunteers to help the offline lost device report its location</a:t>
            </a:r>
          </a:p>
          <a:p>
            <a:endParaRPr lang="en" altLang="zh-CN" dirty="0">
              <a:effectLst/>
              <a:latin typeface="Helvetica" pitchFamily="2" charset="0"/>
            </a:endParaRPr>
          </a:p>
          <a:p>
            <a:r>
              <a:rPr lang="en" altLang="zh-CN" dirty="0">
                <a:effectLst/>
                <a:latin typeface="Helvetica" pitchFamily="2" charset="0"/>
              </a:rPr>
              <a:t>The Cloud Server provides the storage service of the reported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locations in the cloud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Since the location data is encrypted</a:t>
            </a:r>
            <a:endParaRPr lang="en-US" altLang="zh-CN" dirty="0">
              <a:effectLst/>
              <a:latin typeface="Helvetica" pitchFamily="2" charset="0"/>
            </a:endParaRPr>
          </a:p>
          <a:p>
            <a:r>
              <a:rPr lang="en" altLang="zh-CN" dirty="0">
                <a:effectLst/>
                <a:latin typeface="Helvetica" pitchFamily="2" charset="0"/>
              </a:rPr>
              <a:t>the privacy of finder devices is protected </a:t>
            </a:r>
          </a:p>
          <a:p>
            <a:endParaRPr lang="en" altLang="zh-CN" dirty="0">
              <a:effectLst/>
              <a:latin typeface="Helvetica" pitchFamily="2" charset="0"/>
            </a:endParaRPr>
          </a:p>
          <a:p>
            <a:r>
              <a:rPr lang="en" altLang="zh-CN" dirty="0">
                <a:effectLst/>
                <a:latin typeface="Helvetica" pitchFamily="2" charset="0"/>
              </a:rPr>
              <a:t>The Owner Client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is usually a device with Internet access </a:t>
            </a:r>
            <a:endParaRPr lang="en-US" altLang="zh-CN" dirty="0">
              <a:effectLst/>
              <a:latin typeface="Helvetica" pitchFamily="2" charset="0"/>
            </a:endParaRPr>
          </a:p>
          <a:p>
            <a:r>
              <a:rPr lang="en" altLang="zh-CN" dirty="0">
                <a:effectLst/>
                <a:latin typeface="Helvetica" pitchFamily="2" charset="0"/>
              </a:rPr>
              <a:t>that decrypts the location data queried from the cloud server</a:t>
            </a:r>
          </a:p>
          <a:p>
            <a:endParaRPr lang="en" altLang="zh-CN" dirty="0">
              <a:effectLst/>
              <a:latin typeface="Helvetica" pitchFamily="2" charset="0"/>
            </a:endParaRPr>
          </a:p>
          <a:p>
            <a:endParaRPr lang="en" altLang="zh-CN" dirty="0">
              <a:effectLst/>
              <a:latin typeface="Helvetica" pitchFamily="2" charset="0"/>
            </a:endParaRPr>
          </a:p>
          <a:p>
            <a:endParaRPr lang="en" altLang="zh-CN" dirty="0">
              <a:effectLst/>
              <a:latin typeface="Helvetica" pitchFamily="2" charset="0"/>
            </a:endParaRPr>
          </a:p>
          <a:p>
            <a:endParaRPr lang="en" altLang="zh-CN" dirty="0">
              <a:effectLst/>
              <a:latin typeface="Helvetica" pitchFamily="2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07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effectLst/>
                <a:latin typeface="Helvetica" pitchFamily="2" charset="0"/>
              </a:rPr>
              <a:t>To understand how OFNs work in detail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we take Apple’s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Find My feature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that works with Apple’s iPhone and </a:t>
            </a:r>
            <a:r>
              <a:rPr lang="en" altLang="zh-CN" dirty="0" err="1">
                <a:effectLst/>
                <a:latin typeface="Helvetica" pitchFamily="2" charset="0"/>
              </a:rPr>
              <a:t>AirTag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as a case study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Step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1</a:t>
            </a:r>
            <a:r>
              <a:rPr lang="en" altLang="zh-CN" dirty="0">
                <a:effectLst/>
                <a:latin typeface="Helvetica" pitchFamily="2" charset="0"/>
              </a:rPr>
              <a:t>, the owner binds </a:t>
            </a:r>
            <a:r>
              <a:rPr lang="en" altLang="zh-CN" dirty="0" err="1">
                <a:effectLst/>
                <a:latin typeface="Helvetica" pitchFamily="2" charset="0"/>
              </a:rPr>
              <a:t>AirTag</a:t>
            </a:r>
            <a:r>
              <a:rPr lang="en" altLang="zh-CN" dirty="0">
                <a:effectLst/>
                <a:latin typeface="Helvetica" pitchFamily="2" charset="0"/>
              </a:rPr>
              <a:t> to </a:t>
            </a:r>
            <a:r>
              <a:rPr lang="en-US" altLang="zh-CN" dirty="0">
                <a:effectLst/>
                <a:latin typeface="Helvetica" pitchFamily="2" charset="0"/>
              </a:rPr>
              <a:t>the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iPhone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and the Find My application generates the key pair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whose public key is stored in the </a:t>
            </a:r>
            <a:r>
              <a:rPr lang="en" altLang="zh-CN" dirty="0" err="1">
                <a:effectLst/>
                <a:latin typeface="Helvetica" pitchFamily="2" charset="0"/>
              </a:rPr>
              <a:t>AirTag</a:t>
            </a:r>
            <a:r>
              <a:rPr lang="en" altLang="zh-CN" dirty="0">
                <a:effectLst/>
                <a:latin typeface="Helvetica" pitchFamily="2" charset="0"/>
              </a:rPr>
              <a:t> 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W</a:t>
            </a:r>
            <a:r>
              <a:rPr lang="en" altLang="zh-CN" dirty="0">
                <a:effectLst/>
                <a:latin typeface="Helvetica" pitchFamily="2" charset="0"/>
              </a:rPr>
              <a:t>hen the </a:t>
            </a:r>
            <a:r>
              <a:rPr lang="en" altLang="zh-CN" dirty="0" err="1">
                <a:effectLst/>
                <a:latin typeface="Helvetica" pitchFamily="2" charset="0"/>
              </a:rPr>
              <a:t>AirTag</a:t>
            </a:r>
            <a:r>
              <a:rPr lang="en" altLang="zh-CN" dirty="0">
                <a:effectLst/>
                <a:latin typeface="Helvetica" pitchFamily="2" charset="0"/>
              </a:rPr>
              <a:t> is detected and marked as lost (in Step 2)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it generates rolling public keys periodically (in Step 3)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In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Step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4,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t</a:t>
            </a:r>
            <a:r>
              <a:rPr lang="en" altLang="zh-CN" dirty="0">
                <a:effectLst/>
                <a:latin typeface="Helvetica" pitchFamily="2" charset="0"/>
              </a:rPr>
              <a:t>he </a:t>
            </a:r>
            <a:r>
              <a:rPr lang="en" altLang="zh-CN" dirty="0" err="1">
                <a:effectLst/>
                <a:latin typeface="Helvetica" pitchFamily="2" charset="0"/>
              </a:rPr>
              <a:t>AirTag</a:t>
            </a:r>
            <a:r>
              <a:rPr lang="en" altLang="zh-CN" dirty="0">
                <a:effectLst/>
                <a:latin typeface="Helvetica" pitchFamily="2" charset="0"/>
              </a:rPr>
              <a:t> broadcasts the public keys periodically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and multiple nearby iPhones get the public key via BLE neighbor discovery 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In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Step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5,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t</a:t>
            </a:r>
            <a:r>
              <a:rPr lang="en" altLang="zh-CN" dirty="0" err="1">
                <a:effectLst/>
                <a:latin typeface="Helvetica" pitchFamily="2" charset="0"/>
              </a:rPr>
              <a:t>hese</a:t>
            </a:r>
            <a:r>
              <a:rPr lang="en" altLang="zh-CN" dirty="0">
                <a:effectLst/>
                <a:latin typeface="Helvetica" pitchFamily="2" charset="0"/>
              </a:rPr>
              <a:t> finder's iPhones retrieve their current location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encrypt the location with the public key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and upload the encrypted location record (in Step 6)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To find the lost </a:t>
            </a:r>
            <a:r>
              <a:rPr lang="en" altLang="zh-CN" dirty="0" err="1">
                <a:effectLst/>
                <a:latin typeface="Helvetica" pitchFamily="2" charset="0"/>
              </a:rPr>
              <a:t>AirTag</a:t>
            </a:r>
            <a:endParaRPr lang="en" altLang="zh-CN" dirty="0">
              <a:effectLst/>
              <a:latin typeface="Helvetica" pitchFamily="2" charset="0"/>
            </a:endParaRPr>
          </a:p>
          <a:p>
            <a:r>
              <a:rPr lang="en" altLang="zh-CN" dirty="0">
                <a:effectLst/>
                <a:latin typeface="Helvetica" pitchFamily="2" charset="0"/>
              </a:rPr>
              <a:t>the paired owner's iPhone generates the list of the rolling public keys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that the </a:t>
            </a:r>
            <a:r>
              <a:rPr lang="en" altLang="zh-CN" dirty="0" err="1">
                <a:effectLst/>
                <a:latin typeface="Helvetica" pitchFamily="2" charset="0"/>
              </a:rPr>
              <a:t>AirTag</a:t>
            </a:r>
            <a:r>
              <a:rPr lang="en" altLang="zh-CN" dirty="0">
                <a:effectLst/>
                <a:latin typeface="Helvetica" pitchFamily="2" charset="0"/>
              </a:rPr>
              <a:t> would have used in the last days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and queries the iCloud server (in Step 7)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In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Step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8,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t</a:t>
            </a:r>
            <a:r>
              <a:rPr lang="en" altLang="zh-CN" dirty="0">
                <a:effectLst/>
                <a:latin typeface="Helvetica" pitchFamily="2" charset="0"/>
              </a:rPr>
              <a:t>he server returns the encrypted location records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for the list of requested public keys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and finally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in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Step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9</a:t>
            </a:r>
            <a:r>
              <a:rPr lang="en" altLang="zh-CN" dirty="0">
                <a:effectLst/>
                <a:latin typeface="Helvetica" pitchFamily="2" charset="0"/>
              </a:rPr>
              <a:t>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the owner's iPhone decrypts the location records with its private key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and obtains an approximate location of the lost </a:t>
            </a:r>
            <a:r>
              <a:rPr lang="en" altLang="zh-CN" dirty="0" err="1">
                <a:effectLst/>
                <a:latin typeface="Helvetica" pitchFamily="2" charset="0"/>
              </a:rPr>
              <a:t>AirTag</a:t>
            </a:r>
            <a:endParaRPr lang="en" altLang="zh-CN" dirty="0">
              <a:effectLst/>
              <a:latin typeface="Helvetica" pitchFamily="2" charset="0"/>
            </a:endParaRPr>
          </a:p>
          <a:p>
            <a:endParaRPr kumimoji="1" lang="en" altLang="zh-CN" dirty="0">
              <a:effectLst/>
              <a:latin typeface="Helvetica" pitchFamily="2" charset="0"/>
            </a:endParaRPr>
          </a:p>
          <a:p>
            <a:endParaRPr kumimoji="1" lang="en" altLang="zh-CN" dirty="0">
              <a:effectLst/>
              <a:latin typeface="Helvetica" pitchFamily="2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796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effectLst/>
                <a:latin typeface="Helvetica" pitchFamily="2" charset="0"/>
              </a:rPr>
              <a:t>To the best of our knowledge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almost all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prior works focus on privacy and security analysis of OFN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systems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Their goal falls into the category of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enabling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crowd search without leaking private data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This paper does not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focus on the security and privacy issues of OFNs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Instead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we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take a first step to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highlight its design challenges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from the perspective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of performance.</a:t>
            </a:r>
          </a:p>
          <a:p>
            <a:endParaRPr lang="en" altLang="zh-CN" dirty="0">
              <a:effectLst/>
              <a:latin typeface="Helvetica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303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effectLst/>
                <a:latin typeface="Helvetica" pitchFamily="2" charset="0"/>
              </a:rPr>
              <a:t>The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performance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issue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of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OFN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comes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from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the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bottleneck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in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Step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4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which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we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call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it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neighbor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discovery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As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the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prerequisite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/</a:t>
            </a:r>
            <a:r>
              <a:rPr lang="en" altLang="zh-CN" b="0" i="0" u="none" strike="noStrike" dirty="0">
                <a:solidFill>
                  <a:srgbClr val="626469"/>
                </a:solidFill>
                <a:effectLst/>
                <a:latin typeface="Arial" panose="020B0604020202020204" pitchFamily="34" charset="0"/>
              </a:rPr>
              <a:t>ˌ</a:t>
            </a:r>
            <a:r>
              <a:rPr lang="en" altLang="zh-CN" b="0" i="0" u="none" strike="noStrike" dirty="0" err="1">
                <a:solidFill>
                  <a:srgbClr val="626469"/>
                </a:solidFill>
                <a:effectLst/>
                <a:latin typeface="Arial" panose="020B0604020202020204" pitchFamily="34" charset="0"/>
              </a:rPr>
              <a:t>pri</a:t>
            </a:r>
            <a:r>
              <a:rPr lang="en" altLang="zh-CN" b="0" i="0" u="none" strike="noStrike" dirty="0">
                <a:solidFill>
                  <a:srgbClr val="626469"/>
                </a:solidFill>
                <a:effectLst/>
                <a:latin typeface="Arial" panose="020B0604020202020204" pitchFamily="34" charset="0"/>
              </a:rPr>
              <a:t>ːˈ</a:t>
            </a:r>
            <a:r>
              <a:rPr lang="en" altLang="zh-CN" b="0" i="0" u="none" strike="noStrike" dirty="0" err="1">
                <a:solidFill>
                  <a:srgbClr val="626469"/>
                </a:solidFill>
                <a:effectLst/>
                <a:latin typeface="Arial" panose="020B0604020202020204" pitchFamily="34" charset="0"/>
              </a:rPr>
              <a:t>rekwəzɪt</a:t>
            </a:r>
            <a:r>
              <a:rPr lang="en-US" altLang="zh-CN" b="0" i="0" u="none" strike="noStrike" dirty="0">
                <a:solidFill>
                  <a:srgbClr val="626469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" altLang="zh-CN" dirty="0">
                <a:effectLst/>
                <a:latin typeface="Helvetica" pitchFamily="2" charset="0"/>
              </a:rPr>
              <a:t> stage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of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OFN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neighbor discovery is a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process </a:t>
            </a:r>
          </a:p>
          <a:p>
            <a:r>
              <a:rPr lang="en" altLang="zh-CN" dirty="0">
                <a:effectLst/>
                <a:latin typeface="Helvetica" pitchFamily="2" charset="0"/>
              </a:rPr>
              <a:t>where a finder device seeks to first contact the lost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device </a:t>
            </a:r>
          </a:p>
          <a:p>
            <a:r>
              <a:rPr lang="en-US" altLang="zh-CN" dirty="0">
                <a:effectLst/>
                <a:latin typeface="Helvetica" pitchFamily="2" charset="0"/>
              </a:rPr>
              <a:t>with</a:t>
            </a:r>
            <a:r>
              <a:rPr lang="en" altLang="zh-CN" dirty="0">
                <a:effectLst/>
                <a:latin typeface="Helvetica" pitchFamily="2" charset="0"/>
              </a:rPr>
              <a:t>in the </a:t>
            </a:r>
            <a:r>
              <a:rPr lang="en-US" altLang="zh-CN" dirty="0">
                <a:effectLst/>
                <a:latin typeface="Helvetica" pitchFamily="2" charset="0"/>
              </a:rPr>
              <a:t>Bluetooth</a:t>
            </a:r>
            <a:r>
              <a:rPr lang="en" altLang="zh-CN" dirty="0">
                <a:effectLst/>
                <a:latin typeface="Helvetica" pitchFamily="2" charset="0"/>
              </a:rPr>
              <a:t> range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48719-FA1D-4CB3-98CA-DD424EDC2D1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298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3417F827-9264-C647-8437-8A2263D52677}"/>
              </a:ext>
            </a:extLst>
          </p:cNvPr>
          <p:cNvSpPr/>
          <p:nvPr userDrawn="1"/>
        </p:nvSpPr>
        <p:spPr>
          <a:xfrm>
            <a:off x="0" y="1492482"/>
            <a:ext cx="12216848" cy="2002208"/>
          </a:xfrm>
          <a:prstGeom prst="rect">
            <a:avLst/>
          </a:prstGeom>
          <a:solidFill>
            <a:srgbClr val="C00000">
              <a:alpha val="80000"/>
            </a:srgb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  <a:buClr>
                <a:srgbClr val="0F1249"/>
              </a:buClr>
              <a:buSzPct val="65000"/>
            </a:pPr>
            <a:endParaRPr lang="zh-CN" altLang="en-US" sz="2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5F16394-C5B5-4038-A98D-3FED73AEC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44789"/>
            <a:ext cx="9144000" cy="2386800"/>
          </a:xfrm>
        </p:spPr>
        <p:txBody>
          <a:bodyPr anchor="ctr" anchorCtr="0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747CF8-B584-4EA1-9206-57DB063F8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9C600-EE1B-9A49-BED8-FD845E381771}" type="datetime1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2F5FEC-FD61-470D-A07D-C0C4B1E9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58892B-FAC0-4E13-8A50-A8A011B64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B456-96CD-43E3-A838-27AF2084727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副标题 2">
            <a:extLst>
              <a:ext uri="{FF2B5EF4-FFF2-40B4-BE49-F238E27FC236}">
                <a16:creationId xmlns:a16="http://schemas.microsoft.com/office/drawing/2014/main" id="{50B93F3D-201A-D547-AE9B-8CC0AA75F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0" y="3879282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8998857" y="290286"/>
            <a:ext cx="2979302" cy="69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1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82137-CA0D-4D93-862C-85AD6601B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801"/>
          </a:xfrm>
        </p:spPr>
        <p:txBody>
          <a:bodyPr>
            <a:normAutofit/>
          </a:bodyPr>
          <a:lstStyle>
            <a:lvl1pPr>
              <a:defRPr sz="24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B12D08-D3D8-469B-95B4-8AF8B787322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175084"/>
            <a:ext cx="10515600" cy="5001879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defRPr sz="2000" b="1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85800" indent="-228600">
              <a:lnSpc>
                <a:spcPct val="100000"/>
              </a:lnSpc>
              <a:buClr>
                <a:srgbClr val="C00000"/>
              </a:buClr>
              <a:buFont typeface="Wingdings" pitchFamily="2" charset="2"/>
              <a:buChar char="l"/>
              <a:defRPr sz="1800" b="0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>
              <a:lnSpc>
                <a:spcPct val="100000"/>
              </a:lnSpc>
              <a:buClr>
                <a:srgbClr val="C00000"/>
              </a:buClr>
              <a:defRPr sz="1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00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 二级</a:t>
            </a:r>
          </a:p>
          <a:p>
            <a:pPr lvl="2"/>
            <a:r>
              <a:rPr lang="zh-CN" altLang="en-US" dirty="0"/>
              <a:t> 三级</a:t>
            </a:r>
          </a:p>
          <a:p>
            <a:pPr lvl="3"/>
            <a:r>
              <a:rPr lang="zh-CN" altLang="en-US" dirty="0"/>
              <a:t>四级 </a:t>
            </a:r>
          </a:p>
          <a:p>
            <a:pPr lvl="4"/>
            <a:r>
              <a:rPr lang="zh-CN" altLang="en-US" dirty="0"/>
              <a:t>五级 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59841-3363-48A2-8C8C-4EA56485F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09B689CD-075B-6D4D-B79D-2D2A11B8D534}" type="datetime1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87326E-E468-4049-B367-473154CFA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F877F6-5F98-4628-AE75-C91CD842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b="0" i="0" smtClean="0">
                <a:effectLst/>
              </a:defRPr>
            </a:lvl1pPr>
          </a:lstStyle>
          <a:p>
            <a:fld id="{5EB1D65C-9165-4845-A5CF-10E27209A423}" type="slidenum">
              <a:rPr lang="en-US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5354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93D7617-3692-4419-A729-9D22673D9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0104CD-0E5B-4EA0-A062-56DF5AD39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19688-8F3B-0F41-A081-070FDBFCF911}" type="datetime1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DFA483-56C5-43DA-9B6D-63F032F8A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54CF10-23F9-4164-BB57-514038EF7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7B456-96CD-43E3-A838-27AF208472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48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C00000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NULL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NUL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NULL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Tong.li@ruc.edu.cn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2796A7-5344-0A4E-806C-E31B9E18A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44789"/>
            <a:ext cx="12192000" cy="23868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zh-CN" sz="5400" dirty="0"/>
              <a:t>On Design and Performance of</a:t>
            </a:r>
            <a:r>
              <a:rPr kumimoji="1" lang="zh-CN" altLang="en-US" sz="5400" dirty="0"/>
              <a:t> </a:t>
            </a:r>
            <a:r>
              <a:rPr kumimoji="1" lang="en-US" altLang="zh-CN" sz="5400" dirty="0"/>
              <a:t>Offline Finding</a:t>
            </a:r>
            <a:r>
              <a:rPr kumimoji="1" lang="zh-CN" altLang="en-US" sz="5400" dirty="0"/>
              <a:t> </a:t>
            </a:r>
            <a:r>
              <a:rPr kumimoji="1" lang="en-US" altLang="zh-CN" sz="5400" dirty="0"/>
              <a:t>Network</a:t>
            </a:r>
            <a:endParaRPr kumimoji="1" lang="zh-CN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28FB18-466C-184D-BEB4-FBCD80A5AC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283358"/>
            <a:ext cx="12191999" cy="17526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Tong Li</a:t>
            </a:r>
            <a:r>
              <a:rPr kumimoji="1" lang="e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kumimoji="1" lang="en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Jiaxin</a:t>
            </a:r>
            <a:r>
              <a:rPr kumimoji="1" lang="e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Liang, </a:t>
            </a:r>
            <a:r>
              <a:rPr kumimoji="1" lang="en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Yukuan</a:t>
            </a:r>
            <a:r>
              <a:rPr kumimoji="1" lang="e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Ding, Kai Zheng, </a:t>
            </a:r>
          </a:p>
          <a:p>
            <a:pPr>
              <a:lnSpc>
                <a:spcPct val="100000"/>
              </a:lnSpc>
            </a:pPr>
            <a:r>
              <a:rPr kumimoji="1" lang="e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Xu Zhang, and </a:t>
            </a:r>
            <a:r>
              <a:rPr kumimoji="1" lang="en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Ke</a:t>
            </a:r>
            <a:r>
              <a:rPr kumimoji="1" lang="e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Xu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259E477-B517-FBA6-2473-D3DF80AE8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06" y="156997"/>
            <a:ext cx="7772400" cy="8724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8608593-DE13-9F83-0746-65ED6975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486" y="4751930"/>
            <a:ext cx="975971" cy="98693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F343AC-8F8B-AF60-82F4-05A46AE59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902" y="4868929"/>
            <a:ext cx="2152565" cy="7907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F9CFA1D-3C8C-E0B6-A7B0-4AED07698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2762" y="4847904"/>
            <a:ext cx="794990" cy="79499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BAF52BF-78A3-CA9B-EDF4-D885D13B2E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528" y="4762363"/>
            <a:ext cx="1396088" cy="966070"/>
          </a:xfrm>
          <a:prstGeom prst="rect">
            <a:avLst/>
          </a:prstGeom>
        </p:spPr>
      </p:pic>
      <p:pic>
        <p:nvPicPr>
          <p:cNvPr id="15" name="Picture 2" descr="âtsinghuaâçå¾çæç´¢ç»æ">
            <a:extLst>
              <a:ext uri="{FF2B5EF4-FFF2-40B4-BE49-F238E27FC236}">
                <a16:creationId xmlns:a16="http://schemas.microsoft.com/office/drawing/2014/main" id="{DF511387-F09F-2CFD-F779-2CBC07CDE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047" y="4886764"/>
            <a:ext cx="2098167" cy="7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486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" altLang="zh-CN" sz="2400" dirty="0">
                <a:effectLst/>
                <a:latin typeface="Helvetica" pitchFamily="2" charset="0"/>
              </a:rPr>
              <a:t>Neighbor Discovery Latency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9</a:t>
            </a:fld>
            <a:endParaRPr lang="en-US" altLang="zh-CN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9A91079-7E3E-1E20-578F-A9FC9DC45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849" y="1753516"/>
            <a:ext cx="9124702" cy="356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35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Helvetica" pitchFamily="2" charset="0"/>
              </a:rPr>
              <a:t>Motivation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10</a:t>
            </a:fld>
            <a:endParaRPr lang="en-US" altLang="zh-CN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8C73493C-8CF9-E900-513F-5C706EAC4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741"/>
            <a:ext cx="10515600" cy="47312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800" b="0" dirty="0">
                <a:effectLst/>
                <a:latin typeface="Helvetica" pitchFamily="2" charset="0"/>
              </a:rPr>
              <a:t> </a:t>
            </a:r>
            <a:r>
              <a:rPr lang="en" altLang="zh-CN" sz="1800" b="0" dirty="0">
                <a:effectLst/>
                <a:latin typeface="Helvetica" pitchFamily="2" charset="0"/>
              </a:rPr>
              <a:t>Neighbor Discovery Latency Matters in OFN</a:t>
            </a:r>
          </a:p>
          <a:p>
            <a:pPr>
              <a:lnSpc>
                <a:spcPct val="150000"/>
              </a:lnSpc>
            </a:pPr>
            <a:r>
              <a:rPr lang="zh-CN" altLang="en-US" sz="1800" b="0" dirty="0">
                <a:effectLst/>
                <a:latin typeface="Helvetica" pitchFamily="2" charset="0"/>
              </a:rPr>
              <a:t> </a:t>
            </a:r>
            <a:r>
              <a:rPr lang="en" altLang="zh-CN" sz="1800" b="0" dirty="0">
                <a:effectLst/>
                <a:latin typeface="Helvetica" pitchFamily="2" charset="0"/>
              </a:rPr>
              <a:t>Discovery Latency is a Non-linear Function of Power</a:t>
            </a:r>
            <a:r>
              <a:rPr lang="zh-CN" altLang="en-US" sz="1800" b="0" dirty="0">
                <a:effectLst/>
                <a:latin typeface="Helvetica" pitchFamily="2" charset="0"/>
              </a:rPr>
              <a:t> </a:t>
            </a:r>
            <a:r>
              <a:rPr lang="en" altLang="zh-CN" sz="1800" b="0" dirty="0">
                <a:effectLst/>
                <a:latin typeface="Helvetica" pitchFamily="2" charset="0"/>
              </a:rPr>
              <a:t>Consumption</a:t>
            </a:r>
          </a:p>
          <a:p>
            <a:pPr>
              <a:lnSpc>
                <a:spcPct val="150000"/>
              </a:lnSpc>
            </a:pPr>
            <a:r>
              <a:rPr lang="zh-CN" altLang="en-US" sz="1800" b="0" dirty="0">
                <a:effectLst/>
                <a:latin typeface="Helvetica" pitchFamily="2" charset="0"/>
              </a:rPr>
              <a:t> </a:t>
            </a:r>
            <a:r>
              <a:rPr lang="en" altLang="zh-CN" sz="1800" b="0" dirty="0">
                <a:effectLst/>
                <a:latin typeface="Helvetica" pitchFamily="2" charset="0"/>
              </a:rPr>
              <a:t>Finder Devices Vary in Scan Modes</a:t>
            </a:r>
          </a:p>
          <a:p>
            <a:pPr>
              <a:lnSpc>
                <a:spcPct val="150000"/>
              </a:lnSpc>
            </a:pPr>
            <a:r>
              <a:rPr lang="zh-CN" altLang="en-US" sz="1800" b="0" dirty="0">
                <a:effectLst/>
                <a:latin typeface="Helvetica" pitchFamily="2" charset="0"/>
              </a:rPr>
              <a:t> </a:t>
            </a:r>
            <a:r>
              <a:rPr lang="en" altLang="zh-CN" sz="1800" b="0" dirty="0">
                <a:effectLst/>
                <a:latin typeface="Helvetica" pitchFamily="2" charset="0"/>
              </a:rPr>
              <a:t>Scan Mode Diversity Results in Local Optima</a:t>
            </a:r>
          </a:p>
          <a:p>
            <a:pPr>
              <a:lnSpc>
                <a:spcPct val="150000"/>
              </a:lnSpc>
            </a:pPr>
            <a:endParaRPr lang="en" altLang="zh-CN" sz="1800" b="0" dirty="0">
              <a:effectLst/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endParaRPr lang="zh-CN" alt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778058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effectLst/>
                <a:latin typeface="Helvetica" pitchFamily="2" charset="0"/>
              </a:rPr>
              <a:t>Insight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-US" altLang="zh-CN" sz="2400" dirty="0">
                <a:effectLst/>
                <a:latin typeface="Helvetica" pitchFamily="2" charset="0"/>
              </a:rPr>
              <a:t>1: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" altLang="zh-CN" sz="2400" dirty="0">
                <a:effectLst/>
                <a:latin typeface="Helvetica" pitchFamily="2" charset="0"/>
              </a:rPr>
              <a:t>Neighbor Discovery Latency Matters in OFN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11</a:t>
            </a:fld>
            <a:endParaRPr lang="en-US" altLang="zh-CN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DF81C4B-DC55-8180-4C36-A7186B55EE73}"/>
              </a:ext>
            </a:extLst>
          </p:cNvPr>
          <p:cNvSpPr txBox="1"/>
          <p:nvPr/>
        </p:nvSpPr>
        <p:spPr>
          <a:xfrm>
            <a:off x="434305" y="1538404"/>
            <a:ext cx="10919495" cy="64787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itchFamily="2" charset="2"/>
              <a:buChar char="n"/>
              <a:defRPr sz="2000" b="1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85800" lvl="1" indent="-228600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l"/>
              <a:defRPr b="0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ü"/>
              <a:defRPr sz="1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573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002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" altLang="zh-CN" dirty="0"/>
              <a:t>Neighbor discovery between finder device and lost</a:t>
            </a:r>
            <a:r>
              <a:rPr lang="zh-CN" altLang="en-US" dirty="0"/>
              <a:t> </a:t>
            </a:r>
            <a:r>
              <a:rPr lang="en" altLang="zh-CN" dirty="0"/>
              <a:t>device in the walking scenario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160EF2D-630D-DB55-E0A9-0AC2860D3A92}"/>
              </a:ext>
            </a:extLst>
          </p:cNvPr>
          <p:cNvSpPr txBox="1"/>
          <p:nvPr/>
        </p:nvSpPr>
        <p:spPr>
          <a:xfrm>
            <a:off x="6003233" y="3871072"/>
            <a:ext cx="57544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dirty="0">
                <a:effectLst/>
                <a:latin typeface="Helvetica" pitchFamily="2" charset="0"/>
              </a:rPr>
              <a:t>N</a:t>
            </a:r>
            <a:r>
              <a:rPr lang="en" altLang="zh-CN" dirty="0" err="1">
                <a:effectLst/>
                <a:latin typeface="Helvetica" pitchFamily="2" charset="0"/>
              </a:rPr>
              <a:t>eighbor</a:t>
            </a:r>
            <a:r>
              <a:rPr lang="en" altLang="zh-CN" dirty="0">
                <a:effectLst/>
                <a:latin typeface="Helvetica" pitchFamily="2" charset="0"/>
              </a:rPr>
              <a:t> discovery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latency should not exceed the time the person spends within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the Bluetooth signal range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(i.e.,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T = 2R/V ≈ 14 s</a:t>
            </a:r>
            <a:r>
              <a:rPr lang="en-US" altLang="zh-CN" dirty="0">
                <a:effectLst/>
                <a:latin typeface="Helvetica" pitchFamily="2" charset="0"/>
              </a:rPr>
              <a:t>)</a:t>
            </a:r>
            <a:endParaRPr lang="en" altLang="zh-CN" dirty="0">
              <a:effectLst/>
              <a:latin typeface="Helvetica" pitchFamily="2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0074B06-807E-EA21-92D6-26BF2A55C3AA}"/>
              </a:ext>
            </a:extLst>
          </p:cNvPr>
          <p:cNvSpPr txBox="1"/>
          <p:nvPr/>
        </p:nvSpPr>
        <p:spPr>
          <a:xfrm>
            <a:off x="6003234" y="2693982"/>
            <a:ext cx="231250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effectLst/>
                <a:latin typeface="Helvetica" pitchFamily="2" charset="0"/>
              </a:rPr>
              <a:t>N</a:t>
            </a:r>
            <a:r>
              <a:rPr lang="en" altLang="zh-CN" b="1" dirty="0" err="1">
                <a:effectLst/>
                <a:latin typeface="Helvetica" pitchFamily="2" charset="0"/>
              </a:rPr>
              <a:t>eighbor</a:t>
            </a:r>
            <a:r>
              <a:rPr lang="en" altLang="zh-CN" b="1" dirty="0">
                <a:effectLst/>
                <a:latin typeface="Helvetica" pitchFamily="2" charset="0"/>
              </a:rPr>
              <a:t> </a:t>
            </a:r>
            <a:r>
              <a:rPr lang="en-US" altLang="zh-CN" b="1" dirty="0">
                <a:latin typeface="Helvetica" pitchFamily="2" charset="0"/>
              </a:rPr>
              <a:t>d</a:t>
            </a:r>
            <a:r>
              <a:rPr lang="en" altLang="zh-CN" b="1" dirty="0" err="1">
                <a:effectLst/>
                <a:latin typeface="Helvetica" pitchFamily="2" charset="0"/>
              </a:rPr>
              <a:t>iscovery</a:t>
            </a:r>
            <a:r>
              <a:rPr lang="zh-CN" altLang="en-US" b="1" dirty="0">
                <a:effectLst/>
                <a:latin typeface="Helvetica" pitchFamily="2" charset="0"/>
              </a:rPr>
              <a:t> </a:t>
            </a:r>
            <a:r>
              <a:rPr lang="en-US" altLang="zh-CN" b="1" dirty="0">
                <a:latin typeface="Helvetica" pitchFamily="2" charset="0"/>
              </a:rPr>
              <a:t>l</a:t>
            </a:r>
            <a:r>
              <a:rPr lang="en" altLang="zh-CN" b="1" dirty="0" err="1">
                <a:effectLst/>
                <a:latin typeface="Helvetica" pitchFamily="2" charset="0"/>
              </a:rPr>
              <a:t>atency</a:t>
            </a:r>
            <a:endParaRPr lang="en" altLang="zh-CN" b="1" dirty="0">
              <a:effectLst/>
              <a:latin typeface="Helvetica" pitchFamily="2" charset="0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A2E29C0D-FE5A-B2CF-6779-ECE16A74F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50" y="2511135"/>
            <a:ext cx="5462413" cy="2719873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8A9921BC-F9D6-F170-2B92-BBBA7FEBB983}"/>
              </a:ext>
            </a:extLst>
          </p:cNvPr>
          <p:cNvSpPr txBox="1"/>
          <p:nvPr/>
        </p:nvSpPr>
        <p:spPr>
          <a:xfrm>
            <a:off x="9445191" y="2693982"/>
            <a:ext cx="231250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effectLst/>
                <a:latin typeface="Helvetica" pitchFamily="2" charset="0"/>
              </a:rPr>
              <a:t>Success ratio of finding lost device</a:t>
            </a:r>
            <a:endParaRPr lang="zh-CN" altLang="en-US" b="1" dirty="0"/>
          </a:p>
        </p:txBody>
      </p:sp>
      <p:sp>
        <p:nvSpPr>
          <p:cNvPr id="33" name="等于 32">
            <a:extLst>
              <a:ext uri="{FF2B5EF4-FFF2-40B4-BE49-F238E27FC236}">
                <a16:creationId xmlns:a16="http://schemas.microsoft.com/office/drawing/2014/main" id="{355BAC48-4C82-B4B9-2683-FFE0E474A10D}"/>
              </a:ext>
            </a:extLst>
          </p:cNvPr>
          <p:cNvSpPr/>
          <p:nvPr/>
        </p:nvSpPr>
        <p:spPr>
          <a:xfrm>
            <a:off x="8509402" y="2844900"/>
            <a:ext cx="742121" cy="367546"/>
          </a:xfrm>
          <a:prstGeom prst="mathEqual">
            <a:avLst>
              <a:gd name="adj1" fmla="val 27126"/>
              <a:gd name="adj2" fmla="val 193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70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effectLst/>
                <a:latin typeface="Helvetica" pitchFamily="2" charset="0"/>
              </a:rPr>
              <a:t>Insight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-US" altLang="zh-CN" sz="2400" dirty="0">
                <a:effectLst/>
                <a:latin typeface="Helvetica" pitchFamily="2" charset="0"/>
              </a:rPr>
              <a:t>2: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" altLang="zh-CN" sz="2400" dirty="0">
                <a:effectLst/>
                <a:latin typeface="Helvetica" pitchFamily="2" charset="0"/>
              </a:rPr>
              <a:t>Discovery Latency is a Non-linear Function of Power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" altLang="zh-CN" sz="2400" dirty="0">
                <a:effectLst/>
                <a:latin typeface="Helvetica" pitchFamily="2" charset="0"/>
              </a:rPr>
              <a:t>Consumption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12</a:t>
            </a:fld>
            <a:endParaRPr lang="en-US" altLang="zh-CN" dirty="0"/>
          </a:p>
        </p:txBody>
      </p:sp>
      <p:sp>
        <p:nvSpPr>
          <p:cNvPr id="34" name="任意形状 33">
            <a:extLst>
              <a:ext uri="{FF2B5EF4-FFF2-40B4-BE49-F238E27FC236}">
                <a16:creationId xmlns:a16="http://schemas.microsoft.com/office/drawing/2014/main" id="{CB9227E8-E184-4FC1-8492-1DAB2D91B197}"/>
              </a:ext>
            </a:extLst>
          </p:cNvPr>
          <p:cNvSpPr/>
          <p:nvPr/>
        </p:nvSpPr>
        <p:spPr>
          <a:xfrm>
            <a:off x="1836594" y="1741531"/>
            <a:ext cx="7430850" cy="3208823"/>
          </a:xfrm>
          <a:custGeom>
            <a:avLst/>
            <a:gdLst>
              <a:gd name="connsiteX0" fmla="*/ 0 w 5306096"/>
              <a:gd name="connsiteY0" fmla="*/ 2369575 h 2392512"/>
              <a:gd name="connsiteX1" fmla="*/ 895082 w 5306096"/>
              <a:gd name="connsiteY1" fmla="*/ 2356696 h 2392512"/>
              <a:gd name="connsiteX2" fmla="*/ 1146220 w 5306096"/>
              <a:gd name="connsiteY2" fmla="*/ 2176392 h 2392512"/>
              <a:gd name="connsiteX3" fmla="*/ 1191296 w 5306096"/>
              <a:gd name="connsiteY3" fmla="*/ 154409 h 2392512"/>
              <a:gd name="connsiteX4" fmla="*/ 1236372 w 5306096"/>
              <a:gd name="connsiteY4" fmla="*/ 2189271 h 2392512"/>
              <a:gd name="connsiteX5" fmla="*/ 1680693 w 5306096"/>
              <a:gd name="connsiteY5" fmla="*/ 2060482 h 2392512"/>
              <a:gd name="connsiteX6" fmla="*/ 1770845 w 5306096"/>
              <a:gd name="connsiteY6" fmla="*/ 843429 h 2392512"/>
              <a:gd name="connsiteX7" fmla="*/ 1783724 w 5306096"/>
              <a:gd name="connsiteY7" fmla="*/ 135091 h 2392512"/>
              <a:gd name="connsiteX8" fmla="*/ 1809482 w 5306096"/>
              <a:gd name="connsiteY8" fmla="*/ 173727 h 2392512"/>
              <a:gd name="connsiteX9" fmla="*/ 1854558 w 5306096"/>
              <a:gd name="connsiteY9" fmla="*/ 1757829 h 2392512"/>
              <a:gd name="connsiteX10" fmla="*/ 2009104 w 5306096"/>
              <a:gd name="connsiteY10" fmla="*/ 2111998 h 2392512"/>
              <a:gd name="connsiteX11" fmla="*/ 2105696 w 5306096"/>
              <a:gd name="connsiteY11" fmla="*/ 2163513 h 2392512"/>
              <a:gd name="connsiteX12" fmla="*/ 2273121 w 5306096"/>
              <a:gd name="connsiteY12" fmla="*/ 2169953 h 2392512"/>
              <a:gd name="connsiteX13" fmla="*/ 2343955 w 5306096"/>
              <a:gd name="connsiteY13" fmla="*/ 1944573 h 2392512"/>
              <a:gd name="connsiteX14" fmla="*/ 2401910 w 5306096"/>
              <a:gd name="connsiteY14" fmla="*/ 180167 h 2392512"/>
              <a:gd name="connsiteX15" fmla="*/ 2401910 w 5306096"/>
              <a:gd name="connsiteY15" fmla="*/ 270319 h 2392512"/>
              <a:gd name="connsiteX16" fmla="*/ 2440547 w 5306096"/>
              <a:gd name="connsiteY16" fmla="*/ 1770708 h 2392512"/>
              <a:gd name="connsiteX17" fmla="*/ 2504941 w 5306096"/>
              <a:gd name="connsiteY17" fmla="*/ 2047604 h 2392512"/>
              <a:gd name="connsiteX18" fmla="*/ 2691685 w 5306096"/>
              <a:gd name="connsiteY18" fmla="*/ 2163513 h 2392512"/>
              <a:gd name="connsiteX19" fmla="*/ 3078051 w 5306096"/>
              <a:gd name="connsiteY19" fmla="*/ 1989649 h 2392512"/>
              <a:gd name="connsiteX20" fmla="*/ 3316310 w 5306096"/>
              <a:gd name="connsiteY20" fmla="*/ 1616161 h 2392512"/>
              <a:gd name="connsiteX21" fmla="*/ 3509493 w 5306096"/>
              <a:gd name="connsiteY21" fmla="*/ 276758 h 2392512"/>
              <a:gd name="connsiteX22" fmla="*/ 3528811 w 5306096"/>
              <a:gd name="connsiteY22" fmla="*/ 70696 h 2392512"/>
              <a:gd name="connsiteX23" fmla="*/ 3734873 w 5306096"/>
              <a:gd name="connsiteY23" fmla="*/ 122212 h 2392512"/>
              <a:gd name="connsiteX24" fmla="*/ 3760631 w 5306096"/>
              <a:gd name="connsiteY24" fmla="*/ 618049 h 2392512"/>
              <a:gd name="connsiteX25" fmla="*/ 3889420 w 5306096"/>
              <a:gd name="connsiteY25" fmla="*/ 1429418 h 2392512"/>
              <a:gd name="connsiteX26" fmla="*/ 4230710 w 5306096"/>
              <a:gd name="connsiteY26" fmla="*/ 1886618 h 2392512"/>
              <a:gd name="connsiteX27" fmla="*/ 4501166 w 5306096"/>
              <a:gd name="connsiteY27" fmla="*/ 1983209 h 2392512"/>
              <a:gd name="connsiteX28" fmla="*/ 4572000 w 5306096"/>
              <a:gd name="connsiteY28" fmla="*/ 1951012 h 2392512"/>
              <a:gd name="connsiteX29" fmla="*/ 4668592 w 5306096"/>
              <a:gd name="connsiteY29" fmla="*/ 1744950 h 2392512"/>
              <a:gd name="connsiteX30" fmla="*/ 4745865 w 5306096"/>
              <a:gd name="connsiteY30" fmla="*/ 1661237 h 2392512"/>
              <a:gd name="connsiteX31" fmla="*/ 4810259 w 5306096"/>
              <a:gd name="connsiteY31" fmla="*/ 135091 h 2392512"/>
              <a:gd name="connsiteX32" fmla="*/ 4848896 w 5306096"/>
              <a:gd name="connsiteY32" fmla="*/ 154409 h 2392512"/>
              <a:gd name="connsiteX33" fmla="*/ 4861775 w 5306096"/>
              <a:gd name="connsiteY33" fmla="*/ 830550 h 2392512"/>
              <a:gd name="connsiteX34" fmla="*/ 4887533 w 5306096"/>
              <a:gd name="connsiteY34" fmla="*/ 1480933 h 2392512"/>
              <a:gd name="connsiteX35" fmla="*/ 5022761 w 5306096"/>
              <a:gd name="connsiteY35" fmla="*/ 1931694 h 2392512"/>
              <a:gd name="connsiteX36" fmla="*/ 5183747 w 5306096"/>
              <a:gd name="connsiteY36" fmla="*/ 1706313 h 2392512"/>
              <a:gd name="connsiteX37" fmla="*/ 5306096 w 5306096"/>
              <a:gd name="connsiteY37" fmla="*/ 1261992 h 2392512"/>
              <a:gd name="connsiteX0" fmla="*/ 0 w 5306096"/>
              <a:gd name="connsiteY0" fmla="*/ 2369575 h 2388687"/>
              <a:gd name="connsiteX1" fmla="*/ 895082 w 5306096"/>
              <a:gd name="connsiteY1" fmla="*/ 2356696 h 2388687"/>
              <a:gd name="connsiteX2" fmla="*/ 1139780 w 5306096"/>
              <a:gd name="connsiteY2" fmla="*/ 2169953 h 2388687"/>
              <a:gd name="connsiteX3" fmla="*/ 1191296 w 5306096"/>
              <a:gd name="connsiteY3" fmla="*/ 154409 h 2388687"/>
              <a:gd name="connsiteX4" fmla="*/ 1236372 w 5306096"/>
              <a:gd name="connsiteY4" fmla="*/ 2189271 h 2388687"/>
              <a:gd name="connsiteX5" fmla="*/ 1680693 w 5306096"/>
              <a:gd name="connsiteY5" fmla="*/ 2060482 h 2388687"/>
              <a:gd name="connsiteX6" fmla="*/ 1770845 w 5306096"/>
              <a:gd name="connsiteY6" fmla="*/ 843429 h 2388687"/>
              <a:gd name="connsiteX7" fmla="*/ 1783724 w 5306096"/>
              <a:gd name="connsiteY7" fmla="*/ 135091 h 2388687"/>
              <a:gd name="connsiteX8" fmla="*/ 1809482 w 5306096"/>
              <a:gd name="connsiteY8" fmla="*/ 173727 h 2388687"/>
              <a:gd name="connsiteX9" fmla="*/ 1854558 w 5306096"/>
              <a:gd name="connsiteY9" fmla="*/ 1757829 h 2388687"/>
              <a:gd name="connsiteX10" fmla="*/ 2009104 w 5306096"/>
              <a:gd name="connsiteY10" fmla="*/ 2111998 h 2388687"/>
              <a:gd name="connsiteX11" fmla="*/ 2105696 w 5306096"/>
              <a:gd name="connsiteY11" fmla="*/ 2163513 h 2388687"/>
              <a:gd name="connsiteX12" fmla="*/ 2273121 w 5306096"/>
              <a:gd name="connsiteY12" fmla="*/ 2169953 h 2388687"/>
              <a:gd name="connsiteX13" fmla="*/ 2343955 w 5306096"/>
              <a:gd name="connsiteY13" fmla="*/ 1944573 h 2388687"/>
              <a:gd name="connsiteX14" fmla="*/ 2401910 w 5306096"/>
              <a:gd name="connsiteY14" fmla="*/ 180167 h 2388687"/>
              <a:gd name="connsiteX15" fmla="*/ 2401910 w 5306096"/>
              <a:gd name="connsiteY15" fmla="*/ 270319 h 2388687"/>
              <a:gd name="connsiteX16" fmla="*/ 2440547 w 5306096"/>
              <a:gd name="connsiteY16" fmla="*/ 1770708 h 2388687"/>
              <a:gd name="connsiteX17" fmla="*/ 2504941 w 5306096"/>
              <a:gd name="connsiteY17" fmla="*/ 2047604 h 2388687"/>
              <a:gd name="connsiteX18" fmla="*/ 2691685 w 5306096"/>
              <a:gd name="connsiteY18" fmla="*/ 2163513 h 2388687"/>
              <a:gd name="connsiteX19" fmla="*/ 3078051 w 5306096"/>
              <a:gd name="connsiteY19" fmla="*/ 1989649 h 2388687"/>
              <a:gd name="connsiteX20" fmla="*/ 3316310 w 5306096"/>
              <a:gd name="connsiteY20" fmla="*/ 1616161 h 2388687"/>
              <a:gd name="connsiteX21" fmla="*/ 3509493 w 5306096"/>
              <a:gd name="connsiteY21" fmla="*/ 276758 h 2388687"/>
              <a:gd name="connsiteX22" fmla="*/ 3528811 w 5306096"/>
              <a:gd name="connsiteY22" fmla="*/ 70696 h 2388687"/>
              <a:gd name="connsiteX23" fmla="*/ 3734873 w 5306096"/>
              <a:gd name="connsiteY23" fmla="*/ 122212 h 2388687"/>
              <a:gd name="connsiteX24" fmla="*/ 3760631 w 5306096"/>
              <a:gd name="connsiteY24" fmla="*/ 618049 h 2388687"/>
              <a:gd name="connsiteX25" fmla="*/ 3889420 w 5306096"/>
              <a:gd name="connsiteY25" fmla="*/ 1429418 h 2388687"/>
              <a:gd name="connsiteX26" fmla="*/ 4230710 w 5306096"/>
              <a:gd name="connsiteY26" fmla="*/ 1886618 h 2388687"/>
              <a:gd name="connsiteX27" fmla="*/ 4501166 w 5306096"/>
              <a:gd name="connsiteY27" fmla="*/ 1983209 h 2388687"/>
              <a:gd name="connsiteX28" fmla="*/ 4572000 w 5306096"/>
              <a:gd name="connsiteY28" fmla="*/ 1951012 h 2388687"/>
              <a:gd name="connsiteX29" fmla="*/ 4668592 w 5306096"/>
              <a:gd name="connsiteY29" fmla="*/ 1744950 h 2388687"/>
              <a:gd name="connsiteX30" fmla="*/ 4745865 w 5306096"/>
              <a:gd name="connsiteY30" fmla="*/ 1661237 h 2388687"/>
              <a:gd name="connsiteX31" fmla="*/ 4810259 w 5306096"/>
              <a:gd name="connsiteY31" fmla="*/ 135091 h 2388687"/>
              <a:gd name="connsiteX32" fmla="*/ 4848896 w 5306096"/>
              <a:gd name="connsiteY32" fmla="*/ 154409 h 2388687"/>
              <a:gd name="connsiteX33" fmla="*/ 4861775 w 5306096"/>
              <a:gd name="connsiteY33" fmla="*/ 830550 h 2388687"/>
              <a:gd name="connsiteX34" fmla="*/ 4887533 w 5306096"/>
              <a:gd name="connsiteY34" fmla="*/ 1480933 h 2388687"/>
              <a:gd name="connsiteX35" fmla="*/ 5022761 w 5306096"/>
              <a:gd name="connsiteY35" fmla="*/ 1931694 h 2388687"/>
              <a:gd name="connsiteX36" fmla="*/ 5183747 w 5306096"/>
              <a:gd name="connsiteY36" fmla="*/ 1706313 h 2388687"/>
              <a:gd name="connsiteX37" fmla="*/ 5306096 w 5306096"/>
              <a:gd name="connsiteY37" fmla="*/ 1261992 h 2388687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09104 w 5306096"/>
              <a:gd name="connsiteY10" fmla="*/ 2111998 h 2379244"/>
              <a:gd name="connsiteX11" fmla="*/ 2105696 w 5306096"/>
              <a:gd name="connsiteY11" fmla="*/ 2163513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09104 w 5306096"/>
              <a:gd name="connsiteY10" fmla="*/ 2111998 h 2379244"/>
              <a:gd name="connsiteX11" fmla="*/ 2105696 w 5306096"/>
              <a:gd name="connsiteY11" fmla="*/ 2163513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09104 w 5306096"/>
              <a:gd name="connsiteY10" fmla="*/ 2111998 h 2379244"/>
              <a:gd name="connsiteX11" fmla="*/ 2105696 w 5306096"/>
              <a:gd name="connsiteY11" fmla="*/ 2163513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105696 w 5306096"/>
              <a:gd name="connsiteY11" fmla="*/ 2163513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112135 w 5306096"/>
              <a:gd name="connsiteY11" fmla="*/ 2215028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112135 w 5306096"/>
              <a:gd name="connsiteY11" fmla="*/ 2215028 h 2379244"/>
              <a:gd name="connsiteX12" fmla="*/ 2273121 w 5306096"/>
              <a:gd name="connsiteY12" fmla="*/ 2202150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273121 w 5306096"/>
              <a:gd name="connsiteY11" fmla="*/ 2202150 h 2379244"/>
              <a:gd name="connsiteX12" fmla="*/ 2343955 w 5306096"/>
              <a:gd name="connsiteY12" fmla="*/ 1944573 h 2379244"/>
              <a:gd name="connsiteX13" fmla="*/ 2401910 w 5306096"/>
              <a:gd name="connsiteY13" fmla="*/ 180167 h 2379244"/>
              <a:gd name="connsiteX14" fmla="*/ 2401910 w 5306096"/>
              <a:gd name="connsiteY14" fmla="*/ 270319 h 2379244"/>
              <a:gd name="connsiteX15" fmla="*/ 2440547 w 5306096"/>
              <a:gd name="connsiteY15" fmla="*/ 1770708 h 2379244"/>
              <a:gd name="connsiteX16" fmla="*/ 2504941 w 5306096"/>
              <a:gd name="connsiteY16" fmla="*/ 2047604 h 2379244"/>
              <a:gd name="connsiteX17" fmla="*/ 2691685 w 5306096"/>
              <a:gd name="connsiteY17" fmla="*/ 2163513 h 2379244"/>
              <a:gd name="connsiteX18" fmla="*/ 3078051 w 5306096"/>
              <a:gd name="connsiteY18" fmla="*/ 1989649 h 2379244"/>
              <a:gd name="connsiteX19" fmla="*/ 3316310 w 5306096"/>
              <a:gd name="connsiteY19" fmla="*/ 1616161 h 2379244"/>
              <a:gd name="connsiteX20" fmla="*/ 3509493 w 5306096"/>
              <a:gd name="connsiteY20" fmla="*/ 276758 h 2379244"/>
              <a:gd name="connsiteX21" fmla="*/ 3528811 w 5306096"/>
              <a:gd name="connsiteY21" fmla="*/ 70696 h 2379244"/>
              <a:gd name="connsiteX22" fmla="*/ 3734873 w 5306096"/>
              <a:gd name="connsiteY22" fmla="*/ 122212 h 2379244"/>
              <a:gd name="connsiteX23" fmla="*/ 3760631 w 5306096"/>
              <a:gd name="connsiteY23" fmla="*/ 618049 h 2379244"/>
              <a:gd name="connsiteX24" fmla="*/ 3889420 w 5306096"/>
              <a:gd name="connsiteY24" fmla="*/ 1429418 h 2379244"/>
              <a:gd name="connsiteX25" fmla="*/ 4230710 w 5306096"/>
              <a:gd name="connsiteY25" fmla="*/ 1886618 h 2379244"/>
              <a:gd name="connsiteX26" fmla="*/ 4501166 w 5306096"/>
              <a:gd name="connsiteY26" fmla="*/ 1983209 h 2379244"/>
              <a:gd name="connsiteX27" fmla="*/ 4572000 w 5306096"/>
              <a:gd name="connsiteY27" fmla="*/ 1951012 h 2379244"/>
              <a:gd name="connsiteX28" fmla="*/ 4668592 w 5306096"/>
              <a:gd name="connsiteY28" fmla="*/ 1744950 h 2379244"/>
              <a:gd name="connsiteX29" fmla="*/ 4745865 w 5306096"/>
              <a:gd name="connsiteY29" fmla="*/ 1661237 h 2379244"/>
              <a:gd name="connsiteX30" fmla="*/ 4810259 w 5306096"/>
              <a:gd name="connsiteY30" fmla="*/ 135091 h 2379244"/>
              <a:gd name="connsiteX31" fmla="*/ 4848896 w 5306096"/>
              <a:gd name="connsiteY31" fmla="*/ 154409 h 2379244"/>
              <a:gd name="connsiteX32" fmla="*/ 4861775 w 5306096"/>
              <a:gd name="connsiteY32" fmla="*/ 830550 h 2379244"/>
              <a:gd name="connsiteX33" fmla="*/ 4887533 w 5306096"/>
              <a:gd name="connsiteY33" fmla="*/ 1480933 h 2379244"/>
              <a:gd name="connsiteX34" fmla="*/ 5022761 w 5306096"/>
              <a:gd name="connsiteY34" fmla="*/ 1931694 h 2379244"/>
              <a:gd name="connsiteX35" fmla="*/ 5183747 w 5306096"/>
              <a:gd name="connsiteY35" fmla="*/ 1706313 h 2379244"/>
              <a:gd name="connsiteX36" fmla="*/ 5306096 w 5306096"/>
              <a:gd name="connsiteY36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273121 w 5306096"/>
              <a:gd name="connsiteY11" fmla="*/ 2202150 h 2379244"/>
              <a:gd name="connsiteX12" fmla="*/ 2343955 w 5306096"/>
              <a:gd name="connsiteY12" fmla="*/ 1944573 h 2379244"/>
              <a:gd name="connsiteX13" fmla="*/ 2401910 w 5306096"/>
              <a:gd name="connsiteY13" fmla="*/ 180167 h 2379244"/>
              <a:gd name="connsiteX14" fmla="*/ 2401910 w 5306096"/>
              <a:gd name="connsiteY14" fmla="*/ 270319 h 2379244"/>
              <a:gd name="connsiteX15" fmla="*/ 2440547 w 5306096"/>
              <a:gd name="connsiteY15" fmla="*/ 1770708 h 2379244"/>
              <a:gd name="connsiteX16" fmla="*/ 2504941 w 5306096"/>
              <a:gd name="connsiteY16" fmla="*/ 2047604 h 2379244"/>
              <a:gd name="connsiteX17" fmla="*/ 2691685 w 5306096"/>
              <a:gd name="connsiteY17" fmla="*/ 2163513 h 2379244"/>
              <a:gd name="connsiteX18" fmla="*/ 3078051 w 5306096"/>
              <a:gd name="connsiteY18" fmla="*/ 1989649 h 2379244"/>
              <a:gd name="connsiteX19" fmla="*/ 3316310 w 5306096"/>
              <a:gd name="connsiteY19" fmla="*/ 1616161 h 2379244"/>
              <a:gd name="connsiteX20" fmla="*/ 3509493 w 5306096"/>
              <a:gd name="connsiteY20" fmla="*/ 276758 h 2379244"/>
              <a:gd name="connsiteX21" fmla="*/ 3528811 w 5306096"/>
              <a:gd name="connsiteY21" fmla="*/ 70696 h 2379244"/>
              <a:gd name="connsiteX22" fmla="*/ 3734873 w 5306096"/>
              <a:gd name="connsiteY22" fmla="*/ 122212 h 2379244"/>
              <a:gd name="connsiteX23" fmla="*/ 3760631 w 5306096"/>
              <a:gd name="connsiteY23" fmla="*/ 618049 h 2379244"/>
              <a:gd name="connsiteX24" fmla="*/ 3889420 w 5306096"/>
              <a:gd name="connsiteY24" fmla="*/ 1429418 h 2379244"/>
              <a:gd name="connsiteX25" fmla="*/ 4230710 w 5306096"/>
              <a:gd name="connsiteY25" fmla="*/ 1886618 h 2379244"/>
              <a:gd name="connsiteX26" fmla="*/ 4501166 w 5306096"/>
              <a:gd name="connsiteY26" fmla="*/ 1983209 h 2379244"/>
              <a:gd name="connsiteX27" fmla="*/ 4572000 w 5306096"/>
              <a:gd name="connsiteY27" fmla="*/ 1951012 h 2379244"/>
              <a:gd name="connsiteX28" fmla="*/ 4668592 w 5306096"/>
              <a:gd name="connsiteY28" fmla="*/ 1744950 h 2379244"/>
              <a:gd name="connsiteX29" fmla="*/ 4745865 w 5306096"/>
              <a:gd name="connsiteY29" fmla="*/ 1661237 h 2379244"/>
              <a:gd name="connsiteX30" fmla="*/ 4810259 w 5306096"/>
              <a:gd name="connsiteY30" fmla="*/ 135091 h 2379244"/>
              <a:gd name="connsiteX31" fmla="*/ 4848896 w 5306096"/>
              <a:gd name="connsiteY31" fmla="*/ 154409 h 2379244"/>
              <a:gd name="connsiteX32" fmla="*/ 4861775 w 5306096"/>
              <a:gd name="connsiteY32" fmla="*/ 830550 h 2379244"/>
              <a:gd name="connsiteX33" fmla="*/ 4887533 w 5306096"/>
              <a:gd name="connsiteY33" fmla="*/ 1480933 h 2379244"/>
              <a:gd name="connsiteX34" fmla="*/ 5022761 w 5306096"/>
              <a:gd name="connsiteY34" fmla="*/ 1931694 h 2379244"/>
              <a:gd name="connsiteX35" fmla="*/ 5183747 w 5306096"/>
              <a:gd name="connsiteY35" fmla="*/ 1706313 h 2379244"/>
              <a:gd name="connsiteX36" fmla="*/ 5306096 w 5306096"/>
              <a:gd name="connsiteY36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150772 w 5306096"/>
              <a:gd name="connsiteY11" fmla="*/ 2221468 h 2379244"/>
              <a:gd name="connsiteX12" fmla="*/ 2343955 w 5306096"/>
              <a:gd name="connsiteY12" fmla="*/ 1944573 h 2379244"/>
              <a:gd name="connsiteX13" fmla="*/ 2401910 w 5306096"/>
              <a:gd name="connsiteY13" fmla="*/ 180167 h 2379244"/>
              <a:gd name="connsiteX14" fmla="*/ 2401910 w 5306096"/>
              <a:gd name="connsiteY14" fmla="*/ 270319 h 2379244"/>
              <a:gd name="connsiteX15" fmla="*/ 2440547 w 5306096"/>
              <a:gd name="connsiteY15" fmla="*/ 1770708 h 2379244"/>
              <a:gd name="connsiteX16" fmla="*/ 2504941 w 5306096"/>
              <a:gd name="connsiteY16" fmla="*/ 2047604 h 2379244"/>
              <a:gd name="connsiteX17" fmla="*/ 2691685 w 5306096"/>
              <a:gd name="connsiteY17" fmla="*/ 2163513 h 2379244"/>
              <a:gd name="connsiteX18" fmla="*/ 3078051 w 5306096"/>
              <a:gd name="connsiteY18" fmla="*/ 1989649 h 2379244"/>
              <a:gd name="connsiteX19" fmla="*/ 3316310 w 5306096"/>
              <a:gd name="connsiteY19" fmla="*/ 1616161 h 2379244"/>
              <a:gd name="connsiteX20" fmla="*/ 3509493 w 5306096"/>
              <a:gd name="connsiteY20" fmla="*/ 276758 h 2379244"/>
              <a:gd name="connsiteX21" fmla="*/ 3528811 w 5306096"/>
              <a:gd name="connsiteY21" fmla="*/ 70696 h 2379244"/>
              <a:gd name="connsiteX22" fmla="*/ 3734873 w 5306096"/>
              <a:gd name="connsiteY22" fmla="*/ 122212 h 2379244"/>
              <a:gd name="connsiteX23" fmla="*/ 3760631 w 5306096"/>
              <a:gd name="connsiteY23" fmla="*/ 618049 h 2379244"/>
              <a:gd name="connsiteX24" fmla="*/ 3889420 w 5306096"/>
              <a:gd name="connsiteY24" fmla="*/ 1429418 h 2379244"/>
              <a:gd name="connsiteX25" fmla="*/ 4230710 w 5306096"/>
              <a:gd name="connsiteY25" fmla="*/ 1886618 h 2379244"/>
              <a:gd name="connsiteX26" fmla="*/ 4501166 w 5306096"/>
              <a:gd name="connsiteY26" fmla="*/ 1983209 h 2379244"/>
              <a:gd name="connsiteX27" fmla="*/ 4572000 w 5306096"/>
              <a:gd name="connsiteY27" fmla="*/ 1951012 h 2379244"/>
              <a:gd name="connsiteX28" fmla="*/ 4668592 w 5306096"/>
              <a:gd name="connsiteY28" fmla="*/ 1744950 h 2379244"/>
              <a:gd name="connsiteX29" fmla="*/ 4745865 w 5306096"/>
              <a:gd name="connsiteY29" fmla="*/ 1661237 h 2379244"/>
              <a:gd name="connsiteX30" fmla="*/ 4810259 w 5306096"/>
              <a:gd name="connsiteY30" fmla="*/ 135091 h 2379244"/>
              <a:gd name="connsiteX31" fmla="*/ 4848896 w 5306096"/>
              <a:gd name="connsiteY31" fmla="*/ 154409 h 2379244"/>
              <a:gd name="connsiteX32" fmla="*/ 4861775 w 5306096"/>
              <a:gd name="connsiteY32" fmla="*/ 830550 h 2379244"/>
              <a:gd name="connsiteX33" fmla="*/ 4887533 w 5306096"/>
              <a:gd name="connsiteY33" fmla="*/ 1480933 h 2379244"/>
              <a:gd name="connsiteX34" fmla="*/ 5022761 w 5306096"/>
              <a:gd name="connsiteY34" fmla="*/ 1931694 h 2379244"/>
              <a:gd name="connsiteX35" fmla="*/ 5183747 w 5306096"/>
              <a:gd name="connsiteY35" fmla="*/ 1706313 h 2379244"/>
              <a:gd name="connsiteX36" fmla="*/ 5306096 w 5306096"/>
              <a:gd name="connsiteY36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572000 w 5306096"/>
              <a:gd name="connsiteY26" fmla="*/ 1951012 h 2379244"/>
              <a:gd name="connsiteX27" fmla="*/ 4668592 w 5306096"/>
              <a:gd name="connsiteY27" fmla="*/ 1744950 h 2379244"/>
              <a:gd name="connsiteX28" fmla="*/ 4745865 w 5306096"/>
              <a:gd name="connsiteY28" fmla="*/ 1661237 h 2379244"/>
              <a:gd name="connsiteX29" fmla="*/ 4810259 w 5306096"/>
              <a:gd name="connsiteY29" fmla="*/ 135091 h 2379244"/>
              <a:gd name="connsiteX30" fmla="*/ 4848896 w 5306096"/>
              <a:gd name="connsiteY30" fmla="*/ 154409 h 2379244"/>
              <a:gd name="connsiteX31" fmla="*/ 4861775 w 5306096"/>
              <a:gd name="connsiteY31" fmla="*/ 830550 h 2379244"/>
              <a:gd name="connsiteX32" fmla="*/ 4887533 w 5306096"/>
              <a:gd name="connsiteY32" fmla="*/ 1480933 h 2379244"/>
              <a:gd name="connsiteX33" fmla="*/ 5022761 w 5306096"/>
              <a:gd name="connsiteY33" fmla="*/ 1931694 h 2379244"/>
              <a:gd name="connsiteX34" fmla="*/ 5183747 w 5306096"/>
              <a:gd name="connsiteY34" fmla="*/ 1706313 h 2379244"/>
              <a:gd name="connsiteX35" fmla="*/ 5306096 w 5306096"/>
              <a:gd name="connsiteY35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572000 w 5306096"/>
              <a:gd name="connsiteY26" fmla="*/ 1951012 h 2379244"/>
              <a:gd name="connsiteX27" fmla="*/ 4668592 w 5306096"/>
              <a:gd name="connsiteY27" fmla="*/ 1744950 h 2379244"/>
              <a:gd name="connsiteX28" fmla="*/ 4745865 w 5306096"/>
              <a:gd name="connsiteY28" fmla="*/ 1661237 h 2379244"/>
              <a:gd name="connsiteX29" fmla="*/ 4810259 w 5306096"/>
              <a:gd name="connsiteY29" fmla="*/ 135091 h 2379244"/>
              <a:gd name="connsiteX30" fmla="*/ 4848896 w 5306096"/>
              <a:gd name="connsiteY30" fmla="*/ 154409 h 2379244"/>
              <a:gd name="connsiteX31" fmla="*/ 4861775 w 5306096"/>
              <a:gd name="connsiteY31" fmla="*/ 830550 h 2379244"/>
              <a:gd name="connsiteX32" fmla="*/ 4887533 w 5306096"/>
              <a:gd name="connsiteY32" fmla="*/ 1480933 h 2379244"/>
              <a:gd name="connsiteX33" fmla="*/ 5022761 w 5306096"/>
              <a:gd name="connsiteY33" fmla="*/ 1931694 h 2379244"/>
              <a:gd name="connsiteX34" fmla="*/ 5183747 w 5306096"/>
              <a:gd name="connsiteY34" fmla="*/ 1706313 h 2379244"/>
              <a:gd name="connsiteX35" fmla="*/ 5306096 w 5306096"/>
              <a:gd name="connsiteY35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572000 w 5306096"/>
              <a:gd name="connsiteY26" fmla="*/ 1951012 h 2379244"/>
              <a:gd name="connsiteX27" fmla="*/ 4745865 w 5306096"/>
              <a:gd name="connsiteY27" fmla="*/ 1661237 h 2379244"/>
              <a:gd name="connsiteX28" fmla="*/ 4810259 w 5306096"/>
              <a:gd name="connsiteY28" fmla="*/ 135091 h 2379244"/>
              <a:gd name="connsiteX29" fmla="*/ 4848896 w 5306096"/>
              <a:gd name="connsiteY29" fmla="*/ 154409 h 2379244"/>
              <a:gd name="connsiteX30" fmla="*/ 4861775 w 5306096"/>
              <a:gd name="connsiteY30" fmla="*/ 830550 h 2379244"/>
              <a:gd name="connsiteX31" fmla="*/ 4887533 w 5306096"/>
              <a:gd name="connsiteY31" fmla="*/ 1480933 h 2379244"/>
              <a:gd name="connsiteX32" fmla="*/ 5022761 w 5306096"/>
              <a:gd name="connsiteY32" fmla="*/ 1931694 h 2379244"/>
              <a:gd name="connsiteX33" fmla="*/ 5183747 w 5306096"/>
              <a:gd name="connsiteY33" fmla="*/ 1706313 h 2379244"/>
              <a:gd name="connsiteX34" fmla="*/ 5306096 w 5306096"/>
              <a:gd name="connsiteY34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642834 w 5306096"/>
              <a:gd name="connsiteY26" fmla="*/ 1790026 h 2379244"/>
              <a:gd name="connsiteX27" fmla="*/ 4745865 w 5306096"/>
              <a:gd name="connsiteY27" fmla="*/ 1661237 h 2379244"/>
              <a:gd name="connsiteX28" fmla="*/ 4810259 w 5306096"/>
              <a:gd name="connsiteY28" fmla="*/ 135091 h 2379244"/>
              <a:gd name="connsiteX29" fmla="*/ 4848896 w 5306096"/>
              <a:gd name="connsiteY29" fmla="*/ 154409 h 2379244"/>
              <a:gd name="connsiteX30" fmla="*/ 4861775 w 5306096"/>
              <a:gd name="connsiteY30" fmla="*/ 830550 h 2379244"/>
              <a:gd name="connsiteX31" fmla="*/ 4887533 w 5306096"/>
              <a:gd name="connsiteY31" fmla="*/ 1480933 h 2379244"/>
              <a:gd name="connsiteX32" fmla="*/ 5022761 w 5306096"/>
              <a:gd name="connsiteY32" fmla="*/ 1931694 h 2379244"/>
              <a:gd name="connsiteX33" fmla="*/ 5183747 w 5306096"/>
              <a:gd name="connsiteY33" fmla="*/ 1706313 h 2379244"/>
              <a:gd name="connsiteX34" fmla="*/ 5306096 w 5306096"/>
              <a:gd name="connsiteY34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01166 w 5306096"/>
              <a:gd name="connsiteY25" fmla="*/ 1983209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78440 w 5306096"/>
              <a:gd name="connsiteY25" fmla="*/ 1957452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78440 w 5306096"/>
              <a:gd name="connsiteY25" fmla="*/ 1957452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78440 w 5306096"/>
              <a:gd name="connsiteY25" fmla="*/ 1957452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78440 w 5306096"/>
              <a:gd name="connsiteY25" fmla="*/ 1957452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0020 h 2369689"/>
              <a:gd name="connsiteX1" fmla="*/ 895082 w 5306096"/>
              <a:gd name="connsiteY1" fmla="*/ 2347141 h 2369689"/>
              <a:gd name="connsiteX2" fmla="*/ 1139780 w 5306096"/>
              <a:gd name="connsiteY2" fmla="*/ 2160398 h 2369689"/>
              <a:gd name="connsiteX3" fmla="*/ 1191296 w 5306096"/>
              <a:gd name="connsiteY3" fmla="*/ 144854 h 2369689"/>
              <a:gd name="connsiteX4" fmla="*/ 1236372 w 5306096"/>
              <a:gd name="connsiteY4" fmla="*/ 2179716 h 2369689"/>
              <a:gd name="connsiteX5" fmla="*/ 1680693 w 5306096"/>
              <a:gd name="connsiteY5" fmla="*/ 2050927 h 2369689"/>
              <a:gd name="connsiteX6" fmla="*/ 1770845 w 5306096"/>
              <a:gd name="connsiteY6" fmla="*/ 833874 h 2369689"/>
              <a:gd name="connsiteX7" fmla="*/ 1783724 w 5306096"/>
              <a:gd name="connsiteY7" fmla="*/ 125536 h 2369689"/>
              <a:gd name="connsiteX8" fmla="*/ 1809482 w 5306096"/>
              <a:gd name="connsiteY8" fmla="*/ 164172 h 2369689"/>
              <a:gd name="connsiteX9" fmla="*/ 1854558 w 5306096"/>
              <a:gd name="connsiteY9" fmla="*/ 1748274 h 2369689"/>
              <a:gd name="connsiteX10" fmla="*/ 2092817 w 5306096"/>
              <a:gd name="connsiteY10" fmla="*/ 2179715 h 2369689"/>
              <a:gd name="connsiteX11" fmla="*/ 2343955 w 5306096"/>
              <a:gd name="connsiteY11" fmla="*/ 1935018 h 2369689"/>
              <a:gd name="connsiteX12" fmla="*/ 2401910 w 5306096"/>
              <a:gd name="connsiteY12" fmla="*/ 170612 h 2369689"/>
              <a:gd name="connsiteX13" fmla="*/ 2401910 w 5306096"/>
              <a:gd name="connsiteY13" fmla="*/ 260764 h 2369689"/>
              <a:gd name="connsiteX14" fmla="*/ 2440547 w 5306096"/>
              <a:gd name="connsiteY14" fmla="*/ 1761153 h 2369689"/>
              <a:gd name="connsiteX15" fmla="*/ 2504941 w 5306096"/>
              <a:gd name="connsiteY15" fmla="*/ 2038049 h 2369689"/>
              <a:gd name="connsiteX16" fmla="*/ 2691685 w 5306096"/>
              <a:gd name="connsiteY16" fmla="*/ 2153958 h 2369689"/>
              <a:gd name="connsiteX17" fmla="*/ 3078051 w 5306096"/>
              <a:gd name="connsiteY17" fmla="*/ 1980094 h 2369689"/>
              <a:gd name="connsiteX18" fmla="*/ 3316310 w 5306096"/>
              <a:gd name="connsiteY18" fmla="*/ 1606606 h 2369689"/>
              <a:gd name="connsiteX19" fmla="*/ 3509493 w 5306096"/>
              <a:gd name="connsiteY19" fmla="*/ 267203 h 2369689"/>
              <a:gd name="connsiteX20" fmla="*/ 3528811 w 5306096"/>
              <a:gd name="connsiteY20" fmla="*/ 61141 h 2369689"/>
              <a:gd name="connsiteX21" fmla="*/ 3734873 w 5306096"/>
              <a:gd name="connsiteY21" fmla="*/ 112657 h 2369689"/>
              <a:gd name="connsiteX22" fmla="*/ 3760631 w 5306096"/>
              <a:gd name="connsiteY22" fmla="*/ 608494 h 2369689"/>
              <a:gd name="connsiteX23" fmla="*/ 3889420 w 5306096"/>
              <a:gd name="connsiteY23" fmla="*/ 1419863 h 2369689"/>
              <a:gd name="connsiteX24" fmla="*/ 4269346 w 5306096"/>
              <a:gd name="connsiteY24" fmla="*/ 1902820 h 2369689"/>
              <a:gd name="connsiteX25" fmla="*/ 4578440 w 5306096"/>
              <a:gd name="connsiteY25" fmla="*/ 1947897 h 2369689"/>
              <a:gd name="connsiteX26" fmla="*/ 4758744 w 5306096"/>
              <a:gd name="connsiteY26" fmla="*/ 1490696 h 2369689"/>
              <a:gd name="connsiteX27" fmla="*/ 4810259 w 5306096"/>
              <a:gd name="connsiteY27" fmla="*/ 125536 h 2369689"/>
              <a:gd name="connsiteX28" fmla="*/ 4848896 w 5306096"/>
              <a:gd name="connsiteY28" fmla="*/ 144854 h 2369689"/>
              <a:gd name="connsiteX29" fmla="*/ 4861775 w 5306096"/>
              <a:gd name="connsiteY29" fmla="*/ 820995 h 2369689"/>
              <a:gd name="connsiteX30" fmla="*/ 4887533 w 5306096"/>
              <a:gd name="connsiteY30" fmla="*/ 1471378 h 2369689"/>
              <a:gd name="connsiteX31" fmla="*/ 5022761 w 5306096"/>
              <a:gd name="connsiteY31" fmla="*/ 1922139 h 2369689"/>
              <a:gd name="connsiteX32" fmla="*/ 5183747 w 5306096"/>
              <a:gd name="connsiteY32" fmla="*/ 1696758 h 2369689"/>
              <a:gd name="connsiteX33" fmla="*/ 5306096 w 5306096"/>
              <a:gd name="connsiteY33" fmla="*/ 1252437 h 2369689"/>
              <a:gd name="connsiteX0" fmla="*/ 0 w 5242596"/>
              <a:gd name="connsiteY0" fmla="*/ 2360020 h 2369689"/>
              <a:gd name="connsiteX1" fmla="*/ 895082 w 5242596"/>
              <a:gd name="connsiteY1" fmla="*/ 2347141 h 2369689"/>
              <a:gd name="connsiteX2" fmla="*/ 1139780 w 5242596"/>
              <a:gd name="connsiteY2" fmla="*/ 2160398 h 2369689"/>
              <a:gd name="connsiteX3" fmla="*/ 1191296 w 5242596"/>
              <a:gd name="connsiteY3" fmla="*/ 144854 h 2369689"/>
              <a:gd name="connsiteX4" fmla="*/ 1236372 w 5242596"/>
              <a:gd name="connsiteY4" fmla="*/ 2179716 h 2369689"/>
              <a:gd name="connsiteX5" fmla="*/ 1680693 w 5242596"/>
              <a:gd name="connsiteY5" fmla="*/ 2050927 h 2369689"/>
              <a:gd name="connsiteX6" fmla="*/ 1770845 w 5242596"/>
              <a:gd name="connsiteY6" fmla="*/ 833874 h 2369689"/>
              <a:gd name="connsiteX7" fmla="*/ 1783724 w 5242596"/>
              <a:gd name="connsiteY7" fmla="*/ 125536 h 2369689"/>
              <a:gd name="connsiteX8" fmla="*/ 1809482 w 5242596"/>
              <a:gd name="connsiteY8" fmla="*/ 164172 h 2369689"/>
              <a:gd name="connsiteX9" fmla="*/ 1854558 w 5242596"/>
              <a:gd name="connsiteY9" fmla="*/ 1748274 h 2369689"/>
              <a:gd name="connsiteX10" fmla="*/ 2092817 w 5242596"/>
              <a:gd name="connsiteY10" fmla="*/ 2179715 h 2369689"/>
              <a:gd name="connsiteX11" fmla="*/ 2343955 w 5242596"/>
              <a:gd name="connsiteY11" fmla="*/ 1935018 h 2369689"/>
              <a:gd name="connsiteX12" fmla="*/ 2401910 w 5242596"/>
              <a:gd name="connsiteY12" fmla="*/ 170612 h 2369689"/>
              <a:gd name="connsiteX13" fmla="*/ 2401910 w 5242596"/>
              <a:gd name="connsiteY13" fmla="*/ 260764 h 2369689"/>
              <a:gd name="connsiteX14" fmla="*/ 2440547 w 5242596"/>
              <a:gd name="connsiteY14" fmla="*/ 1761153 h 2369689"/>
              <a:gd name="connsiteX15" fmla="*/ 2504941 w 5242596"/>
              <a:gd name="connsiteY15" fmla="*/ 2038049 h 2369689"/>
              <a:gd name="connsiteX16" fmla="*/ 2691685 w 5242596"/>
              <a:gd name="connsiteY16" fmla="*/ 2153958 h 2369689"/>
              <a:gd name="connsiteX17" fmla="*/ 3078051 w 5242596"/>
              <a:gd name="connsiteY17" fmla="*/ 1980094 h 2369689"/>
              <a:gd name="connsiteX18" fmla="*/ 3316310 w 5242596"/>
              <a:gd name="connsiteY18" fmla="*/ 1606606 h 2369689"/>
              <a:gd name="connsiteX19" fmla="*/ 3509493 w 5242596"/>
              <a:gd name="connsiteY19" fmla="*/ 267203 h 2369689"/>
              <a:gd name="connsiteX20" fmla="*/ 3528811 w 5242596"/>
              <a:gd name="connsiteY20" fmla="*/ 61141 h 2369689"/>
              <a:gd name="connsiteX21" fmla="*/ 3734873 w 5242596"/>
              <a:gd name="connsiteY21" fmla="*/ 112657 h 2369689"/>
              <a:gd name="connsiteX22" fmla="*/ 3760631 w 5242596"/>
              <a:gd name="connsiteY22" fmla="*/ 608494 h 2369689"/>
              <a:gd name="connsiteX23" fmla="*/ 3889420 w 5242596"/>
              <a:gd name="connsiteY23" fmla="*/ 1419863 h 2369689"/>
              <a:gd name="connsiteX24" fmla="*/ 4269346 w 5242596"/>
              <a:gd name="connsiteY24" fmla="*/ 1902820 h 2369689"/>
              <a:gd name="connsiteX25" fmla="*/ 4578440 w 5242596"/>
              <a:gd name="connsiteY25" fmla="*/ 1947897 h 2369689"/>
              <a:gd name="connsiteX26" fmla="*/ 4758744 w 5242596"/>
              <a:gd name="connsiteY26" fmla="*/ 1490696 h 2369689"/>
              <a:gd name="connsiteX27" fmla="*/ 4810259 w 5242596"/>
              <a:gd name="connsiteY27" fmla="*/ 125536 h 2369689"/>
              <a:gd name="connsiteX28" fmla="*/ 4848896 w 5242596"/>
              <a:gd name="connsiteY28" fmla="*/ 144854 h 2369689"/>
              <a:gd name="connsiteX29" fmla="*/ 4861775 w 5242596"/>
              <a:gd name="connsiteY29" fmla="*/ 820995 h 2369689"/>
              <a:gd name="connsiteX30" fmla="*/ 4887533 w 5242596"/>
              <a:gd name="connsiteY30" fmla="*/ 1471378 h 2369689"/>
              <a:gd name="connsiteX31" fmla="*/ 5022761 w 5242596"/>
              <a:gd name="connsiteY31" fmla="*/ 1922139 h 2369689"/>
              <a:gd name="connsiteX32" fmla="*/ 5183747 w 5242596"/>
              <a:gd name="connsiteY32" fmla="*/ 1696758 h 2369689"/>
              <a:gd name="connsiteX33" fmla="*/ 5242596 w 5242596"/>
              <a:gd name="connsiteY33" fmla="*/ 1503262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489066 w 5183747"/>
              <a:gd name="connsiteY15" fmla="*/ 2047574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489066 w 5183747"/>
              <a:gd name="connsiteY15" fmla="*/ 2047574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489066 w 5183747"/>
              <a:gd name="connsiteY15" fmla="*/ 2047574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691685 w 5183747"/>
              <a:gd name="connsiteY15" fmla="*/ 2153958 h 2369689"/>
              <a:gd name="connsiteX16" fmla="*/ 3078051 w 5183747"/>
              <a:gd name="connsiteY16" fmla="*/ 1980094 h 2369689"/>
              <a:gd name="connsiteX17" fmla="*/ 3316310 w 5183747"/>
              <a:gd name="connsiteY17" fmla="*/ 1606606 h 2369689"/>
              <a:gd name="connsiteX18" fmla="*/ 3509493 w 5183747"/>
              <a:gd name="connsiteY18" fmla="*/ 267203 h 2369689"/>
              <a:gd name="connsiteX19" fmla="*/ 3528811 w 5183747"/>
              <a:gd name="connsiteY19" fmla="*/ 61141 h 2369689"/>
              <a:gd name="connsiteX20" fmla="*/ 3734873 w 5183747"/>
              <a:gd name="connsiteY20" fmla="*/ 112657 h 2369689"/>
              <a:gd name="connsiteX21" fmla="*/ 3760631 w 5183747"/>
              <a:gd name="connsiteY21" fmla="*/ 608494 h 2369689"/>
              <a:gd name="connsiteX22" fmla="*/ 3889420 w 5183747"/>
              <a:gd name="connsiteY22" fmla="*/ 1419863 h 2369689"/>
              <a:gd name="connsiteX23" fmla="*/ 4269346 w 5183747"/>
              <a:gd name="connsiteY23" fmla="*/ 1902820 h 2369689"/>
              <a:gd name="connsiteX24" fmla="*/ 4578440 w 5183747"/>
              <a:gd name="connsiteY24" fmla="*/ 1947897 h 2369689"/>
              <a:gd name="connsiteX25" fmla="*/ 4758744 w 5183747"/>
              <a:gd name="connsiteY25" fmla="*/ 1490696 h 2369689"/>
              <a:gd name="connsiteX26" fmla="*/ 4810259 w 5183747"/>
              <a:gd name="connsiteY26" fmla="*/ 125536 h 2369689"/>
              <a:gd name="connsiteX27" fmla="*/ 4848896 w 5183747"/>
              <a:gd name="connsiteY27" fmla="*/ 144854 h 2369689"/>
              <a:gd name="connsiteX28" fmla="*/ 4861775 w 5183747"/>
              <a:gd name="connsiteY28" fmla="*/ 820995 h 2369689"/>
              <a:gd name="connsiteX29" fmla="*/ 4887533 w 5183747"/>
              <a:gd name="connsiteY29" fmla="*/ 1471378 h 2369689"/>
              <a:gd name="connsiteX30" fmla="*/ 5022761 w 5183747"/>
              <a:gd name="connsiteY30" fmla="*/ 1922139 h 2369689"/>
              <a:gd name="connsiteX31" fmla="*/ 5183747 w 5183747"/>
              <a:gd name="connsiteY31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691685 w 5183747"/>
              <a:gd name="connsiteY15" fmla="*/ 2153958 h 2369689"/>
              <a:gd name="connsiteX16" fmla="*/ 3316310 w 5183747"/>
              <a:gd name="connsiteY16" fmla="*/ 1606606 h 2369689"/>
              <a:gd name="connsiteX17" fmla="*/ 3509493 w 5183747"/>
              <a:gd name="connsiteY17" fmla="*/ 267203 h 2369689"/>
              <a:gd name="connsiteX18" fmla="*/ 3528811 w 5183747"/>
              <a:gd name="connsiteY18" fmla="*/ 61141 h 2369689"/>
              <a:gd name="connsiteX19" fmla="*/ 3734873 w 5183747"/>
              <a:gd name="connsiteY19" fmla="*/ 112657 h 2369689"/>
              <a:gd name="connsiteX20" fmla="*/ 3760631 w 5183747"/>
              <a:gd name="connsiteY20" fmla="*/ 608494 h 2369689"/>
              <a:gd name="connsiteX21" fmla="*/ 3889420 w 5183747"/>
              <a:gd name="connsiteY21" fmla="*/ 1419863 h 2369689"/>
              <a:gd name="connsiteX22" fmla="*/ 4269346 w 5183747"/>
              <a:gd name="connsiteY22" fmla="*/ 1902820 h 2369689"/>
              <a:gd name="connsiteX23" fmla="*/ 4578440 w 5183747"/>
              <a:gd name="connsiteY23" fmla="*/ 1947897 h 2369689"/>
              <a:gd name="connsiteX24" fmla="*/ 4758744 w 5183747"/>
              <a:gd name="connsiteY24" fmla="*/ 1490696 h 2369689"/>
              <a:gd name="connsiteX25" fmla="*/ 4810259 w 5183747"/>
              <a:gd name="connsiteY25" fmla="*/ 125536 h 2369689"/>
              <a:gd name="connsiteX26" fmla="*/ 4848896 w 5183747"/>
              <a:gd name="connsiteY26" fmla="*/ 144854 h 2369689"/>
              <a:gd name="connsiteX27" fmla="*/ 4861775 w 5183747"/>
              <a:gd name="connsiteY27" fmla="*/ 820995 h 2369689"/>
              <a:gd name="connsiteX28" fmla="*/ 4887533 w 5183747"/>
              <a:gd name="connsiteY28" fmla="*/ 1471378 h 2369689"/>
              <a:gd name="connsiteX29" fmla="*/ 5022761 w 5183747"/>
              <a:gd name="connsiteY29" fmla="*/ 1922139 h 2369689"/>
              <a:gd name="connsiteX30" fmla="*/ 5183747 w 5183747"/>
              <a:gd name="connsiteY30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710735 w 5183747"/>
              <a:gd name="connsiteY15" fmla="*/ 2166658 h 2369689"/>
              <a:gd name="connsiteX16" fmla="*/ 3316310 w 5183747"/>
              <a:gd name="connsiteY16" fmla="*/ 1606606 h 2369689"/>
              <a:gd name="connsiteX17" fmla="*/ 3509493 w 5183747"/>
              <a:gd name="connsiteY17" fmla="*/ 267203 h 2369689"/>
              <a:gd name="connsiteX18" fmla="*/ 3528811 w 5183747"/>
              <a:gd name="connsiteY18" fmla="*/ 61141 h 2369689"/>
              <a:gd name="connsiteX19" fmla="*/ 3734873 w 5183747"/>
              <a:gd name="connsiteY19" fmla="*/ 112657 h 2369689"/>
              <a:gd name="connsiteX20" fmla="*/ 3760631 w 5183747"/>
              <a:gd name="connsiteY20" fmla="*/ 608494 h 2369689"/>
              <a:gd name="connsiteX21" fmla="*/ 3889420 w 5183747"/>
              <a:gd name="connsiteY21" fmla="*/ 1419863 h 2369689"/>
              <a:gd name="connsiteX22" fmla="*/ 4269346 w 5183747"/>
              <a:gd name="connsiteY22" fmla="*/ 1902820 h 2369689"/>
              <a:gd name="connsiteX23" fmla="*/ 4578440 w 5183747"/>
              <a:gd name="connsiteY23" fmla="*/ 1947897 h 2369689"/>
              <a:gd name="connsiteX24" fmla="*/ 4758744 w 5183747"/>
              <a:gd name="connsiteY24" fmla="*/ 1490696 h 2369689"/>
              <a:gd name="connsiteX25" fmla="*/ 4810259 w 5183747"/>
              <a:gd name="connsiteY25" fmla="*/ 125536 h 2369689"/>
              <a:gd name="connsiteX26" fmla="*/ 4848896 w 5183747"/>
              <a:gd name="connsiteY26" fmla="*/ 144854 h 2369689"/>
              <a:gd name="connsiteX27" fmla="*/ 4861775 w 5183747"/>
              <a:gd name="connsiteY27" fmla="*/ 820995 h 2369689"/>
              <a:gd name="connsiteX28" fmla="*/ 4887533 w 5183747"/>
              <a:gd name="connsiteY28" fmla="*/ 1471378 h 2369689"/>
              <a:gd name="connsiteX29" fmla="*/ 5022761 w 5183747"/>
              <a:gd name="connsiteY29" fmla="*/ 1922139 h 2369689"/>
              <a:gd name="connsiteX30" fmla="*/ 5183747 w 5183747"/>
              <a:gd name="connsiteY30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59830 w 5183747"/>
              <a:gd name="connsiteY11" fmla="*/ 17064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710735 w 5183747"/>
              <a:gd name="connsiteY15" fmla="*/ 2166658 h 2369689"/>
              <a:gd name="connsiteX16" fmla="*/ 3316310 w 5183747"/>
              <a:gd name="connsiteY16" fmla="*/ 1606606 h 2369689"/>
              <a:gd name="connsiteX17" fmla="*/ 3509493 w 5183747"/>
              <a:gd name="connsiteY17" fmla="*/ 267203 h 2369689"/>
              <a:gd name="connsiteX18" fmla="*/ 3528811 w 5183747"/>
              <a:gd name="connsiteY18" fmla="*/ 61141 h 2369689"/>
              <a:gd name="connsiteX19" fmla="*/ 3734873 w 5183747"/>
              <a:gd name="connsiteY19" fmla="*/ 112657 h 2369689"/>
              <a:gd name="connsiteX20" fmla="*/ 3760631 w 5183747"/>
              <a:gd name="connsiteY20" fmla="*/ 608494 h 2369689"/>
              <a:gd name="connsiteX21" fmla="*/ 3889420 w 5183747"/>
              <a:gd name="connsiteY21" fmla="*/ 1419863 h 2369689"/>
              <a:gd name="connsiteX22" fmla="*/ 4269346 w 5183747"/>
              <a:gd name="connsiteY22" fmla="*/ 1902820 h 2369689"/>
              <a:gd name="connsiteX23" fmla="*/ 4578440 w 5183747"/>
              <a:gd name="connsiteY23" fmla="*/ 1947897 h 2369689"/>
              <a:gd name="connsiteX24" fmla="*/ 4758744 w 5183747"/>
              <a:gd name="connsiteY24" fmla="*/ 1490696 h 2369689"/>
              <a:gd name="connsiteX25" fmla="*/ 4810259 w 5183747"/>
              <a:gd name="connsiteY25" fmla="*/ 125536 h 2369689"/>
              <a:gd name="connsiteX26" fmla="*/ 4848896 w 5183747"/>
              <a:gd name="connsiteY26" fmla="*/ 144854 h 2369689"/>
              <a:gd name="connsiteX27" fmla="*/ 4861775 w 5183747"/>
              <a:gd name="connsiteY27" fmla="*/ 820995 h 2369689"/>
              <a:gd name="connsiteX28" fmla="*/ 4887533 w 5183747"/>
              <a:gd name="connsiteY28" fmla="*/ 1471378 h 2369689"/>
              <a:gd name="connsiteX29" fmla="*/ 5022761 w 5183747"/>
              <a:gd name="connsiteY29" fmla="*/ 1922139 h 2369689"/>
              <a:gd name="connsiteX30" fmla="*/ 5183747 w 5183747"/>
              <a:gd name="connsiteY30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172192 w 5183747"/>
              <a:gd name="connsiteY10" fmla="*/ 2236865 h 2369689"/>
              <a:gd name="connsiteX11" fmla="*/ 2359830 w 5183747"/>
              <a:gd name="connsiteY11" fmla="*/ 17064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710735 w 5183747"/>
              <a:gd name="connsiteY15" fmla="*/ 2166658 h 2369689"/>
              <a:gd name="connsiteX16" fmla="*/ 3316310 w 5183747"/>
              <a:gd name="connsiteY16" fmla="*/ 1606606 h 2369689"/>
              <a:gd name="connsiteX17" fmla="*/ 3509493 w 5183747"/>
              <a:gd name="connsiteY17" fmla="*/ 267203 h 2369689"/>
              <a:gd name="connsiteX18" fmla="*/ 3528811 w 5183747"/>
              <a:gd name="connsiteY18" fmla="*/ 61141 h 2369689"/>
              <a:gd name="connsiteX19" fmla="*/ 3734873 w 5183747"/>
              <a:gd name="connsiteY19" fmla="*/ 112657 h 2369689"/>
              <a:gd name="connsiteX20" fmla="*/ 3760631 w 5183747"/>
              <a:gd name="connsiteY20" fmla="*/ 608494 h 2369689"/>
              <a:gd name="connsiteX21" fmla="*/ 3889420 w 5183747"/>
              <a:gd name="connsiteY21" fmla="*/ 1419863 h 2369689"/>
              <a:gd name="connsiteX22" fmla="*/ 4269346 w 5183747"/>
              <a:gd name="connsiteY22" fmla="*/ 1902820 h 2369689"/>
              <a:gd name="connsiteX23" fmla="*/ 4578440 w 5183747"/>
              <a:gd name="connsiteY23" fmla="*/ 1947897 h 2369689"/>
              <a:gd name="connsiteX24" fmla="*/ 4758744 w 5183747"/>
              <a:gd name="connsiteY24" fmla="*/ 1490696 h 2369689"/>
              <a:gd name="connsiteX25" fmla="*/ 4810259 w 5183747"/>
              <a:gd name="connsiteY25" fmla="*/ 125536 h 2369689"/>
              <a:gd name="connsiteX26" fmla="*/ 4848896 w 5183747"/>
              <a:gd name="connsiteY26" fmla="*/ 144854 h 2369689"/>
              <a:gd name="connsiteX27" fmla="*/ 4861775 w 5183747"/>
              <a:gd name="connsiteY27" fmla="*/ 820995 h 2369689"/>
              <a:gd name="connsiteX28" fmla="*/ 4887533 w 5183747"/>
              <a:gd name="connsiteY28" fmla="*/ 1471378 h 2369689"/>
              <a:gd name="connsiteX29" fmla="*/ 5022761 w 5183747"/>
              <a:gd name="connsiteY29" fmla="*/ 1922139 h 2369689"/>
              <a:gd name="connsiteX30" fmla="*/ 5183747 w 5183747"/>
              <a:gd name="connsiteY30" fmla="*/ 1696758 h 236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83747" h="2369689">
                <a:moveTo>
                  <a:pt x="0" y="2360020"/>
                </a:moveTo>
                <a:cubicBezTo>
                  <a:pt x="352022" y="2369679"/>
                  <a:pt x="705119" y="2380411"/>
                  <a:pt x="895082" y="2347141"/>
                </a:cubicBezTo>
                <a:cubicBezTo>
                  <a:pt x="1085045" y="2313871"/>
                  <a:pt x="1116169" y="2237671"/>
                  <a:pt x="1139780" y="2160398"/>
                </a:cubicBezTo>
                <a:cubicBezTo>
                  <a:pt x="1163391" y="2083125"/>
                  <a:pt x="1175197" y="141634"/>
                  <a:pt x="1191296" y="144854"/>
                </a:cubicBezTo>
                <a:cubicBezTo>
                  <a:pt x="1207395" y="148074"/>
                  <a:pt x="1109730" y="1971507"/>
                  <a:pt x="1236372" y="2179716"/>
                </a:cubicBezTo>
                <a:cubicBezTo>
                  <a:pt x="1363014" y="2387925"/>
                  <a:pt x="1591614" y="2275234"/>
                  <a:pt x="1680693" y="2050927"/>
                </a:cubicBezTo>
                <a:cubicBezTo>
                  <a:pt x="1769772" y="1826620"/>
                  <a:pt x="1753673" y="1154772"/>
                  <a:pt x="1770845" y="833874"/>
                </a:cubicBezTo>
                <a:cubicBezTo>
                  <a:pt x="1788017" y="512975"/>
                  <a:pt x="1777285" y="237153"/>
                  <a:pt x="1783724" y="125536"/>
                </a:cubicBezTo>
                <a:cubicBezTo>
                  <a:pt x="1790164" y="13919"/>
                  <a:pt x="1797676" y="-106284"/>
                  <a:pt x="1809482" y="164172"/>
                </a:cubicBezTo>
                <a:cubicBezTo>
                  <a:pt x="1821288" y="434628"/>
                  <a:pt x="1794106" y="1402825"/>
                  <a:pt x="1854558" y="1748274"/>
                </a:cubicBezTo>
                <a:cubicBezTo>
                  <a:pt x="1915010" y="2093723"/>
                  <a:pt x="2087980" y="2243841"/>
                  <a:pt x="2172192" y="2236865"/>
                </a:cubicBezTo>
                <a:cubicBezTo>
                  <a:pt x="2256404" y="2229889"/>
                  <a:pt x="2321544" y="2050793"/>
                  <a:pt x="2359830" y="1706418"/>
                </a:cubicBezTo>
                <a:cubicBezTo>
                  <a:pt x="2398116" y="1362043"/>
                  <a:pt x="2394897" y="411554"/>
                  <a:pt x="2401910" y="170612"/>
                </a:cubicBezTo>
                <a:cubicBezTo>
                  <a:pt x="2408923" y="-70330"/>
                  <a:pt x="2395471" y="-4326"/>
                  <a:pt x="2401910" y="260764"/>
                </a:cubicBezTo>
                <a:cubicBezTo>
                  <a:pt x="2408349" y="525854"/>
                  <a:pt x="2389076" y="1443504"/>
                  <a:pt x="2440547" y="1761153"/>
                </a:cubicBezTo>
                <a:cubicBezTo>
                  <a:pt x="2492018" y="2078802"/>
                  <a:pt x="2564775" y="2192416"/>
                  <a:pt x="2710735" y="2166658"/>
                </a:cubicBezTo>
                <a:cubicBezTo>
                  <a:pt x="2856695" y="2140900"/>
                  <a:pt x="3183184" y="1923182"/>
                  <a:pt x="3316310" y="1606606"/>
                </a:cubicBezTo>
                <a:cubicBezTo>
                  <a:pt x="3449436" y="1290030"/>
                  <a:pt x="3474076" y="524780"/>
                  <a:pt x="3509493" y="267203"/>
                </a:cubicBezTo>
                <a:cubicBezTo>
                  <a:pt x="3544910" y="9626"/>
                  <a:pt x="3491248" y="86899"/>
                  <a:pt x="3528811" y="61141"/>
                </a:cubicBezTo>
                <a:cubicBezTo>
                  <a:pt x="3566374" y="35383"/>
                  <a:pt x="3696236" y="21432"/>
                  <a:pt x="3734873" y="112657"/>
                </a:cubicBezTo>
                <a:cubicBezTo>
                  <a:pt x="3773510" y="203882"/>
                  <a:pt x="3734873" y="390626"/>
                  <a:pt x="3760631" y="608494"/>
                </a:cubicBezTo>
                <a:cubicBezTo>
                  <a:pt x="3786389" y="826362"/>
                  <a:pt x="3804634" y="1204142"/>
                  <a:pt x="3889420" y="1419863"/>
                </a:cubicBezTo>
                <a:cubicBezTo>
                  <a:pt x="3974206" y="1635584"/>
                  <a:pt x="4154509" y="1814814"/>
                  <a:pt x="4269346" y="1902820"/>
                </a:cubicBezTo>
                <a:cubicBezTo>
                  <a:pt x="4384183" y="1990826"/>
                  <a:pt x="4496874" y="2016584"/>
                  <a:pt x="4578440" y="1947897"/>
                </a:cubicBezTo>
                <a:cubicBezTo>
                  <a:pt x="4660006" y="1879210"/>
                  <a:pt x="4720108" y="1794423"/>
                  <a:pt x="4758744" y="1490696"/>
                </a:cubicBezTo>
                <a:cubicBezTo>
                  <a:pt x="4797381" y="1186969"/>
                  <a:pt x="4795234" y="349843"/>
                  <a:pt x="4810259" y="125536"/>
                </a:cubicBezTo>
                <a:cubicBezTo>
                  <a:pt x="4825284" y="-98771"/>
                  <a:pt x="4840310" y="28944"/>
                  <a:pt x="4848896" y="144854"/>
                </a:cubicBezTo>
                <a:cubicBezTo>
                  <a:pt x="4857482" y="260764"/>
                  <a:pt x="4855336" y="599908"/>
                  <a:pt x="4861775" y="820995"/>
                </a:cubicBezTo>
                <a:cubicBezTo>
                  <a:pt x="4868215" y="1042082"/>
                  <a:pt x="4860702" y="1287854"/>
                  <a:pt x="4887533" y="1471378"/>
                </a:cubicBezTo>
                <a:cubicBezTo>
                  <a:pt x="4914364" y="1654902"/>
                  <a:pt x="4973392" y="1884576"/>
                  <a:pt x="5022761" y="1922139"/>
                </a:cubicBezTo>
                <a:cubicBezTo>
                  <a:pt x="5072130" y="1959702"/>
                  <a:pt x="5136525" y="1808375"/>
                  <a:pt x="5183747" y="1696758"/>
                </a:cubicBezTo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45" name="直接连接符 84">
            <a:extLst>
              <a:ext uri="{FF2B5EF4-FFF2-40B4-BE49-F238E27FC236}">
                <a16:creationId xmlns:a16="http://schemas.microsoft.com/office/drawing/2014/main" id="{1205435D-20B8-FA1B-B468-F423E6799630}"/>
              </a:ext>
            </a:extLst>
          </p:cNvPr>
          <p:cNvCxnSpPr>
            <a:cxnSpLocks/>
          </p:cNvCxnSpPr>
          <p:nvPr/>
        </p:nvCxnSpPr>
        <p:spPr>
          <a:xfrm flipV="1">
            <a:off x="1775735" y="5030588"/>
            <a:ext cx="8301494" cy="54563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直接连接符 85">
            <a:extLst>
              <a:ext uri="{FF2B5EF4-FFF2-40B4-BE49-F238E27FC236}">
                <a16:creationId xmlns:a16="http://schemas.microsoft.com/office/drawing/2014/main" id="{C6348F7F-7AC0-EBE8-309B-518C78F8B969}"/>
              </a:ext>
            </a:extLst>
          </p:cNvPr>
          <p:cNvCxnSpPr/>
          <p:nvPr/>
        </p:nvCxnSpPr>
        <p:spPr>
          <a:xfrm flipH="1" flipV="1">
            <a:off x="1784259" y="2359050"/>
            <a:ext cx="21259" cy="273260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7" name="Rectangle 50">
            <a:extLst>
              <a:ext uri="{FF2B5EF4-FFF2-40B4-BE49-F238E27FC236}">
                <a16:creationId xmlns:a16="http://schemas.microsoft.com/office/drawing/2014/main" id="{1A61832F-DAC9-28BA-9F76-B8297DDD3DF8}"/>
              </a:ext>
            </a:extLst>
          </p:cNvPr>
          <p:cNvSpPr/>
          <p:nvPr/>
        </p:nvSpPr>
        <p:spPr>
          <a:xfrm>
            <a:off x="4794409" y="5295929"/>
            <a:ext cx="3646323" cy="500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Broadcast</a:t>
            </a:r>
            <a:r>
              <a:rPr lang="zh-CN" altLang="en-US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Interval</a:t>
            </a:r>
            <a:r>
              <a:rPr lang="zh-CN" altLang="en-US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(ms)</a:t>
            </a:r>
            <a:endParaRPr lang="en-US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8" name="Rectangle 50">
            <a:extLst>
              <a:ext uri="{FF2B5EF4-FFF2-40B4-BE49-F238E27FC236}">
                <a16:creationId xmlns:a16="http://schemas.microsoft.com/office/drawing/2014/main" id="{35286220-5047-8C9C-3E1F-BF01DC4C20FA}"/>
              </a:ext>
            </a:extLst>
          </p:cNvPr>
          <p:cNvSpPr/>
          <p:nvPr/>
        </p:nvSpPr>
        <p:spPr>
          <a:xfrm rot="16200000">
            <a:off x="33940" y="3278223"/>
            <a:ext cx="2792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Discovery</a:t>
            </a:r>
            <a:r>
              <a:rPr lang="zh-CN" altLang="en-US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Latency</a:t>
            </a:r>
            <a:r>
              <a:rPr lang="zh-CN" altLang="en-US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(s)</a:t>
            </a:r>
            <a:endParaRPr lang="en-US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040A1F44-30A4-FD9A-23A9-6FC22319104F}"/>
              </a:ext>
            </a:extLst>
          </p:cNvPr>
          <p:cNvGrpSpPr/>
          <p:nvPr/>
        </p:nvGrpSpPr>
        <p:grpSpPr>
          <a:xfrm>
            <a:off x="9082671" y="2417073"/>
            <a:ext cx="2543099" cy="1253426"/>
            <a:chOff x="5492841" y="75470"/>
            <a:chExt cx="1774061" cy="925645"/>
          </a:xfrm>
        </p:grpSpPr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5D139AE6-00DE-C130-8970-3654689725CE}"/>
                </a:ext>
              </a:extLst>
            </p:cNvPr>
            <p:cNvSpPr/>
            <p:nvPr/>
          </p:nvSpPr>
          <p:spPr>
            <a:xfrm>
              <a:off x="5492841" y="75470"/>
              <a:ext cx="1616299" cy="92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cxnSp>
          <p:nvCxnSpPr>
            <p:cNvPr id="67" name="直线连接符 66">
              <a:extLst>
                <a:ext uri="{FF2B5EF4-FFF2-40B4-BE49-F238E27FC236}">
                  <a16:creationId xmlns:a16="http://schemas.microsoft.com/office/drawing/2014/main" id="{7FC357AF-A620-A0A3-E9E5-BF7ABBA1A466}"/>
                </a:ext>
              </a:extLst>
            </p:cNvPr>
            <p:cNvCxnSpPr>
              <a:cxnSpLocks/>
            </p:cNvCxnSpPr>
            <p:nvPr/>
          </p:nvCxnSpPr>
          <p:spPr>
            <a:xfrm>
              <a:off x="5529573" y="245605"/>
              <a:ext cx="212988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8" name="Rectangle 50">
              <a:extLst>
                <a:ext uri="{FF2B5EF4-FFF2-40B4-BE49-F238E27FC236}">
                  <a16:creationId xmlns:a16="http://schemas.microsoft.com/office/drawing/2014/main" id="{E853A375-AC7C-E629-DD98-A0F8D4E97ADB}"/>
                </a:ext>
              </a:extLst>
            </p:cNvPr>
            <p:cNvSpPr/>
            <p:nvPr/>
          </p:nvSpPr>
          <p:spPr>
            <a:xfrm>
              <a:off x="5721165" y="155458"/>
              <a:ext cx="1545737" cy="16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lnSpc>
                  <a:spcPts val="94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Worst-Case</a:t>
              </a:r>
              <a:r>
                <a:rPr lang="zh-CN" altLang="en-US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Latency</a:t>
              </a:r>
              <a:endParaRPr lang="en-US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9" name="直线连接符 68">
            <a:extLst>
              <a:ext uri="{FF2B5EF4-FFF2-40B4-BE49-F238E27FC236}">
                <a16:creationId xmlns:a16="http://schemas.microsoft.com/office/drawing/2014/main" id="{95661F4F-125F-9731-1479-4B592FAAE54B}"/>
              </a:ext>
            </a:extLst>
          </p:cNvPr>
          <p:cNvCxnSpPr>
            <a:cxnSpLocks/>
          </p:cNvCxnSpPr>
          <p:nvPr/>
        </p:nvCxnSpPr>
        <p:spPr>
          <a:xfrm>
            <a:off x="1806472" y="3179383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0" name="直线连接符 69">
            <a:extLst>
              <a:ext uri="{FF2B5EF4-FFF2-40B4-BE49-F238E27FC236}">
                <a16:creationId xmlns:a16="http://schemas.microsoft.com/office/drawing/2014/main" id="{4EC430D0-85E5-5C3C-E5AC-3916A66A72AC}"/>
              </a:ext>
            </a:extLst>
          </p:cNvPr>
          <p:cNvCxnSpPr>
            <a:cxnSpLocks/>
          </p:cNvCxnSpPr>
          <p:nvPr/>
        </p:nvCxnSpPr>
        <p:spPr>
          <a:xfrm>
            <a:off x="1806472" y="4414159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" name="直线连接符 70">
            <a:extLst>
              <a:ext uri="{FF2B5EF4-FFF2-40B4-BE49-F238E27FC236}">
                <a16:creationId xmlns:a16="http://schemas.microsoft.com/office/drawing/2014/main" id="{67944B85-8266-A677-9F13-E662CC2EE580}"/>
              </a:ext>
            </a:extLst>
          </p:cNvPr>
          <p:cNvCxnSpPr>
            <a:cxnSpLocks/>
          </p:cNvCxnSpPr>
          <p:nvPr/>
        </p:nvCxnSpPr>
        <p:spPr>
          <a:xfrm>
            <a:off x="1806472" y="4722855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2" name="Rectangle 50">
            <a:extLst>
              <a:ext uri="{FF2B5EF4-FFF2-40B4-BE49-F238E27FC236}">
                <a16:creationId xmlns:a16="http://schemas.microsoft.com/office/drawing/2014/main" id="{5EBDDB66-67F0-9C88-EC84-943BA7CBFD25}"/>
              </a:ext>
            </a:extLst>
          </p:cNvPr>
          <p:cNvSpPr/>
          <p:nvPr/>
        </p:nvSpPr>
        <p:spPr>
          <a:xfrm>
            <a:off x="1302585" y="4524211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73" name="Rectangle 50">
            <a:extLst>
              <a:ext uri="{FF2B5EF4-FFF2-40B4-BE49-F238E27FC236}">
                <a16:creationId xmlns:a16="http://schemas.microsoft.com/office/drawing/2014/main" id="{C7C74DCB-1E6A-CC59-2963-F58F092F7483}"/>
              </a:ext>
            </a:extLst>
          </p:cNvPr>
          <p:cNvSpPr/>
          <p:nvPr/>
        </p:nvSpPr>
        <p:spPr>
          <a:xfrm>
            <a:off x="1302585" y="4218830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74" name="Rectangle 50">
            <a:extLst>
              <a:ext uri="{FF2B5EF4-FFF2-40B4-BE49-F238E27FC236}">
                <a16:creationId xmlns:a16="http://schemas.microsoft.com/office/drawing/2014/main" id="{DEBE37D5-CE60-A140-3343-053E73A98282}"/>
              </a:ext>
            </a:extLst>
          </p:cNvPr>
          <p:cNvSpPr/>
          <p:nvPr/>
        </p:nvSpPr>
        <p:spPr>
          <a:xfrm>
            <a:off x="1168628" y="2997308"/>
            <a:ext cx="674583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75" name="直线连接符 74">
            <a:extLst>
              <a:ext uri="{FF2B5EF4-FFF2-40B4-BE49-F238E27FC236}">
                <a16:creationId xmlns:a16="http://schemas.microsoft.com/office/drawing/2014/main" id="{FE25F4B6-2F9D-0265-B1AC-D15157DB3794}"/>
              </a:ext>
            </a:extLst>
          </p:cNvPr>
          <p:cNvCxnSpPr>
            <a:cxnSpLocks/>
          </p:cNvCxnSpPr>
          <p:nvPr/>
        </p:nvCxnSpPr>
        <p:spPr>
          <a:xfrm>
            <a:off x="4370890" y="4979760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6" name="直线连接符 75">
            <a:extLst>
              <a:ext uri="{FF2B5EF4-FFF2-40B4-BE49-F238E27FC236}">
                <a16:creationId xmlns:a16="http://schemas.microsoft.com/office/drawing/2014/main" id="{8FB4796A-0E32-59BB-94E6-B3752E087209}"/>
              </a:ext>
            </a:extLst>
          </p:cNvPr>
          <p:cNvCxnSpPr>
            <a:cxnSpLocks/>
          </p:cNvCxnSpPr>
          <p:nvPr/>
        </p:nvCxnSpPr>
        <p:spPr>
          <a:xfrm>
            <a:off x="3080359" y="4997198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7" name="直线连接符 76">
            <a:extLst>
              <a:ext uri="{FF2B5EF4-FFF2-40B4-BE49-F238E27FC236}">
                <a16:creationId xmlns:a16="http://schemas.microsoft.com/office/drawing/2014/main" id="{7C2B9534-5847-5ADB-19A6-C88D1B7ABD28}"/>
              </a:ext>
            </a:extLst>
          </p:cNvPr>
          <p:cNvCxnSpPr>
            <a:cxnSpLocks/>
          </p:cNvCxnSpPr>
          <p:nvPr/>
        </p:nvCxnSpPr>
        <p:spPr>
          <a:xfrm>
            <a:off x="6899383" y="4971040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8" name="直线连接符 77">
            <a:extLst>
              <a:ext uri="{FF2B5EF4-FFF2-40B4-BE49-F238E27FC236}">
                <a16:creationId xmlns:a16="http://schemas.microsoft.com/office/drawing/2014/main" id="{C9E6F801-C731-9D4A-BEE7-BD1EC993504A}"/>
              </a:ext>
            </a:extLst>
          </p:cNvPr>
          <p:cNvCxnSpPr>
            <a:cxnSpLocks/>
          </p:cNvCxnSpPr>
          <p:nvPr/>
        </p:nvCxnSpPr>
        <p:spPr>
          <a:xfrm>
            <a:off x="8185361" y="4953602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9" name="Rectangle 50">
            <a:extLst>
              <a:ext uri="{FF2B5EF4-FFF2-40B4-BE49-F238E27FC236}">
                <a16:creationId xmlns:a16="http://schemas.microsoft.com/office/drawing/2014/main" id="{F4D54900-9BA3-D025-9C19-9E10F4970313}"/>
              </a:ext>
            </a:extLst>
          </p:cNvPr>
          <p:cNvSpPr/>
          <p:nvPr/>
        </p:nvSpPr>
        <p:spPr>
          <a:xfrm>
            <a:off x="3985278" y="5039560"/>
            <a:ext cx="845878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80" name="Rectangle 50">
            <a:extLst>
              <a:ext uri="{FF2B5EF4-FFF2-40B4-BE49-F238E27FC236}">
                <a16:creationId xmlns:a16="http://schemas.microsoft.com/office/drawing/2014/main" id="{676F04BE-59CB-070E-F500-86DF84627E0A}"/>
              </a:ext>
            </a:extLst>
          </p:cNvPr>
          <p:cNvSpPr/>
          <p:nvPr/>
        </p:nvSpPr>
        <p:spPr>
          <a:xfrm>
            <a:off x="2648991" y="5039560"/>
            <a:ext cx="845878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81" name="Rectangle 50">
            <a:extLst>
              <a:ext uri="{FF2B5EF4-FFF2-40B4-BE49-F238E27FC236}">
                <a16:creationId xmlns:a16="http://schemas.microsoft.com/office/drawing/2014/main" id="{41A423D2-B3A9-5F42-7009-9E5F1ECF0578}"/>
              </a:ext>
            </a:extLst>
          </p:cNvPr>
          <p:cNvSpPr/>
          <p:nvPr/>
        </p:nvSpPr>
        <p:spPr>
          <a:xfrm>
            <a:off x="5239903" y="5039560"/>
            <a:ext cx="1015159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82" name="Rectangle 50">
            <a:extLst>
              <a:ext uri="{FF2B5EF4-FFF2-40B4-BE49-F238E27FC236}">
                <a16:creationId xmlns:a16="http://schemas.microsoft.com/office/drawing/2014/main" id="{539E1C44-27BF-C3A2-6B88-BDC25AD1FDBB}"/>
              </a:ext>
            </a:extLst>
          </p:cNvPr>
          <p:cNvSpPr/>
          <p:nvPr/>
        </p:nvSpPr>
        <p:spPr>
          <a:xfrm>
            <a:off x="6481715" y="5039560"/>
            <a:ext cx="1060165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46" name="Rectangle 50">
            <a:extLst>
              <a:ext uri="{FF2B5EF4-FFF2-40B4-BE49-F238E27FC236}">
                <a16:creationId xmlns:a16="http://schemas.microsoft.com/office/drawing/2014/main" id="{B70211AB-F636-CC41-2E06-77261D543DC8}"/>
              </a:ext>
            </a:extLst>
          </p:cNvPr>
          <p:cNvSpPr/>
          <p:nvPr/>
        </p:nvSpPr>
        <p:spPr>
          <a:xfrm>
            <a:off x="1450244" y="4842282"/>
            <a:ext cx="611164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247" name="直线连接符 246">
            <a:extLst>
              <a:ext uri="{FF2B5EF4-FFF2-40B4-BE49-F238E27FC236}">
                <a16:creationId xmlns:a16="http://schemas.microsoft.com/office/drawing/2014/main" id="{BDEB4569-55CB-1C47-6539-BBCEDDBA5240}"/>
              </a:ext>
            </a:extLst>
          </p:cNvPr>
          <p:cNvCxnSpPr>
            <a:cxnSpLocks/>
          </p:cNvCxnSpPr>
          <p:nvPr/>
        </p:nvCxnSpPr>
        <p:spPr>
          <a:xfrm>
            <a:off x="1806472" y="4105465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8" name="Rectangle 50">
            <a:extLst>
              <a:ext uri="{FF2B5EF4-FFF2-40B4-BE49-F238E27FC236}">
                <a16:creationId xmlns:a16="http://schemas.microsoft.com/office/drawing/2014/main" id="{D20C5D82-3E75-CF11-96E0-C5DF9DBA2946}"/>
              </a:ext>
            </a:extLst>
          </p:cNvPr>
          <p:cNvSpPr/>
          <p:nvPr/>
        </p:nvSpPr>
        <p:spPr>
          <a:xfrm>
            <a:off x="1302585" y="3913450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249" name="直线连接符 248">
            <a:extLst>
              <a:ext uri="{FF2B5EF4-FFF2-40B4-BE49-F238E27FC236}">
                <a16:creationId xmlns:a16="http://schemas.microsoft.com/office/drawing/2014/main" id="{D00F7079-A238-5FE4-1F0B-3F949B39E1F6}"/>
              </a:ext>
            </a:extLst>
          </p:cNvPr>
          <p:cNvCxnSpPr>
            <a:cxnSpLocks/>
          </p:cNvCxnSpPr>
          <p:nvPr/>
        </p:nvCxnSpPr>
        <p:spPr>
          <a:xfrm>
            <a:off x="1806472" y="3488077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0" name="Rectangle 50">
            <a:extLst>
              <a:ext uri="{FF2B5EF4-FFF2-40B4-BE49-F238E27FC236}">
                <a16:creationId xmlns:a16="http://schemas.microsoft.com/office/drawing/2014/main" id="{A452844F-AB3D-4DE7-6784-E2ADF47D4C11}"/>
              </a:ext>
            </a:extLst>
          </p:cNvPr>
          <p:cNvSpPr/>
          <p:nvPr/>
        </p:nvSpPr>
        <p:spPr>
          <a:xfrm>
            <a:off x="1302585" y="3608069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1" name="Rectangle 50">
            <a:extLst>
              <a:ext uri="{FF2B5EF4-FFF2-40B4-BE49-F238E27FC236}">
                <a16:creationId xmlns:a16="http://schemas.microsoft.com/office/drawing/2014/main" id="{D3DA080A-92B4-8B9F-0E09-655A43843BD1}"/>
              </a:ext>
            </a:extLst>
          </p:cNvPr>
          <p:cNvSpPr/>
          <p:nvPr/>
        </p:nvSpPr>
        <p:spPr>
          <a:xfrm>
            <a:off x="1302585" y="3302689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2" name="Rectangle 50">
            <a:extLst>
              <a:ext uri="{FF2B5EF4-FFF2-40B4-BE49-F238E27FC236}">
                <a16:creationId xmlns:a16="http://schemas.microsoft.com/office/drawing/2014/main" id="{94B9C88F-3238-4686-FE45-CEA0014D5B53}"/>
              </a:ext>
            </a:extLst>
          </p:cNvPr>
          <p:cNvSpPr/>
          <p:nvPr/>
        </p:nvSpPr>
        <p:spPr>
          <a:xfrm>
            <a:off x="7784070" y="5039560"/>
            <a:ext cx="829242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3" name="Rectangle 50">
            <a:extLst>
              <a:ext uri="{FF2B5EF4-FFF2-40B4-BE49-F238E27FC236}">
                <a16:creationId xmlns:a16="http://schemas.microsoft.com/office/drawing/2014/main" id="{AED978FC-FF78-7031-14BC-4C39CC2BCD7E}"/>
              </a:ext>
            </a:extLst>
          </p:cNvPr>
          <p:cNvSpPr/>
          <p:nvPr/>
        </p:nvSpPr>
        <p:spPr>
          <a:xfrm>
            <a:off x="9008108" y="5039560"/>
            <a:ext cx="830249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4" name="Rectangle 50">
            <a:extLst>
              <a:ext uri="{FF2B5EF4-FFF2-40B4-BE49-F238E27FC236}">
                <a16:creationId xmlns:a16="http://schemas.microsoft.com/office/drawing/2014/main" id="{C10E48F2-EC1E-643B-6810-D2FF8E15DC2B}"/>
              </a:ext>
            </a:extLst>
          </p:cNvPr>
          <p:cNvSpPr/>
          <p:nvPr/>
        </p:nvSpPr>
        <p:spPr>
          <a:xfrm>
            <a:off x="1168628" y="2691928"/>
            <a:ext cx="674583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255" name="直线连接符 254">
            <a:extLst>
              <a:ext uri="{FF2B5EF4-FFF2-40B4-BE49-F238E27FC236}">
                <a16:creationId xmlns:a16="http://schemas.microsoft.com/office/drawing/2014/main" id="{5E326720-C86D-07DE-2FD3-9A3D5CB0FAA6}"/>
              </a:ext>
            </a:extLst>
          </p:cNvPr>
          <p:cNvCxnSpPr>
            <a:cxnSpLocks/>
          </p:cNvCxnSpPr>
          <p:nvPr/>
        </p:nvCxnSpPr>
        <p:spPr>
          <a:xfrm>
            <a:off x="5634113" y="4971040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6" name="直线连接符 255">
            <a:extLst>
              <a:ext uri="{FF2B5EF4-FFF2-40B4-BE49-F238E27FC236}">
                <a16:creationId xmlns:a16="http://schemas.microsoft.com/office/drawing/2014/main" id="{54BBCEF5-F3D3-C0DB-EA3C-20CD2B97F8CF}"/>
              </a:ext>
            </a:extLst>
          </p:cNvPr>
          <p:cNvCxnSpPr>
            <a:cxnSpLocks/>
          </p:cNvCxnSpPr>
          <p:nvPr/>
        </p:nvCxnSpPr>
        <p:spPr>
          <a:xfrm>
            <a:off x="9405118" y="4957902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7" name="直线连接符 256">
            <a:extLst>
              <a:ext uri="{FF2B5EF4-FFF2-40B4-BE49-F238E27FC236}">
                <a16:creationId xmlns:a16="http://schemas.microsoft.com/office/drawing/2014/main" id="{A868C283-64BF-0098-5409-4272CA1BBACC}"/>
              </a:ext>
            </a:extLst>
          </p:cNvPr>
          <p:cNvCxnSpPr>
            <a:cxnSpLocks/>
          </p:cNvCxnSpPr>
          <p:nvPr/>
        </p:nvCxnSpPr>
        <p:spPr>
          <a:xfrm>
            <a:off x="1806472" y="3796771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8" name="直线连接符 257">
            <a:extLst>
              <a:ext uri="{FF2B5EF4-FFF2-40B4-BE49-F238E27FC236}">
                <a16:creationId xmlns:a16="http://schemas.microsoft.com/office/drawing/2014/main" id="{9E91AF17-AF24-8FA7-6856-0B373F811B8A}"/>
              </a:ext>
            </a:extLst>
          </p:cNvPr>
          <p:cNvCxnSpPr>
            <a:cxnSpLocks/>
          </p:cNvCxnSpPr>
          <p:nvPr/>
        </p:nvCxnSpPr>
        <p:spPr>
          <a:xfrm>
            <a:off x="1806472" y="2870689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62" name="图片 261">
            <a:extLst>
              <a:ext uri="{FF2B5EF4-FFF2-40B4-BE49-F238E27FC236}">
                <a16:creationId xmlns:a16="http://schemas.microsoft.com/office/drawing/2014/main" id="{3BF8918D-CB59-B5F6-9BA0-A2D5D1950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282" y="1558328"/>
            <a:ext cx="7772400" cy="621792"/>
          </a:xfrm>
          <a:prstGeom prst="rect">
            <a:avLst/>
          </a:prstGeom>
        </p:spPr>
      </p:pic>
      <p:sp>
        <p:nvSpPr>
          <p:cNvPr id="263" name="文本框 262">
            <a:extLst>
              <a:ext uri="{FF2B5EF4-FFF2-40B4-BE49-F238E27FC236}">
                <a16:creationId xmlns:a16="http://schemas.microsoft.com/office/drawing/2014/main" id="{9923F38C-C921-97D3-7A03-0408DBD9C7E4}"/>
              </a:ext>
            </a:extLst>
          </p:cNvPr>
          <p:cNvSpPr txBox="1"/>
          <p:nvPr/>
        </p:nvSpPr>
        <p:spPr>
          <a:xfrm>
            <a:off x="531985" y="1317293"/>
            <a:ext cx="11250266" cy="342401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itchFamily="2" charset="2"/>
              <a:buChar char="n"/>
              <a:defRPr sz="2000" b="1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85800" indent="-228600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l"/>
              <a:defRPr b="0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ü"/>
              <a:defRPr sz="1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573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002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" altLang="zh-CN" sz="1600" dirty="0"/>
              <a:t>The distribution of the worst-case discovery latency</a:t>
            </a:r>
            <a:r>
              <a:rPr lang="zh-CN" altLang="en-US" sz="1600" dirty="0"/>
              <a:t> </a:t>
            </a:r>
            <a:r>
              <a:rPr lang="en" altLang="zh-CN" sz="1600" dirty="0"/>
              <a:t>(upper bound)</a:t>
            </a:r>
            <a:r>
              <a:rPr lang="en-US" altLang="zh-CN" sz="1600" dirty="0"/>
              <a:t>.</a:t>
            </a:r>
            <a:r>
              <a:rPr lang="zh-CN" altLang="en-US" sz="1600" dirty="0"/>
              <a:t> </a:t>
            </a:r>
            <a:endParaRPr lang="en-US" altLang="zh-CN" sz="1600" dirty="0"/>
          </a:p>
          <a:p>
            <a:pPr lvl="1"/>
            <a:r>
              <a:rPr lang="en-US" altLang="zh-CN" sz="1400" dirty="0"/>
              <a:t>Scan</a:t>
            </a:r>
            <a:r>
              <a:rPr lang="zh-CN" altLang="en-US" sz="1400" dirty="0"/>
              <a:t> </a:t>
            </a:r>
            <a:r>
              <a:rPr lang="en-US" altLang="zh-CN" sz="1400" dirty="0"/>
              <a:t>Window</a:t>
            </a:r>
            <a:r>
              <a:rPr lang="zh-CN" altLang="en-US" sz="1400" dirty="0"/>
              <a:t> </a:t>
            </a:r>
            <a:r>
              <a:rPr lang="en-US" altLang="zh-CN" sz="1400" dirty="0"/>
              <a:t>(</a:t>
            </a:r>
            <a:r>
              <a:rPr lang="en" altLang="zh-CN" sz="1400" dirty="0">
                <a:solidFill>
                  <a:srgbClr val="C00000"/>
                </a:solidFill>
              </a:rPr>
              <a:t>W</a:t>
            </a:r>
            <a:r>
              <a:rPr lang="en-US" altLang="zh-CN" sz="1400" dirty="0"/>
              <a:t>)</a:t>
            </a:r>
            <a:r>
              <a:rPr lang="en" altLang="zh-CN" sz="1400" dirty="0"/>
              <a:t> = 1024 </a:t>
            </a:r>
            <a:r>
              <a:rPr lang="en" altLang="zh-CN" sz="1400" dirty="0" err="1"/>
              <a:t>ms</a:t>
            </a:r>
            <a:r>
              <a:rPr lang="en" altLang="zh-CN" sz="1400" dirty="0"/>
              <a:t> and </a:t>
            </a:r>
            <a:r>
              <a:rPr lang="en-US" altLang="zh-CN" sz="1400" dirty="0"/>
              <a:t>Scan</a:t>
            </a:r>
            <a:r>
              <a:rPr lang="zh-CN" altLang="en-US" sz="1400" dirty="0"/>
              <a:t> </a:t>
            </a:r>
            <a:r>
              <a:rPr lang="en-US" altLang="zh-CN" sz="1400" dirty="0"/>
              <a:t>Interval</a:t>
            </a:r>
            <a:r>
              <a:rPr lang="zh-CN" altLang="en-US" sz="1400" dirty="0"/>
              <a:t> </a:t>
            </a:r>
            <a:r>
              <a:rPr lang="en-US" altLang="zh-CN" sz="1400" dirty="0"/>
              <a:t>(</a:t>
            </a:r>
            <a:r>
              <a:rPr lang="en" altLang="zh-CN" sz="1400" dirty="0">
                <a:solidFill>
                  <a:srgbClr val="C00000"/>
                </a:solidFill>
              </a:rPr>
              <a:t>T</a:t>
            </a:r>
            <a:r>
              <a:rPr lang="en-US" altLang="zh-CN" sz="1400" dirty="0"/>
              <a:t>)</a:t>
            </a:r>
            <a:r>
              <a:rPr lang="en" altLang="zh-CN" sz="1400" dirty="0"/>
              <a:t> = 4096 </a:t>
            </a:r>
            <a:r>
              <a:rPr lang="en" altLang="zh-CN" sz="1400" dirty="0" err="1"/>
              <a:t>ms</a:t>
            </a:r>
            <a:endParaRPr lang="en" altLang="zh-CN" sz="1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0ACCBBE-997A-3F55-88E6-2FE684E033C9}"/>
              </a:ext>
            </a:extLst>
          </p:cNvPr>
          <p:cNvSpPr txBox="1"/>
          <p:nvPr/>
        </p:nvSpPr>
        <p:spPr>
          <a:xfrm>
            <a:off x="3430509" y="5657546"/>
            <a:ext cx="463394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1200" dirty="0">
                <a:effectLst/>
                <a:latin typeface="Helvetica" pitchFamily="2" charset="0"/>
              </a:rPr>
              <a:t>Broadcast</a:t>
            </a:r>
            <a:r>
              <a:rPr lang="zh-CN" altLang="en-US" sz="1200" dirty="0">
                <a:effectLst/>
                <a:latin typeface="Helvetica" pitchFamily="2" charset="0"/>
              </a:rPr>
              <a:t> </a:t>
            </a:r>
            <a:r>
              <a:rPr lang="en-US" altLang="zh-CN" sz="1200" dirty="0">
                <a:effectLst/>
                <a:latin typeface="Helvetica" pitchFamily="2" charset="0"/>
              </a:rPr>
              <a:t>interval</a:t>
            </a:r>
            <a:r>
              <a:rPr lang="zh-CN" altLang="en-US" sz="1200" dirty="0">
                <a:effectLst/>
                <a:latin typeface="Helvetica" pitchFamily="2" charset="0"/>
              </a:rPr>
              <a:t> </a:t>
            </a:r>
            <a:r>
              <a:rPr lang="en-US" altLang="zh-CN" sz="1200" dirty="0">
                <a:effectLst/>
                <a:latin typeface="Helvetica" pitchFamily="2" charset="0"/>
              </a:rPr>
              <a:t>is</a:t>
            </a:r>
            <a:r>
              <a:rPr lang="zh-CN" altLang="en-US" sz="1200" dirty="0">
                <a:effectLst/>
                <a:latin typeface="Helvetica" pitchFamily="2" charset="0"/>
              </a:rPr>
              <a:t> </a:t>
            </a:r>
            <a:r>
              <a:rPr lang="en" altLang="zh-CN" sz="1200" dirty="0">
                <a:effectLst/>
                <a:latin typeface="Helvetica" pitchFamily="2" charset="0"/>
              </a:rPr>
              <a:t>inversely proportional to power consumption</a:t>
            </a:r>
          </a:p>
        </p:txBody>
      </p:sp>
    </p:spTree>
    <p:extLst>
      <p:ext uri="{BB962C8B-B14F-4D97-AF65-F5344CB8AC3E}">
        <p14:creationId xmlns:p14="http://schemas.microsoft.com/office/powerpoint/2010/main" val="1716911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effectLst/>
                <a:latin typeface="Helvetica" pitchFamily="2" charset="0"/>
              </a:rPr>
              <a:t>Insight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-US" altLang="zh-CN" sz="2400" dirty="0">
                <a:effectLst/>
                <a:latin typeface="Helvetica" pitchFamily="2" charset="0"/>
              </a:rPr>
              <a:t>2: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" altLang="zh-CN" sz="2400" dirty="0">
                <a:effectLst/>
                <a:latin typeface="Helvetica" pitchFamily="2" charset="0"/>
              </a:rPr>
              <a:t>Discovery Latency is a Non-linear Function of Power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" altLang="zh-CN" sz="2400" dirty="0">
                <a:effectLst/>
                <a:latin typeface="Helvetica" pitchFamily="2" charset="0"/>
              </a:rPr>
              <a:t>Consumption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13</a:t>
            </a:fld>
            <a:endParaRPr lang="en-US" altLang="zh-CN" dirty="0"/>
          </a:p>
        </p:txBody>
      </p:sp>
      <p:sp>
        <p:nvSpPr>
          <p:cNvPr id="11" name="五角星 10">
            <a:extLst>
              <a:ext uri="{FF2B5EF4-FFF2-40B4-BE49-F238E27FC236}">
                <a16:creationId xmlns:a16="http://schemas.microsoft.com/office/drawing/2014/main" id="{0737F94F-E1CD-BD32-946F-D1ADD34D8C9A}"/>
              </a:ext>
            </a:extLst>
          </p:cNvPr>
          <p:cNvSpPr/>
          <p:nvPr/>
        </p:nvSpPr>
        <p:spPr>
          <a:xfrm>
            <a:off x="2451548" y="4963753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五角星 20">
            <a:extLst>
              <a:ext uri="{FF2B5EF4-FFF2-40B4-BE49-F238E27FC236}">
                <a16:creationId xmlns:a16="http://schemas.microsoft.com/office/drawing/2014/main" id="{A0F67B2E-9F5C-8096-8AA3-8499DA9D560A}"/>
              </a:ext>
            </a:extLst>
          </p:cNvPr>
          <p:cNvSpPr/>
          <p:nvPr/>
        </p:nvSpPr>
        <p:spPr>
          <a:xfrm>
            <a:off x="1868926" y="4961792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五角星 21">
            <a:extLst>
              <a:ext uri="{FF2B5EF4-FFF2-40B4-BE49-F238E27FC236}">
                <a16:creationId xmlns:a16="http://schemas.microsoft.com/office/drawing/2014/main" id="{48C1D9D3-EECF-657E-348D-12D9BAD1B0FC}"/>
              </a:ext>
            </a:extLst>
          </p:cNvPr>
          <p:cNvSpPr/>
          <p:nvPr/>
        </p:nvSpPr>
        <p:spPr>
          <a:xfrm>
            <a:off x="2676859" y="4957145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五角星 22">
            <a:extLst>
              <a:ext uri="{FF2B5EF4-FFF2-40B4-BE49-F238E27FC236}">
                <a16:creationId xmlns:a16="http://schemas.microsoft.com/office/drawing/2014/main" id="{F4847683-8908-FD80-2029-4F1548E2A713}"/>
              </a:ext>
            </a:extLst>
          </p:cNvPr>
          <p:cNvSpPr/>
          <p:nvPr/>
        </p:nvSpPr>
        <p:spPr>
          <a:xfrm>
            <a:off x="2052253" y="4966034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五角星 23">
            <a:extLst>
              <a:ext uri="{FF2B5EF4-FFF2-40B4-BE49-F238E27FC236}">
                <a16:creationId xmlns:a16="http://schemas.microsoft.com/office/drawing/2014/main" id="{48366238-65E4-C380-5025-AB00C4D7D8AD}"/>
              </a:ext>
            </a:extLst>
          </p:cNvPr>
          <p:cNvSpPr/>
          <p:nvPr/>
        </p:nvSpPr>
        <p:spPr>
          <a:xfrm>
            <a:off x="2254105" y="4961792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/>
          </a:p>
        </p:txBody>
      </p:sp>
      <p:sp>
        <p:nvSpPr>
          <p:cNvPr id="25" name="五角星 24">
            <a:extLst>
              <a:ext uri="{FF2B5EF4-FFF2-40B4-BE49-F238E27FC236}">
                <a16:creationId xmlns:a16="http://schemas.microsoft.com/office/drawing/2014/main" id="{780AFA47-26CE-94F6-7B9C-89A55CD1D566}"/>
              </a:ext>
            </a:extLst>
          </p:cNvPr>
          <p:cNvSpPr/>
          <p:nvPr/>
        </p:nvSpPr>
        <p:spPr>
          <a:xfrm>
            <a:off x="2873612" y="4960812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五角星 25">
            <a:extLst>
              <a:ext uri="{FF2B5EF4-FFF2-40B4-BE49-F238E27FC236}">
                <a16:creationId xmlns:a16="http://schemas.microsoft.com/office/drawing/2014/main" id="{950D6008-0BA5-7609-19BF-8E64E82ACDBD}"/>
              </a:ext>
            </a:extLst>
          </p:cNvPr>
          <p:cNvSpPr/>
          <p:nvPr/>
        </p:nvSpPr>
        <p:spPr>
          <a:xfrm>
            <a:off x="3554220" y="4757615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五角星 26">
            <a:extLst>
              <a:ext uri="{FF2B5EF4-FFF2-40B4-BE49-F238E27FC236}">
                <a16:creationId xmlns:a16="http://schemas.microsoft.com/office/drawing/2014/main" id="{F9D63ED8-176D-4F89-B5F6-0A7BF081E7FB}"/>
              </a:ext>
            </a:extLst>
          </p:cNvPr>
          <p:cNvSpPr/>
          <p:nvPr/>
        </p:nvSpPr>
        <p:spPr>
          <a:xfrm>
            <a:off x="3472296" y="4605170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五角星 27">
            <a:extLst>
              <a:ext uri="{FF2B5EF4-FFF2-40B4-BE49-F238E27FC236}">
                <a16:creationId xmlns:a16="http://schemas.microsoft.com/office/drawing/2014/main" id="{6264FB04-C55B-6AC2-56B4-92B2BDF12C3A}"/>
              </a:ext>
            </a:extLst>
          </p:cNvPr>
          <p:cNvSpPr/>
          <p:nvPr/>
        </p:nvSpPr>
        <p:spPr>
          <a:xfrm>
            <a:off x="4347713" y="3980832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5D21745D-C730-72BA-44A6-0E4B2571E51B}"/>
              </a:ext>
            </a:extLst>
          </p:cNvPr>
          <p:cNvGrpSpPr/>
          <p:nvPr/>
        </p:nvGrpSpPr>
        <p:grpSpPr>
          <a:xfrm>
            <a:off x="5212876" y="4136622"/>
            <a:ext cx="219386" cy="445692"/>
            <a:chOff x="5039890" y="2108326"/>
            <a:chExt cx="153043" cy="329140"/>
          </a:xfrm>
        </p:grpSpPr>
        <p:sp>
          <p:nvSpPr>
            <p:cNvPr id="30" name="五角星 29">
              <a:extLst>
                <a:ext uri="{FF2B5EF4-FFF2-40B4-BE49-F238E27FC236}">
                  <a16:creationId xmlns:a16="http://schemas.microsoft.com/office/drawing/2014/main" id="{A2664F27-C99D-72B6-137E-108B257587F0}"/>
                </a:ext>
              </a:extLst>
            </p:cNvPr>
            <p:cNvSpPr/>
            <p:nvPr/>
          </p:nvSpPr>
          <p:spPr>
            <a:xfrm>
              <a:off x="5039890" y="2108326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五角星 30">
              <a:extLst>
                <a:ext uri="{FF2B5EF4-FFF2-40B4-BE49-F238E27FC236}">
                  <a16:creationId xmlns:a16="http://schemas.microsoft.com/office/drawing/2014/main" id="{5FA42EF9-C959-38A9-4267-9901B9CB88B6}"/>
                </a:ext>
              </a:extLst>
            </p:cNvPr>
            <p:cNvSpPr/>
            <p:nvPr/>
          </p:nvSpPr>
          <p:spPr>
            <a:xfrm>
              <a:off x="5039912" y="2217302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五角星 31">
              <a:extLst>
                <a:ext uri="{FF2B5EF4-FFF2-40B4-BE49-F238E27FC236}">
                  <a16:creationId xmlns:a16="http://schemas.microsoft.com/office/drawing/2014/main" id="{73CBF2FE-8751-94DE-D87C-ED2E8C1B0B33}"/>
                </a:ext>
              </a:extLst>
            </p:cNvPr>
            <p:cNvSpPr/>
            <p:nvPr/>
          </p:nvSpPr>
          <p:spPr>
            <a:xfrm>
              <a:off x="5110801" y="2371378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4" name="任意形状 33">
            <a:extLst>
              <a:ext uri="{FF2B5EF4-FFF2-40B4-BE49-F238E27FC236}">
                <a16:creationId xmlns:a16="http://schemas.microsoft.com/office/drawing/2014/main" id="{CB9227E8-E184-4FC1-8492-1DAB2D91B197}"/>
              </a:ext>
            </a:extLst>
          </p:cNvPr>
          <p:cNvSpPr/>
          <p:nvPr/>
        </p:nvSpPr>
        <p:spPr>
          <a:xfrm>
            <a:off x="1836594" y="1741531"/>
            <a:ext cx="7430850" cy="3208823"/>
          </a:xfrm>
          <a:custGeom>
            <a:avLst/>
            <a:gdLst>
              <a:gd name="connsiteX0" fmla="*/ 0 w 5306096"/>
              <a:gd name="connsiteY0" fmla="*/ 2369575 h 2392512"/>
              <a:gd name="connsiteX1" fmla="*/ 895082 w 5306096"/>
              <a:gd name="connsiteY1" fmla="*/ 2356696 h 2392512"/>
              <a:gd name="connsiteX2" fmla="*/ 1146220 w 5306096"/>
              <a:gd name="connsiteY2" fmla="*/ 2176392 h 2392512"/>
              <a:gd name="connsiteX3" fmla="*/ 1191296 w 5306096"/>
              <a:gd name="connsiteY3" fmla="*/ 154409 h 2392512"/>
              <a:gd name="connsiteX4" fmla="*/ 1236372 w 5306096"/>
              <a:gd name="connsiteY4" fmla="*/ 2189271 h 2392512"/>
              <a:gd name="connsiteX5" fmla="*/ 1680693 w 5306096"/>
              <a:gd name="connsiteY5" fmla="*/ 2060482 h 2392512"/>
              <a:gd name="connsiteX6" fmla="*/ 1770845 w 5306096"/>
              <a:gd name="connsiteY6" fmla="*/ 843429 h 2392512"/>
              <a:gd name="connsiteX7" fmla="*/ 1783724 w 5306096"/>
              <a:gd name="connsiteY7" fmla="*/ 135091 h 2392512"/>
              <a:gd name="connsiteX8" fmla="*/ 1809482 w 5306096"/>
              <a:gd name="connsiteY8" fmla="*/ 173727 h 2392512"/>
              <a:gd name="connsiteX9" fmla="*/ 1854558 w 5306096"/>
              <a:gd name="connsiteY9" fmla="*/ 1757829 h 2392512"/>
              <a:gd name="connsiteX10" fmla="*/ 2009104 w 5306096"/>
              <a:gd name="connsiteY10" fmla="*/ 2111998 h 2392512"/>
              <a:gd name="connsiteX11" fmla="*/ 2105696 w 5306096"/>
              <a:gd name="connsiteY11" fmla="*/ 2163513 h 2392512"/>
              <a:gd name="connsiteX12" fmla="*/ 2273121 w 5306096"/>
              <a:gd name="connsiteY12" fmla="*/ 2169953 h 2392512"/>
              <a:gd name="connsiteX13" fmla="*/ 2343955 w 5306096"/>
              <a:gd name="connsiteY13" fmla="*/ 1944573 h 2392512"/>
              <a:gd name="connsiteX14" fmla="*/ 2401910 w 5306096"/>
              <a:gd name="connsiteY14" fmla="*/ 180167 h 2392512"/>
              <a:gd name="connsiteX15" fmla="*/ 2401910 w 5306096"/>
              <a:gd name="connsiteY15" fmla="*/ 270319 h 2392512"/>
              <a:gd name="connsiteX16" fmla="*/ 2440547 w 5306096"/>
              <a:gd name="connsiteY16" fmla="*/ 1770708 h 2392512"/>
              <a:gd name="connsiteX17" fmla="*/ 2504941 w 5306096"/>
              <a:gd name="connsiteY17" fmla="*/ 2047604 h 2392512"/>
              <a:gd name="connsiteX18" fmla="*/ 2691685 w 5306096"/>
              <a:gd name="connsiteY18" fmla="*/ 2163513 h 2392512"/>
              <a:gd name="connsiteX19" fmla="*/ 3078051 w 5306096"/>
              <a:gd name="connsiteY19" fmla="*/ 1989649 h 2392512"/>
              <a:gd name="connsiteX20" fmla="*/ 3316310 w 5306096"/>
              <a:gd name="connsiteY20" fmla="*/ 1616161 h 2392512"/>
              <a:gd name="connsiteX21" fmla="*/ 3509493 w 5306096"/>
              <a:gd name="connsiteY21" fmla="*/ 276758 h 2392512"/>
              <a:gd name="connsiteX22" fmla="*/ 3528811 w 5306096"/>
              <a:gd name="connsiteY22" fmla="*/ 70696 h 2392512"/>
              <a:gd name="connsiteX23" fmla="*/ 3734873 w 5306096"/>
              <a:gd name="connsiteY23" fmla="*/ 122212 h 2392512"/>
              <a:gd name="connsiteX24" fmla="*/ 3760631 w 5306096"/>
              <a:gd name="connsiteY24" fmla="*/ 618049 h 2392512"/>
              <a:gd name="connsiteX25" fmla="*/ 3889420 w 5306096"/>
              <a:gd name="connsiteY25" fmla="*/ 1429418 h 2392512"/>
              <a:gd name="connsiteX26" fmla="*/ 4230710 w 5306096"/>
              <a:gd name="connsiteY26" fmla="*/ 1886618 h 2392512"/>
              <a:gd name="connsiteX27" fmla="*/ 4501166 w 5306096"/>
              <a:gd name="connsiteY27" fmla="*/ 1983209 h 2392512"/>
              <a:gd name="connsiteX28" fmla="*/ 4572000 w 5306096"/>
              <a:gd name="connsiteY28" fmla="*/ 1951012 h 2392512"/>
              <a:gd name="connsiteX29" fmla="*/ 4668592 w 5306096"/>
              <a:gd name="connsiteY29" fmla="*/ 1744950 h 2392512"/>
              <a:gd name="connsiteX30" fmla="*/ 4745865 w 5306096"/>
              <a:gd name="connsiteY30" fmla="*/ 1661237 h 2392512"/>
              <a:gd name="connsiteX31" fmla="*/ 4810259 w 5306096"/>
              <a:gd name="connsiteY31" fmla="*/ 135091 h 2392512"/>
              <a:gd name="connsiteX32" fmla="*/ 4848896 w 5306096"/>
              <a:gd name="connsiteY32" fmla="*/ 154409 h 2392512"/>
              <a:gd name="connsiteX33" fmla="*/ 4861775 w 5306096"/>
              <a:gd name="connsiteY33" fmla="*/ 830550 h 2392512"/>
              <a:gd name="connsiteX34" fmla="*/ 4887533 w 5306096"/>
              <a:gd name="connsiteY34" fmla="*/ 1480933 h 2392512"/>
              <a:gd name="connsiteX35" fmla="*/ 5022761 w 5306096"/>
              <a:gd name="connsiteY35" fmla="*/ 1931694 h 2392512"/>
              <a:gd name="connsiteX36" fmla="*/ 5183747 w 5306096"/>
              <a:gd name="connsiteY36" fmla="*/ 1706313 h 2392512"/>
              <a:gd name="connsiteX37" fmla="*/ 5306096 w 5306096"/>
              <a:gd name="connsiteY37" fmla="*/ 1261992 h 2392512"/>
              <a:gd name="connsiteX0" fmla="*/ 0 w 5306096"/>
              <a:gd name="connsiteY0" fmla="*/ 2369575 h 2388687"/>
              <a:gd name="connsiteX1" fmla="*/ 895082 w 5306096"/>
              <a:gd name="connsiteY1" fmla="*/ 2356696 h 2388687"/>
              <a:gd name="connsiteX2" fmla="*/ 1139780 w 5306096"/>
              <a:gd name="connsiteY2" fmla="*/ 2169953 h 2388687"/>
              <a:gd name="connsiteX3" fmla="*/ 1191296 w 5306096"/>
              <a:gd name="connsiteY3" fmla="*/ 154409 h 2388687"/>
              <a:gd name="connsiteX4" fmla="*/ 1236372 w 5306096"/>
              <a:gd name="connsiteY4" fmla="*/ 2189271 h 2388687"/>
              <a:gd name="connsiteX5" fmla="*/ 1680693 w 5306096"/>
              <a:gd name="connsiteY5" fmla="*/ 2060482 h 2388687"/>
              <a:gd name="connsiteX6" fmla="*/ 1770845 w 5306096"/>
              <a:gd name="connsiteY6" fmla="*/ 843429 h 2388687"/>
              <a:gd name="connsiteX7" fmla="*/ 1783724 w 5306096"/>
              <a:gd name="connsiteY7" fmla="*/ 135091 h 2388687"/>
              <a:gd name="connsiteX8" fmla="*/ 1809482 w 5306096"/>
              <a:gd name="connsiteY8" fmla="*/ 173727 h 2388687"/>
              <a:gd name="connsiteX9" fmla="*/ 1854558 w 5306096"/>
              <a:gd name="connsiteY9" fmla="*/ 1757829 h 2388687"/>
              <a:gd name="connsiteX10" fmla="*/ 2009104 w 5306096"/>
              <a:gd name="connsiteY10" fmla="*/ 2111998 h 2388687"/>
              <a:gd name="connsiteX11" fmla="*/ 2105696 w 5306096"/>
              <a:gd name="connsiteY11" fmla="*/ 2163513 h 2388687"/>
              <a:gd name="connsiteX12" fmla="*/ 2273121 w 5306096"/>
              <a:gd name="connsiteY12" fmla="*/ 2169953 h 2388687"/>
              <a:gd name="connsiteX13" fmla="*/ 2343955 w 5306096"/>
              <a:gd name="connsiteY13" fmla="*/ 1944573 h 2388687"/>
              <a:gd name="connsiteX14" fmla="*/ 2401910 w 5306096"/>
              <a:gd name="connsiteY14" fmla="*/ 180167 h 2388687"/>
              <a:gd name="connsiteX15" fmla="*/ 2401910 w 5306096"/>
              <a:gd name="connsiteY15" fmla="*/ 270319 h 2388687"/>
              <a:gd name="connsiteX16" fmla="*/ 2440547 w 5306096"/>
              <a:gd name="connsiteY16" fmla="*/ 1770708 h 2388687"/>
              <a:gd name="connsiteX17" fmla="*/ 2504941 w 5306096"/>
              <a:gd name="connsiteY17" fmla="*/ 2047604 h 2388687"/>
              <a:gd name="connsiteX18" fmla="*/ 2691685 w 5306096"/>
              <a:gd name="connsiteY18" fmla="*/ 2163513 h 2388687"/>
              <a:gd name="connsiteX19" fmla="*/ 3078051 w 5306096"/>
              <a:gd name="connsiteY19" fmla="*/ 1989649 h 2388687"/>
              <a:gd name="connsiteX20" fmla="*/ 3316310 w 5306096"/>
              <a:gd name="connsiteY20" fmla="*/ 1616161 h 2388687"/>
              <a:gd name="connsiteX21" fmla="*/ 3509493 w 5306096"/>
              <a:gd name="connsiteY21" fmla="*/ 276758 h 2388687"/>
              <a:gd name="connsiteX22" fmla="*/ 3528811 w 5306096"/>
              <a:gd name="connsiteY22" fmla="*/ 70696 h 2388687"/>
              <a:gd name="connsiteX23" fmla="*/ 3734873 w 5306096"/>
              <a:gd name="connsiteY23" fmla="*/ 122212 h 2388687"/>
              <a:gd name="connsiteX24" fmla="*/ 3760631 w 5306096"/>
              <a:gd name="connsiteY24" fmla="*/ 618049 h 2388687"/>
              <a:gd name="connsiteX25" fmla="*/ 3889420 w 5306096"/>
              <a:gd name="connsiteY25" fmla="*/ 1429418 h 2388687"/>
              <a:gd name="connsiteX26" fmla="*/ 4230710 w 5306096"/>
              <a:gd name="connsiteY26" fmla="*/ 1886618 h 2388687"/>
              <a:gd name="connsiteX27" fmla="*/ 4501166 w 5306096"/>
              <a:gd name="connsiteY27" fmla="*/ 1983209 h 2388687"/>
              <a:gd name="connsiteX28" fmla="*/ 4572000 w 5306096"/>
              <a:gd name="connsiteY28" fmla="*/ 1951012 h 2388687"/>
              <a:gd name="connsiteX29" fmla="*/ 4668592 w 5306096"/>
              <a:gd name="connsiteY29" fmla="*/ 1744950 h 2388687"/>
              <a:gd name="connsiteX30" fmla="*/ 4745865 w 5306096"/>
              <a:gd name="connsiteY30" fmla="*/ 1661237 h 2388687"/>
              <a:gd name="connsiteX31" fmla="*/ 4810259 w 5306096"/>
              <a:gd name="connsiteY31" fmla="*/ 135091 h 2388687"/>
              <a:gd name="connsiteX32" fmla="*/ 4848896 w 5306096"/>
              <a:gd name="connsiteY32" fmla="*/ 154409 h 2388687"/>
              <a:gd name="connsiteX33" fmla="*/ 4861775 w 5306096"/>
              <a:gd name="connsiteY33" fmla="*/ 830550 h 2388687"/>
              <a:gd name="connsiteX34" fmla="*/ 4887533 w 5306096"/>
              <a:gd name="connsiteY34" fmla="*/ 1480933 h 2388687"/>
              <a:gd name="connsiteX35" fmla="*/ 5022761 w 5306096"/>
              <a:gd name="connsiteY35" fmla="*/ 1931694 h 2388687"/>
              <a:gd name="connsiteX36" fmla="*/ 5183747 w 5306096"/>
              <a:gd name="connsiteY36" fmla="*/ 1706313 h 2388687"/>
              <a:gd name="connsiteX37" fmla="*/ 5306096 w 5306096"/>
              <a:gd name="connsiteY37" fmla="*/ 1261992 h 2388687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09104 w 5306096"/>
              <a:gd name="connsiteY10" fmla="*/ 2111998 h 2379244"/>
              <a:gd name="connsiteX11" fmla="*/ 2105696 w 5306096"/>
              <a:gd name="connsiteY11" fmla="*/ 2163513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09104 w 5306096"/>
              <a:gd name="connsiteY10" fmla="*/ 2111998 h 2379244"/>
              <a:gd name="connsiteX11" fmla="*/ 2105696 w 5306096"/>
              <a:gd name="connsiteY11" fmla="*/ 2163513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09104 w 5306096"/>
              <a:gd name="connsiteY10" fmla="*/ 2111998 h 2379244"/>
              <a:gd name="connsiteX11" fmla="*/ 2105696 w 5306096"/>
              <a:gd name="connsiteY11" fmla="*/ 2163513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105696 w 5306096"/>
              <a:gd name="connsiteY11" fmla="*/ 2163513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112135 w 5306096"/>
              <a:gd name="connsiteY11" fmla="*/ 2215028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112135 w 5306096"/>
              <a:gd name="connsiteY11" fmla="*/ 2215028 h 2379244"/>
              <a:gd name="connsiteX12" fmla="*/ 2273121 w 5306096"/>
              <a:gd name="connsiteY12" fmla="*/ 2202150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273121 w 5306096"/>
              <a:gd name="connsiteY11" fmla="*/ 2202150 h 2379244"/>
              <a:gd name="connsiteX12" fmla="*/ 2343955 w 5306096"/>
              <a:gd name="connsiteY12" fmla="*/ 1944573 h 2379244"/>
              <a:gd name="connsiteX13" fmla="*/ 2401910 w 5306096"/>
              <a:gd name="connsiteY13" fmla="*/ 180167 h 2379244"/>
              <a:gd name="connsiteX14" fmla="*/ 2401910 w 5306096"/>
              <a:gd name="connsiteY14" fmla="*/ 270319 h 2379244"/>
              <a:gd name="connsiteX15" fmla="*/ 2440547 w 5306096"/>
              <a:gd name="connsiteY15" fmla="*/ 1770708 h 2379244"/>
              <a:gd name="connsiteX16" fmla="*/ 2504941 w 5306096"/>
              <a:gd name="connsiteY16" fmla="*/ 2047604 h 2379244"/>
              <a:gd name="connsiteX17" fmla="*/ 2691685 w 5306096"/>
              <a:gd name="connsiteY17" fmla="*/ 2163513 h 2379244"/>
              <a:gd name="connsiteX18" fmla="*/ 3078051 w 5306096"/>
              <a:gd name="connsiteY18" fmla="*/ 1989649 h 2379244"/>
              <a:gd name="connsiteX19" fmla="*/ 3316310 w 5306096"/>
              <a:gd name="connsiteY19" fmla="*/ 1616161 h 2379244"/>
              <a:gd name="connsiteX20" fmla="*/ 3509493 w 5306096"/>
              <a:gd name="connsiteY20" fmla="*/ 276758 h 2379244"/>
              <a:gd name="connsiteX21" fmla="*/ 3528811 w 5306096"/>
              <a:gd name="connsiteY21" fmla="*/ 70696 h 2379244"/>
              <a:gd name="connsiteX22" fmla="*/ 3734873 w 5306096"/>
              <a:gd name="connsiteY22" fmla="*/ 122212 h 2379244"/>
              <a:gd name="connsiteX23" fmla="*/ 3760631 w 5306096"/>
              <a:gd name="connsiteY23" fmla="*/ 618049 h 2379244"/>
              <a:gd name="connsiteX24" fmla="*/ 3889420 w 5306096"/>
              <a:gd name="connsiteY24" fmla="*/ 1429418 h 2379244"/>
              <a:gd name="connsiteX25" fmla="*/ 4230710 w 5306096"/>
              <a:gd name="connsiteY25" fmla="*/ 1886618 h 2379244"/>
              <a:gd name="connsiteX26" fmla="*/ 4501166 w 5306096"/>
              <a:gd name="connsiteY26" fmla="*/ 1983209 h 2379244"/>
              <a:gd name="connsiteX27" fmla="*/ 4572000 w 5306096"/>
              <a:gd name="connsiteY27" fmla="*/ 1951012 h 2379244"/>
              <a:gd name="connsiteX28" fmla="*/ 4668592 w 5306096"/>
              <a:gd name="connsiteY28" fmla="*/ 1744950 h 2379244"/>
              <a:gd name="connsiteX29" fmla="*/ 4745865 w 5306096"/>
              <a:gd name="connsiteY29" fmla="*/ 1661237 h 2379244"/>
              <a:gd name="connsiteX30" fmla="*/ 4810259 w 5306096"/>
              <a:gd name="connsiteY30" fmla="*/ 135091 h 2379244"/>
              <a:gd name="connsiteX31" fmla="*/ 4848896 w 5306096"/>
              <a:gd name="connsiteY31" fmla="*/ 154409 h 2379244"/>
              <a:gd name="connsiteX32" fmla="*/ 4861775 w 5306096"/>
              <a:gd name="connsiteY32" fmla="*/ 830550 h 2379244"/>
              <a:gd name="connsiteX33" fmla="*/ 4887533 w 5306096"/>
              <a:gd name="connsiteY33" fmla="*/ 1480933 h 2379244"/>
              <a:gd name="connsiteX34" fmla="*/ 5022761 w 5306096"/>
              <a:gd name="connsiteY34" fmla="*/ 1931694 h 2379244"/>
              <a:gd name="connsiteX35" fmla="*/ 5183747 w 5306096"/>
              <a:gd name="connsiteY35" fmla="*/ 1706313 h 2379244"/>
              <a:gd name="connsiteX36" fmla="*/ 5306096 w 5306096"/>
              <a:gd name="connsiteY36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273121 w 5306096"/>
              <a:gd name="connsiteY11" fmla="*/ 2202150 h 2379244"/>
              <a:gd name="connsiteX12" fmla="*/ 2343955 w 5306096"/>
              <a:gd name="connsiteY12" fmla="*/ 1944573 h 2379244"/>
              <a:gd name="connsiteX13" fmla="*/ 2401910 w 5306096"/>
              <a:gd name="connsiteY13" fmla="*/ 180167 h 2379244"/>
              <a:gd name="connsiteX14" fmla="*/ 2401910 w 5306096"/>
              <a:gd name="connsiteY14" fmla="*/ 270319 h 2379244"/>
              <a:gd name="connsiteX15" fmla="*/ 2440547 w 5306096"/>
              <a:gd name="connsiteY15" fmla="*/ 1770708 h 2379244"/>
              <a:gd name="connsiteX16" fmla="*/ 2504941 w 5306096"/>
              <a:gd name="connsiteY16" fmla="*/ 2047604 h 2379244"/>
              <a:gd name="connsiteX17" fmla="*/ 2691685 w 5306096"/>
              <a:gd name="connsiteY17" fmla="*/ 2163513 h 2379244"/>
              <a:gd name="connsiteX18" fmla="*/ 3078051 w 5306096"/>
              <a:gd name="connsiteY18" fmla="*/ 1989649 h 2379244"/>
              <a:gd name="connsiteX19" fmla="*/ 3316310 w 5306096"/>
              <a:gd name="connsiteY19" fmla="*/ 1616161 h 2379244"/>
              <a:gd name="connsiteX20" fmla="*/ 3509493 w 5306096"/>
              <a:gd name="connsiteY20" fmla="*/ 276758 h 2379244"/>
              <a:gd name="connsiteX21" fmla="*/ 3528811 w 5306096"/>
              <a:gd name="connsiteY21" fmla="*/ 70696 h 2379244"/>
              <a:gd name="connsiteX22" fmla="*/ 3734873 w 5306096"/>
              <a:gd name="connsiteY22" fmla="*/ 122212 h 2379244"/>
              <a:gd name="connsiteX23" fmla="*/ 3760631 w 5306096"/>
              <a:gd name="connsiteY23" fmla="*/ 618049 h 2379244"/>
              <a:gd name="connsiteX24" fmla="*/ 3889420 w 5306096"/>
              <a:gd name="connsiteY24" fmla="*/ 1429418 h 2379244"/>
              <a:gd name="connsiteX25" fmla="*/ 4230710 w 5306096"/>
              <a:gd name="connsiteY25" fmla="*/ 1886618 h 2379244"/>
              <a:gd name="connsiteX26" fmla="*/ 4501166 w 5306096"/>
              <a:gd name="connsiteY26" fmla="*/ 1983209 h 2379244"/>
              <a:gd name="connsiteX27" fmla="*/ 4572000 w 5306096"/>
              <a:gd name="connsiteY27" fmla="*/ 1951012 h 2379244"/>
              <a:gd name="connsiteX28" fmla="*/ 4668592 w 5306096"/>
              <a:gd name="connsiteY28" fmla="*/ 1744950 h 2379244"/>
              <a:gd name="connsiteX29" fmla="*/ 4745865 w 5306096"/>
              <a:gd name="connsiteY29" fmla="*/ 1661237 h 2379244"/>
              <a:gd name="connsiteX30" fmla="*/ 4810259 w 5306096"/>
              <a:gd name="connsiteY30" fmla="*/ 135091 h 2379244"/>
              <a:gd name="connsiteX31" fmla="*/ 4848896 w 5306096"/>
              <a:gd name="connsiteY31" fmla="*/ 154409 h 2379244"/>
              <a:gd name="connsiteX32" fmla="*/ 4861775 w 5306096"/>
              <a:gd name="connsiteY32" fmla="*/ 830550 h 2379244"/>
              <a:gd name="connsiteX33" fmla="*/ 4887533 w 5306096"/>
              <a:gd name="connsiteY33" fmla="*/ 1480933 h 2379244"/>
              <a:gd name="connsiteX34" fmla="*/ 5022761 w 5306096"/>
              <a:gd name="connsiteY34" fmla="*/ 1931694 h 2379244"/>
              <a:gd name="connsiteX35" fmla="*/ 5183747 w 5306096"/>
              <a:gd name="connsiteY35" fmla="*/ 1706313 h 2379244"/>
              <a:gd name="connsiteX36" fmla="*/ 5306096 w 5306096"/>
              <a:gd name="connsiteY36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150772 w 5306096"/>
              <a:gd name="connsiteY11" fmla="*/ 2221468 h 2379244"/>
              <a:gd name="connsiteX12" fmla="*/ 2343955 w 5306096"/>
              <a:gd name="connsiteY12" fmla="*/ 1944573 h 2379244"/>
              <a:gd name="connsiteX13" fmla="*/ 2401910 w 5306096"/>
              <a:gd name="connsiteY13" fmla="*/ 180167 h 2379244"/>
              <a:gd name="connsiteX14" fmla="*/ 2401910 w 5306096"/>
              <a:gd name="connsiteY14" fmla="*/ 270319 h 2379244"/>
              <a:gd name="connsiteX15" fmla="*/ 2440547 w 5306096"/>
              <a:gd name="connsiteY15" fmla="*/ 1770708 h 2379244"/>
              <a:gd name="connsiteX16" fmla="*/ 2504941 w 5306096"/>
              <a:gd name="connsiteY16" fmla="*/ 2047604 h 2379244"/>
              <a:gd name="connsiteX17" fmla="*/ 2691685 w 5306096"/>
              <a:gd name="connsiteY17" fmla="*/ 2163513 h 2379244"/>
              <a:gd name="connsiteX18" fmla="*/ 3078051 w 5306096"/>
              <a:gd name="connsiteY18" fmla="*/ 1989649 h 2379244"/>
              <a:gd name="connsiteX19" fmla="*/ 3316310 w 5306096"/>
              <a:gd name="connsiteY19" fmla="*/ 1616161 h 2379244"/>
              <a:gd name="connsiteX20" fmla="*/ 3509493 w 5306096"/>
              <a:gd name="connsiteY20" fmla="*/ 276758 h 2379244"/>
              <a:gd name="connsiteX21" fmla="*/ 3528811 w 5306096"/>
              <a:gd name="connsiteY21" fmla="*/ 70696 h 2379244"/>
              <a:gd name="connsiteX22" fmla="*/ 3734873 w 5306096"/>
              <a:gd name="connsiteY22" fmla="*/ 122212 h 2379244"/>
              <a:gd name="connsiteX23" fmla="*/ 3760631 w 5306096"/>
              <a:gd name="connsiteY23" fmla="*/ 618049 h 2379244"/>
              <a:gd name="connsiteX24" fmla="*/ 3889420 w 5306096"/>
              <a:gd name="connsiteY24" fmla="*/ 1429418 h 2379244"/>
              <a:gd name="connsiteX25" fmla="*/ 4230710 w 5306096"/>
              <a:gd name="connsiteY25" fmla="*/ 1886618 h 2379244"/>
              <a:gd name="connsiteX26" fmla="*/ 4501166 w 5306096"/>
              <a:gd name="connsiteY26" fmla="*/ 1983209 h 2379244"/>
              <a:gd name="connsiteX27" fmla="*/ 4572000 w 5306096"/>
              <a:gd name="connsiteY27" fmla="*/ 1951012 h 2379244"/>
              <a:gd name="connsiteX28" fmla="*/ 4668592 w 5306096"/>
              <a:gd name="connsiteY28" fmla="*/ 1744950 h 2379244"/>
              <a:gd name="connsiteX29" fmla="*/ 4745865 w 5306096"/>
              <a:gd name="connsiteY29" fmla="*/ 1661237 h 2379244"/>
              <a:gd name="connsiteX30" fmla="*/ 4810259 w 5306096"/>
              <a:gd name="connsiteY30" fmla="*/ 135091 h 2379244"/>
              <a:gd name="connsiteX31" fmla="*/ 4848896 w 5306096"/>
              <a:gd name="connsiteY31" fmla="*/ 154409 h 2379244"/>
              <a:gd name="connsiteX32" fmla="*/ 4861775 w 5306096"/>
              <a:gd name="connsiteY32" fmla="*/ 830550 h 2379244"/>
              <a:gd name="connsiteX33" fmla="*/ 4887533 w 5306096"/>
              <a:gd name="connsiteY33" fmla="*/ 1480933 h 2379244"/>
              <a:gd name="connsiteX34" fmla="*/ 5022761 w 5306096"/>
              <a:gd name="connsiteY34" fmla="*/ 1931694 h 2379244"/>
              <a:gd name="connsiteX35" fmla="*/ 5183747 w 5306096"/>
              <a:gd name="connsiteY35" fmla="*/ 1706313 h 2379244"/>
              <a:gd name="connsiteX36" fmla="*/ 5306096 w 5306096"/>
              <a:gd name="connsiteY36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572000 w 5306096"/>
              <a:gd name="connsiteY26" fmla="*/ 1951012 h 2379244"/>
              <a:gd name="connsiteX27" fmla="*/ 4668592 w 5306096"/>
              <a:gd name="connsiteY27" fmla="*/ 1744950 h 2379244"/>
              <a:gd name="connsiteX28" fmla="*/ 4745865 w 5306096"/>
              <a:gd name="connsiteY28" fmla="*/ 1661237 h 2379244"/>
              <a:gd name="connsiteX29" fmla="*/ 4810259 w 5306096"/>
              <a:gd name="connsiteY29" fmla="*/ 135091 h 2379244"/>
              <a:gd name="connsiteX30" fmla="*/ 4848896 w 5306096"/>
              <a:gd name="connsiteY30" fmla="*/ 154409 h 2379244"/>
              <a:gd name="connsiteX31" fmla="*/ 4861775 w 5306096"/>
              <a:gd name="connsiteY31" fmla="*/ 830550 h 2379244"/>
              <a:gd name="connsiteX32" fmla="*/ 4887533 w 5306096"/>
              <a:gd name="connsiteY32" fmla="*/ 1480933 h 2379244"/>
              <a:gd name="connsiteX33" fmla="*/ 5022761 w 5306096"/>
              <a:gd name="connsiteY33" fmla="*/ 1931694 h 2379244"/>
              <a:gd name="connsiteX34" fmla="*/ 5183747 w 5306096"/>
              <a:gd name="connsiteY34" fmla="*/ 1706313 h 2379244"/>
              <a:gd name="connsiteX35" fmla="*/ 5306096 w 5306096"/>
              <a:gd name="connsiteY35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572000 w 5306096"/>
              <a:gd name="connsiteY26" fmla="*/ 1951012 h 2379244"/>
              <a:gd name="connsiteX27" fmla="*/ 4668592 w 5306096"/>
              <a:gd name="connsiteY27" fmla="*/ 1744950 h 2379244"/>
              <a:gd name="connsiteX28" fmla="*/ 4745865 w 5306096"/>
              <a:gd name="connsiteY28" fmla="*/ 1661237 h 2379244"/>
              <a:gd name="connsiteX29" fmla="*/ 4810259 w 5306096"/>
              <a:gd name="connsiteY29" fmla="*/ 135091 h 2379244"/>
              <a:gd name="connsiteX30" fmla="*/ 4848896 w 5306096"/>
              <a:gd name="connsiteY30" fmla="*/ 154409 h 2379244"/>
              <a:gd name="connsiteX31" fmla="*/ 4861775 w 5306096"/>
              <a:gd name="connsiteY31" fmla="*/ 830550 h 2379244"/>
              <a:gd name="connsiteX32" fmla="*/ 4887533 w 5306096"/>
              <a:gd name="connsiteY32" fmla="*/ 1480933 h 2379244"/>
              <a:gd name="connsiteX33" fmla="*/ 5022761 w 5306096"/>
              <a:gd name="connsiteY33" fmla="*/ 1931694 h 2379244"/>
              <a:gd name="connsiteX34" fmla="*/ 5183747 w 5306096"/>
              <a:gd name="connsiteY34" fmla="*/ 1706313 h 2379244"/>
              <a:gd name="connsiteX35" fmla="*/ 5306096 w 5306096"/>
              <a:gd name="connsiteY35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572000 w 5306096"/>
              <a:gd name="connsiteY26" fmla="*/ 1951012 h 2379244"/>
              <a:gd name="connsiteX27" fmla="*/ 4745865 w 5306096"/>
              <a:gd name="connsiteY27" fmla="*/ 1661237 h 2379244"/>
              <a:gd name="connsiteX28" fmla="*/ 4810259 w 5306096"/>
              <a:gd name="connsiteY28" fmla="*/ 135091 h 2379244"/>
              <a:gd name="connsiteX29" fmla="*/ 4848896 w 5306096"/>
              <a:gd name="connsiteY29" fmla="*/ 154409 h 2379244"/>
              <a:gd name="connsiteX30" fmla="*/ 4861775 w 5306096"/>
              <a:gd name="connsiteY30" fmla="*/ 830550 h 2379244"/>
              <a:gd name="connsiteX31" fmla="*/ 4887533 w 5306096"/>
              <a:gd name="connsiteY31" fmla="*/ 1480933 h 2379244"/>
              <a:gd name="connsiteX32" fmla="*/ 5022761 w 5306096"/>
              <a:gd name="connsiteY32" fmla="*/ 1931694 h 2379244"/>
              <a:gd name="connsiteX33" fmla="*/ 5183747 w 5306096"/>
              <a:gd name="connsiteY33" fmla="*/ 1706313 h 2379244"/>
              <a:gd name="connsiteX34" fmla="*/ 5306096 w 5306096"/>
              <a:gd name="connsiteY34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642834 w 5306096"/>
              <a:gd name="connsiteY26" fmla="*/ 1790026 h 2379244"/>
              <a:gd name="connsiteX27" fmla="*/ 4745865 w 5306096"/>
              <a:gd name="connsiteY27" fmla="*/ 1661237 h 2379244"/>
              <a:gd name="connsiteX28" fmla="*/ 4810259 w 5306096"/>
              <a:gd name="connsiteY28" fmla="*/ 135091 h 2379244"/>
              <a:gd name="connsiteX29" fmla="*/ 4848896 w 5306096"/>
              <a:gd name="connsiteY29" fmla="*/ 154409 h 2379244"/>
              <a:gd name="connsiteX30" fmla="*/ 4861775 w 5306096"/>
              <a:gd name="connsiteY30" fmla="*/ 830550 h 2379244"/>
              <a:gd name="connsiteX31" fmla="*/ 4887533 w 5306096"/>
              <a:gd name="connsiteY31" fmla="*/ 1480933 h 2379244"/>
              <a:gd name="connsiteX32" fmla="*/ 5022761 w 5306096"/>
              <a:gd name="connsiteY32" fmla="*/ 1931694 h 2379244"/>
              <a:gd name="connsiteX33" fmla="*/ 5183747 w 5306096"/>
              <a:gd name="connsiteY33" fmla="*/ 1706313 h 2379244"/>
              <a:gd name="connsiteX34" fmla="*/ 5306096 w 5306096"/>
              <a:gd name="connsiteY34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01166 w 5306096"/>
              <a:gd name="connsiteY25" fmla="*/ 1983209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78440 w 5306096"/>
              <a:gd name="connsiteY25" fmla="*/ 1957452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78440 w 5306096"/>
              <a:gd name="connsiteY25" fmla="*/ 1957452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78440 w 5306096"/>
              <a:gd name="connsiteY25" fmla="*/ 1957452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78440 w 5306096"/>
              <a:gd name="connsiteY25" fmla="*/ 1957452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0020 h 2369689"/>
              <a:gd name="connsiteX1" fmla="*/ 895082 w 5306096"/>
              <a:gd name="connsiteY1" fmla="*/ 2347141 h 2369689"/>
              <a:gd name="connsiteX2" fmla="*/ 1139780 w 5306096"/>
              <a:gd name="connsiteY2" fmla="*/ 2160398 h 2369689"/>
              <a:gd name="connsiteX3" fmla="*/ 1191296 w 5306096"/>
              <a:gd name="connsiteY3" fmla="*/ 144854 h 2369689"/>
              <a:gd name="connsiteX4" fmla="*/ 1236372 w 5306096"/>
              <a:gd name="connsiteY4" fmla="*/ 2179716 h 2369689"/>
              <a:gd name="connsiteX5" fmla="*/ 1680693 w 5306096"/>
              <a:gd name="connsiteY5" fmla="*/ 2050927 h 2369689"/>
              <a:gd name="connsiteX6" fmla="*/ 1770845 w 5306096"/>
              <a:gd name="connsiteY6" fmla="*/ 833874 h 2369689"/>
              <a:gd name="connsiteX7" fmla="*/ 1783724 w 5306096"/>
              <a:gd name="connsiteY7" fmla="*/ 125536 h 2369689"/>
              <a:gd name="connsiteX8" fmla="*/ 1809482 w 5306096"/>
              <a:gd name="connsiteY8" fmla="*/ 164172 h 2369689"/>
              <a:gd name="connsiteX9" fmla="*/ 1854558 w 5306096"/>
              <a:gd name="connsiteY9" fmla="*/ 1748274 h 2369689"/>
              <a:gd name="connsiteX10" fmla="*/ 2092817 w 5306096"/>
              <a:gd name="connsiteY10" fmla="*/ 2179715 h 2369689"/>
              <a:gd name="connsiteX11" fmla="*/ 2343955 w 5306096"/>
              <a:gd name="connsiteY11" fmla="*/ 1935018 h 2369689"/>
              <a:gd name="connsiteX12" fmla="*/ 2401910 w 5306096"/>
              <a:gd name="connsiteY12" fmla="*/ 170612 h 2369689"/>
              <a:gd name="connsiteX13" fmla="*/ 2401910 w 5306096"/>
              <a:gd name="connsiteY13" fmla="*/ 260764 h 2369689"/>
              <a:gd name="connsiteX14" fmla="*/ 2440547 w 5306096"/>
              <a:gd name="connsiteY14" fmla="*/ 1761153 h 2369689"/>
              <a:gd name="connsiteX15" fmla="*/ 2504941 w 5306096"/>
              <a:gd name="connsiteY15" fmla="*/ 2038049 h 2369689"/>
              <a:gd name="connsiteX16" fmla="*/ 2691685 w 5306096"/>
              <a:gd name="connsiteY16" fmla="*/ 2153958 h 2369689"/>
              <a:gd name="connsiteX17" fmla="*/ 3078051 w 5306096"/>
              <a:gd name="connsiteY17" fmla="*/ 1980094 h 2369689"/>
              <a:gd name="connsiteX18" fmla="*/ 3316310 w 5306096"/>
              <a:gd name="connsiteY18" fmla="*/ 1606606 h 2369689"/>
              <a:gd name="connsiteX19" fmla="*/ 3509493 w 5306096"/>
              <a:gd name="connsiteY19" fmla="*/ 267203 h 2369689"/>
              <a:gd name="connsiteX20" fmla="*/ 3528811 w 5306096"/>
              <a:gd name="connsiteY20" fmla="*/ 61141 h 2369689"/>
              <a:gd name="connsiteX21" fmla="*/ 3734873 w 5306096"/>
              <a:gd name="connsiteY21" fmla="*/ 112657 h 2369689"/>
              <a:gd name="connsiteX22" fmla="*/ 3760631 w 5306096"/>
              <a:gd name="connsiteY22" fmla="*/ 608494 h 2369689"/>
              <a:gd name="connsiteX23" fmla="*/ 3889420 w 5306096"/>
              <a:gd name="connsiteY23" fmla="*/ 1419863 h 2369689"/>
              <a:gd name="connsiteX24" fmla="*/ 4269346 w 5306096"/>
              <a:gd name="connsiteY24" fmla="*/ 1902820 h 2369689"/>
              <a:gd name="connsiteX25" fmla="*/ 4578440 w 5306096"/>
              <a:gd name="connsiteY25" fmla="*/ 1947897 h 2369689"/>
              <a:gd name="connsiteX26" fmla="*/ 4758744 w 5306096"/>
              <a:gd name="connsiteY26" fmla="*/ 1490696 h 2369689"/>
              <a:gd name="connsiteX27" fmla="*/ 4810259 w 5306096"/>
              <a:gd name="connsiteY27" fmla="*/ 125536 h 2369689"/>
              <a:gd name="connsiteX28" fmla="*/ 4848896 w 5306096"/>
              <a:gd name="connsiteY28" fmla="*/ 144854 h 2369689"/>
              <a:gd name="connsiteX29" fmla="*/ 4861775 w 5306096"/>
              <a:gd name="connsiteY29" fmla="*/ 820995 h 2369689"/>
              <a:gd name="connsiteX30" fmla="*/ 4887533 w 5306096"/>
              <a:gd name="connsiteY30" fmla="*/ 1471378 h 2369689"/>
              <a:gd name="connsiteX31" fmla="*/ 5022761 w 5306096"/>
              <a:gd name="connsiteY31" fmla="*/ 1922139 h 2369689"/>
              <a:gd name="connsiteX32" fmla="*/ 5183747 w 5306096"/>
              <a:gd name="connsiteY32" fmla="*/ 1696758 h 2369689"/>
              <a:gd name="connsiteX33" fmla="*/ 5306096 w 5306096"/>
              <a:gd name="connsiteY33" fmla="*/ 1252437 h 2369689"/>
              <a:gd name="connsiteX0" fmla="*/ 0 w 5242596"/>
              <a:gd name="connsiteY0" fmla="*/ 2360020 h 2369689"/>
              <a:gd name="connsiteX1" fmla="*/ 895082 w 5242596"/>
              <a:gd name="connsiteY1" fmla="*/ 2347141 h 2369689"/>
              <a:gd name="connsiteX2" fmla="*/ 1139780 w 5242596"/>
              <a:gd name="connsiteY2" fmla="*/ 2160398 h 2369689"/>
              <a:gd name="connsiteX3" fmla="*/ 1191296 w 5242596"/>
              <a:gd name="connsiteY3" fmla="*/ 144854 h 2369689"/>
              <a:gd name="connsiteX4" fmla="*/ 1236372 w 5242596"/>
              <a:gd name="connsiteY4" fmla="*/ 2179716 h 2369689"/>
              <a:gd name="connsiteX5" fmla="*/ 1680693 w 5242596"/>
              <a:gd name="connsiteY5" fmla="*/ 2050927 h 2369689"/>
              <a:gd name="connsiteX6" fmla="*/ 1770845 w 5242596"/>
              <a:gd name="connsiteY6" fmla="*/ 833874 h 2369689"/>
              <a:gd name="connsiteX7" fmla="*/ 1783724 w 5242596"/>
              <a:gd name="connsiteY7" fmla="*/ 125536 h 2369689"/>
              <a:gd name="connsiteX8" fmla="*/ 1809482 w 5242596"/>
              <a:gd name="connsiteY8" fmla="*/ 164172 h 2369689"/>
              <a:gd name="connsiteX9" fmla="*/ 1854558 w 5242596"/>
              <a:gd name="connsiteY9" fmla="*/ 1748274 h 2369689"/>
              <a:gd name="connsiteX10" fmla="*/ 2092817 w 5242596"/>
              <a:gd name="connsiteY10" fmla="*/ 2179715 h 2369689"/>
              <a:gd name="connsiteX11" fmla="*/ 2343955 w 5242596"/>
              <a:gd name="connsiteY11" fmla="*/ 1935018 h 2369689"/>
              <a:gd name="connsiteX12" fmla="*/ 2401910 w 5242596"/>
              <a:gd name="connsiteY12" fmla="*/ 170612 h 2369689"/>
              <a:gd name="connsiteX13" fmla="*/ 2401910 w 5242596"/>
              <a:gd name="connsiteY13" fmla="*/ 260764 h 2369689"/>
              <a:gd name="connsiteX14" fmla="*/ 2440547 w 5242596"/>
              <a:gd name="connsiteY14" fmla="*/ 1761153 h 2369689"/>
              <a:gd name="connsiteX15" fmla="*/ 2504941 w 5242596"/>
              <a:gd name="connsiteY15" fmla="*/ 2038049 h 2369689"/>
              <a:gd name="connsiteX16" fmla="*/ 2691685 w 5242596"/>
              <a:gd name="connsiteY16" fmla="*/ 2153958 h 2369689"/>
              <a:gd name="connsiteX17" fmla="*/ 3078051 w 5242596"/>
              <a:gd name="connsiteY17" fmla="*/ 1980094 h 2369689"/>
              <a:gd name="connsiteX18" fmla="*/ 3316310 w 5242596"/>
              <a:gd name="connsiteY18" fmla="*/ 1606606 h 2369689"/>
              <a:gd name="connsiteX19" fmla="*/ 3509493 w 5242596"/>
              <a:gd name="connsiteY19" fmla="*/ 267203 h 2369689"/>
              <a:gd name="connsiteX20" fmla="*/ 3528811 w 5242596"/>
              <a:gd name="connsiteY20" fmla="*/ 61141 h 2369689"/>
              <a:gd name="connsiteX21" fmla="*/ 3734873 w 5242596"/>
              <a:gd name="connsiteY21" fmla="*/ 112657 h 2369689"/>
              <a:gd name="connsiteX22" fmla="*/ 3760631 w 5242596"/>
              <a:gd name="connsiteY22" fmla="*/ 608494 h 2369689"/>
              <a:gd name="connsiteX23" fmla="*/ 3889420 w 5242596"/>
              <a:gd name="connsiteY23" fmla="*/ 1419863 h 2369689"/>
              <a:gd name="connsiteX24" fmla="*/ 4269346 w 5242596"/>
              <a:gd name="connsiteY24" fmla="*/ 1902820 h 2369689"/>
              <a:gd name="connsiteX25" fmla="*/ 4578440 w 5242596"/>
              <a:gd name="connsiteY25" fmla="*/ 1947897 h 2369689"/>
              <a:gd name="connsiteX26" fmla="*/ 4758744 w 5242596"/>
              <a:gd name="connsiteY26" fmla="*/ 1490696 h 2369689"/>
              <a:gd name="connsiteX27" fmla="*/ 4810259 w 5242596"/>
              <a:gd name="connsiteY27" fmla="*/ 125536 h 2369689"/>
              <a:gd name="connsiteX28" fmla="*/ 4848896 w 5242596"/>
              <a:gd name="connsiteY28" fmla="*/ 144854 h 2369689"/>
              <a:gd name="connsiteX29" fmla="*/ 4861775 w 5242596"/>
              <a:gd name="connsiteY29" fmla="*/ 820995 h 2369689"/>
              <a:gd name="connsiteX30" fmla="*/ 4887533 w 5242596"/>
              <a:gd name="connsiteY30" fmla="*/ 1471378 h 2369689"/>
              <a:gd name="connsiteX31" fmla="*/ 5022761 w 5242596"/>
              <a:gd name="connsiteY31" fmla="*/ 1922139 h 2369689"/>
              <a:gd name="connsiteX32" fmla="*/ 5183747 w 5242596"/>
              <a:gd name="connsiteY32" fmla="*/ 1696758 h 2369689"/>
              <a:gd name="connsiteX33" fmla="*/ 5242596 w 5242596"/>
              <a:gd name="connsiteY33" fmla="*/ 1503262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489066 w 5183747"/>
              <a:gd name="connsiteY15" fmla="*/ 2047574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489066 w 5183747"/>
              <a:gd name="connsiteY15" fmla="*/ 2047574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489066 w 5183747"/>
              <a:gd name="connsiteY15" fmla="*/ 2047574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691685 w 5183747"/>
              <a:gd name="connsiteY15" fmla="*/ 2153958 h 2369689"/>
              <a:gd name="connsiteX16" fmla="*/ 3078051 w 5183747"/>
              <a:gd name="connsiteY16" fmla="*/ 1980094 h 2369689"/>
              <a:gd name="connsiteX17" fmla="*/ 3316310 w 5183747"/>
              <a:gd name="connsiteY17" fmla="*/ 1606606 h 2369689"/>
              <a:gd name="connsiteX18" fmla="*/ 3509493 w 5183747"/>
              <a:gd name="connsiteY18" fmla="*/ 267203 h 2369689"/>
              <a:gd name="connsiteX19" fmla="*/ 3528811 w 5183747"/>
              <a:gd name="connsiteY19" fmla="*/ 61141 h 2369689"/>
              <a:gd name="connsiteX20" fmla="*/ 3734873 w 5183747"/>
              <a:gd name="connsiteY20" fmla="*/ 112657 h 2369689"/>
              <a:gd name="connsiteX21" fmla="*/ 3760631 w 5183747"/>
              <a:gd name="connsiteY21" fmla="*/ 608494 h 2369689"/>
              <a:gd name="connsiteX22" fmla="*/ 3889420 w 5183747"/>
              <a:gd name="connsiteY22" fmla="*/ 1419863 h 2369689"/>
              <a:gd name="connsiteX23" fmla="*/ 4269346 w 5183747"/>
              <a:gd name="connsiteY23" fmla="*/ 1902820 h 2369689"/>
              <a:gd name="connsiteX24" fmla="*/ 4578440 w 5183747"/>
              <a:gd name="connsiteY24" fmla="*/ 1947897 h 2369689"/>
              <a:gd name="connsiteX25" fmla="*/ 4758744 w 5183747"/>
              <a:gd name="connsiteY25" fmla="*/ 1490696 h 2369689"/>
              <a:gd name="connsiteX26" fmla="*/ 4810259 w 5183747"/>
              <a:gd name="connsiteY26" fmla="*/ 125536 h 2369689"/>
              <a:gd name="connsiteX27" fmla="*/ 4848896 w 5183747"/>
              <a:gd name="connsiteY27" fmla="*/ 144854 h 2369689"/>
              <a:gd name="connsiteX28" fmla="*/ 4861775 w 5183747"/>
              <a:gd name="connsiteY28" fmla="*/ 820995 h 2369689"/>
              <a:gd name="connsiteX29" fmla="*/ 4887533 w 5183747"/>
              <a:gd name="connsiteY29" fmla="*/ 1471378 h 2369689"/>
              <a:gd name="connsiteX30" fmla="*/ 5022761 w 5183747"/>
              <a:gd name="connsiteY30" fmla="*/ 1922139 h 2369689"/>
              <a:gd name="connsiteX31" fmla="*/ 5183747 w 5183747"/>
              <a:gd name="connsiteY31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691685 w 5183747"/>
              <a:gd name="connsiteY15" fmla="*/ 2153958 h 2369689"/>
              <a:gd name="connsiteX16" fmla="*/ 3316310 w 5183747"/>
              <a:gd name="connsiteY16" fmla="*/ 1606606 h 2369689"/>
              <a:gd name="connsiteX17" fmla="*/ 3509493 w 5183747"/>
              <a:gd name="connsiteY17" fmla="*/ 267203 h 2369689"/>
              <a:gd name="connsiteX18" fmla="*/ 3528811 w 5183747"/>
              <a:gd name="connsiteY18" fmla="*/ 61141 h 2369689"/>
              <a:gd name="connsiteX19" fmla="*/ 3734873 w 5183747"/>
              <a:gd name="connsiteY19" fmla="*/ 112657 h 2369689"/>
              <a:gd name="connsiteX20" fmla="*/ 3760631 w 5183747"/>
              <a:gd name="connsiteY20" fmla="*/ 608494 h 2369689"/>
              <a:gd name="connsiteX21" fmla="*/ 3889420 w 5183747"/>
              <a:gd name="connsiteY21" fmla="*/ 1419863 h 2369689"/>
              <a:gd name="connsiteX22" fmla="*/ 4269346 w 5183747"/>
              <a:gd name="connsiteY22" fmla="*/ 1902820 h 2369689"/>
              <a:gd name="connsiteX23" fmla="*/ 4578440 w 5183747"/>
              <a:gd name="connsiteY23" fmla="*/ 1947897 h 2369689"/>
              <a:gd name="connsiteX24" fmla="*/ 4758744 w 5183747"/>
              <a:gd name="connsiteY24" fmla="*/ 1490696 h 2369689"/>
              <a:gd name="connsiteX25" fmla="*/ 4810259 w 5183747"/>
              <a:gd name="connsiteY25" fmla="*/ 125536 h 2369689"/>
              <a:gd name="connsiteX26" fmla="*/ 4848896 w 5183747"/>
              <a:gd name="connsiteY26" fmla="*/ 144854 h 2369689"/>
              <a:gd name="connsiteX27" fmla="*/ 4861775 w 5183747"/>
              <a:gd name="connsiteY27" fmla="*/ 820995 h 2369689"/>
              <a:gd name="connsiteX28" fmla="*/ 4887533 w 5183747"/>
              <a:gd name="connsiteY28" fmla="*/ 1471378 h 2369689"/>
              <a:gd name="connsiteX29" fmla="*/ 5022761 w 5183747"/>
              <a:gd name="connsiteY29" fmla="*/ 1922139 h 2369689"/>
              <a:gd name="connsiteX30" fmla="*/ 5183747 w 5183747"/>
              <a:gd name="connsiteY30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710735 w 5183747"/>
              <a:gd name="connsiteY15" fmla="*/ 2166658 h 2369689"/>
              <a:gd name="connsiteX16" fmla="*/ 3316310 w 5183747"/>
              <a:gd name="connsiteY16" fmla="*/ 1606606 h 2369689"/>
              <a:gd name="connsiteX17" fmla="*/ 3509493 w 5183747"/>
              <a:gd name="connsiteY17" fmla="*/ 267203 h 2369689"/>
              <a:gd name="connsiteX18" fmla="*/ 3528811 w 5183747"/>
              <a:gd name="connsiteY18" fmla="*/ 61141 h 2369689"/>
              <a:gd name="connsiteX19" fmla="*/ 3734873 w 5183747"/>
              <a:gd name="connsiteY19" fmla="*/ 112657 h 2369689"/>
              <a:gd name="connsiteX20" fmla="*/ 3760631 w 5183747"/>
              <a:gd name="connsiteY20" fmla="*/ 608494 h 2369689"/>
              <a:gd name="connsiteX21" fmla="*/ 3889420 w 5183747"/>
              <a:gd name="connsiteY21" fmla="*/ 1419863 h 2369689"/>
              <a:gd name="connsiteX22" fmla="*/ 4269346 w 5183747"/>
              <a:gd name="connsiteY22" fmla="*/ 1902820 h 2369689"/>
              <a:gd name="connsiteX23" fmla="*/ 4578440 w 5183747"/>
              <a:gd name="connsiteY23" fmla="*/ 1947897 h 2369689"/>
              <a:gd name="connsiteX24" fmla="*/ 4758744 w 5183747"/>
              <a:gd name="connsiteY24" fmla="*/ 1490696 h 2369689"/>
              <a:gd name="connsiteX25" fmla="*/ 4810259 w 5183747"/>
              <a:gd name="connsiteY25" fmla="*/ 125536 h 2369689"/>
              <a:gd name="connsiteX26" fmla="*/ 4848896 w 5183747"/>
              <a:gd name="connsiteY26" fmla="*/ 144854 h 2369689"/>
              <a:gd name="connsiteX27" fmla="*/ 4861775 w 5183747"/>
              <a:gd name="connsiteY27" fmla="*/ 820995 h 2369689"/>
              <a:gd name="connsiteX28" fmla="*/ 4887533 w 5183747"/>
              <a:gd name="connsiteY28" fmla="*/ 1471378 h 2369689"/>
              <a:gd name="connsiteX29" fmla="*/ 5022761 w 5183747"/>
              <a:gd name="connsiteY29" fmla="*/ 1922139 h 2369689"/>
              <a:gd name="connsiteX30" fmla="*/ 5183747 w 5183747"/>
              <a:gd name="connsiteY30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59830 w 5183747"/>
              <a:gd name="connsiteY11" fmla="*/ 17064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710735 w 5183747"/>
              <a:gd name="connsiteY15" fmla="*/ 2166658 h 2369689"/>
              <a:gd name="connsiteX16" fmla="*/ 3316310 w 5183747"/>
              <a:gd name="connsiteY16" fmla="*/ 1606606 h 2369689"/>
              <a:gd name="connsiteX17" fmla="*/ 3509493 w 5183747"/>
              <a:gd name="connsiteY17" fmla="*/ 267203 h 2369689"/>
              <a:gd name="connsiteX18" fmla="*/ 3528811 w 5183747"/>
              <a:gd name="connsiteY18" fmla="*/ 61141 h 2369689"/>
              <a:gd name="connsiteX19" fmla="*/ 3734873 w 5183747"/>
              <a:gd name="connsiteY19" fmla="*/ 112657 h 2369689"/>
              <a:gd name="connsiteX20" fmla="*/ 3760631 w 5183747"/>
              <a:gd name="connsiteY20" fmla="*/ 608494 h 2369689"/>
              <a:gd name="connsiteX21" fmla="*/ 3889420 w 5183747"/>
              <a:gd name="connsiteY21" fmla="*/ 1419863 h 2369689"/>
              <a:gd name="connsiteX22" fmla="*/ 4269346 w 5183747"/>
              <a:gd name="connsiteY22" fmla="*/ 1902820 h 2369689"/>
              <a:gd name="connsiteX23" fmla="*/ 4578440 w 5183747"/>
              <a:gd name="connsiteY23" fmla="*/ 1947897 h 2369689"/>
              <a:gd name="connsiteX24" fmla="*/ 4758744 w 5183747"/>
              <a:gd name="connsiteY24" fmla="*/ 1490696 h 2369689"/>
              <a:gd name="connsiteX25" fmla="*/ 4810259 w 5183747"/>
              <a:gd name="connsiteY25" fmla="*/ 125536 h 2369689"/>
              <a:gd name="connsiteX26" fmla="*/ 4848896 w 5183747"/>
              <a:gd name="connsiteY26" fmla="*/ 144854 h 2369689"/>
              <a:gd name="connsiteX27" fmla="*/ 4861775 w 5183747"/>
              <a:gd name="connsiteY27" fmla="*/ 820995 h 2369689"/>
              <a:gd name="connsiteX28" fmla="*/ 4887533 w 5183747"/>
              <a:gd name="connsiteY28" fmla="*/ 1471378 h 2369689"/>
              <a:gd name="connsiteX29" fmla="*/ 5022761 w 5183747"/>
              <a:gd name="connsiteY29" fmla="*/ 1922139 h 2369689"/>
              <a:gd name="connsiteX30" fmla="*/ 5183747 w 5183747"/>
              <a:gd name="connsiteY30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172192 w 5183747"/>
              <a:gd name="connsiteY10" fmla="*/ 2236865 h 2369689"/>
              <a:gd name="connsiteX11" fmla="*/ 2359830 w 5183747"/>
              <a:gd name="connsiteY11" fmla="*/ 17064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710735 w 5183747"/>
              <a:gd name="connsiteY15" fmla="*/ 2166658 h 2369689"/>
              <a:gd name="connsiteX16" fmla="*/ 3316310 w 5183747"/>
              <a:gd name="connsiteY16" fmla="*/ 1606606 h 2369689"/>
              <a:gd name="connsiteX17" fmla="*/ 3509493 w 5183747"/>
              <a:gd name="connsiteY17" fmla="*/ 267203 h 2369689"/>
              <a:gd name="connsiteX18" fmla="*/ 3528811 w 5183747"/>
              <a:gd name="connsiteY18" fmla="*/ 61141 h 2369689"/>
              <a:gd name="connsiteX19" fmla="*/ 3734873 w 5183747"/>
              <a:gd name="connsiteY19" fmla="*/ 112657 h 2369689"/>
              <a:gd name="connsiteX20" fmla="*/ 3760631 w 5183747"/>
              <a:gd name="connsiteY20" fmla="*/ 608494 h 2369689"/>
              <a:gd name="connsiteX21" fmla="*/ 3889420 w 5183747"/>
              <a:gd name="connsiteY21" fmla="*/ 1419863 h 2369689"/>
              <a:gd name="connsiteX22" fmla="*/ 4269346 w 5183747"/>
              <a:gd name="connsiteY22" fmla="*/ 1902820 h 2369689"/>
              <a:gd name="connsiteX23" fmla="*/ 4578440 w 5183747"/>
              <a:gd name="connsiteY23" fmla="*/ 1947897 h 2369689"/>
              <a:gd name="connsiteX24" fmla="*/ 4758744 w 5183747"/>
              <a:gd name="connsiteY24" fmla="*/ 1490696 h 2369689"/>
              <a:gd name="connsiteX25" fmla="*/ 4810259 w 5183747"/>
              <a:gd name="connsiteY25" fmla="*/ 125536 h 2369689"/>
              <a:gd name="connsiteX26" fmla="*/ 4848896 w 5183747"/>
              <a:gd name="connsiteY26" fmla="*/ 144854 h 2369689"/>
              <a:gd name="connsiteX27" fmla="*/ 4861775 w 5183747"/>
              <a:gd name="connsiteY27" fmla="*/ 820995 h 2369689"/>
              <a:gd name="connsiteX28" fmla="*/ 4887533 w 5183747"/>
              <a:gd name="connsiteY28" fmla="*/ 1471378 h 2369689"/>
              <a:gd name="connsiteX29" fmla="*/ 5022761 w 5183747"/>
              <a:gd name="connsiteY29" fmla="*/ 1922139 h 2369689"/>
              <a:gd name="connsiteX30" fmla="*/ 5183747 w 5183747"/>
              <a:gd name="connsiteY30" fmla="*/ 1696758 h 236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83747" h="2369689">
                <a:moveTo>
                  <a:pt x="0" y="2360020"/>
                </a:moveTo>
                <a:cubicBezTo>
                  <a:pt x="352022" y="2369679"/>
                  <a:pt x="705119" y="2380411"/>
                  <a:pt x="895082" y="2347141"/>
                </a:cubicBezTo>
                <a:cubicBezTo>
                  <a:pt x="1085045" y="2313871"/>
                  <a:pt x="1116169" y="2237671"/>
                  <a:pt x="1139780" y="2160398"/>
                </a:cubicBezTo>
                <a:cubicBezTo>
                  <a:pt x="1163391" y="2083125"/>
                  <a:pt x="1175197" y="141634"/>
                  <a:pt x="1191296" y="144854"/>
                </a:cubicBezTo>
                <a:cubicBezTo>
                  <a:pt x="1207395" y="148074"/>
                  <a:pt x="1109730" y="1971507"/>
                  <a:pt x="1236372" y="2179716"/>
                </a:cubicBezTo>
                <a:cubicBezTo>
                  <a:pt x="1363014" y="2387925"/>
                  <a:pt x="1591614" y="2275234"/>
                  <a:pt x="1680693" y="2050927"/>
                </a:cubicBezTo>
                <a:cubicBezTo>
                  <a:pt x="1769772" y="1826620"/>
                  <a:pt x="1753673" y="1154772"/>
                  <a:pt x="1770845" y="833874"/>
                </a:cubicBezTo>
                <a:cubicBezTo>
                  <a:pt x="1788017" y="512975"/>
                  <a:pt x="1777285" y="237153"/>
                  <a:pt x="1783724" y="125536"/>
                </a:cubicBezTo>
                <a:cubicBezTo>
                  <a:pt x="1790164" y="13919"/>
                  <a:pt x="1797676" y="-106284"/>
                  <a:pt x="1809482" y="164172"/>
                </a:cubicBezTo>
                <a:cubicBezTo>
                  <a:pt x="1821288" y="434628"/>
                  <a:pt x="1794106" y="1402825"/>
                  <a:pt x="1854558" y="1748274"/>
                </a:cubicBezTo>
                <a:cubicBezTo>
                  <a:pt x="1915010" y="2093723"/>
                  <a:pt x="2087980" y="2243841"/>
                  <a:pt x="2172192" y="2236865"/>
                </a:cubicBezTo>
                <a:cubicBezTo>
                  <a:pt x="2256404" y="2229889"/>
                  <a:pt x="2321544" y="2050793"/>
                  <a:pt x="2359830" y="1706418"/>
                </a:cubicBezTo>
                <a:cubicBezTo>
                  <a:pt x="2398116" y="1362043"/>
                  <a:pt x="2394897" y="411554"/>
                  <a:pt x="2401910" y="170612"/>
                </a:cubicBezTo>
                <a:cubicBezTo>
                  <a:pt x="2408923" y="-70330"/>
                  <a:pt x="2395471" y="-4326"/>
                  <a:pt x="2401910" y="260764"/>
                </a:cubicBezTo>
                <a:cubicBezTo>
                  <a:pt x="2408349" y="525854"/>
                  <a:pt x="2389076" y="1443504"/>
                  <a:pt x="2440547" y="1761153"/>
                </a:cubicBezTo>
                <a:cubicBezTo>
                  <a:pt x="2492018" y="2078802"/>
                  <a:pt x="2564775" y="2192416"/>
                  <a:pt x="2710735" y="2166658"/>
                </a:cubicBezTo>
                <a:cubicBezTo>
                  <a:pt x="2856695" y="2140900"/>
                  <a:pt x="3183184" y="1923182"/>
                  <a:pt x="3316310" y="1606606"/>
                </a:cubicBezTo>
                <a:cubicBezTo>
                  <a:pt x="3449436" y="1290030"/>
                  <a:pt x="3474076" y="524780"/>
                  <a:pt x="3509493" y="267203"/>
                </a:cubicBezTo>
                <a:cubicBezTo>
                  <a:pt x="3544910" y="9626"/>
                  <a:pt x="3491248" y="86899"/>
                  <a:pt x="3528811" y="61141"/>
                </a:cubicBezTo>
                <a:cubicBezTo>
                  <a:pt x="3566374" y="35383"/>
                  <a:pt x="3696236" y="21432"/>
                  <a:pt x="3734873" y="112657"/>
                </a:cubicBezTo>
                <a:cubicBezTo>
                  <a:pt x="3773510" y="203882"/>
                  <a:pt x="3734873" y="390626"/>
                  <a:pt x="3760631" y="608494"/>
                </a:cubicBezTo>
                <a:cubicBezTo>
                  <a:pt x="3786389" y="826362"/>
                  <a:pt x="3804634" y="1204142"/>
                  <a:pt x="3889420" y="1419863"/>
                </a:cubicBezTo>
                <a:cubicBezTo>
                  <a:pt x="3974206" y="1635584"/>
                  <a:pt x="4154509" y="1814814"/>
                  <a:pt x="4269346" y="1902820"/>
                </a:cubicBezTo>
                <a:cubicBezTo>
                  <a:pt x="4384183" y="1990826"/>
                  <a:pt x="4496874" y="2016584"/>
                  <a:pt x="4578440" y="1947897"/>
                </a:cubicBezTo>
                <a:cubicBezTo>
                  <a:pt x="4660006" y="1879210"/>
                  <a:pt x="4720108" y="1794423"/>
                  <a:pt x="4758744" y="1490696"/>
                </a:cubicBezTo>
                <a:cubicBezTo>
                  <a:pt x="4797381" y="1186969"/>
                  <a:pt x="4795234" y="349843"/>
                  <a:pt x="4810259" y="125536"/>
                </a:cubicBezTo>
                <a:cubicBezTo>
                  <a:pt x="4825284" y="-98771"/>
                  <a:pt x="4840310" y="28944"/>
                  <a:pt x="4848896" y="144854"/>
                </a:cubicBezTo>
                <a:cubicBezTo>
                  <a:pt x="4857482" y="260764"/>
                  <a:pt x="4855336" y="599908"/>
                  <a:pt x="4861775" y="820995"/>
                </a:cubicBezTo>
                <a:cubicBezTo>
                  <a:pt x="4868215" y="1042082"/>
                  <a:pt x="4860702" y="1287854"/>
                  <a:pt x="4887533" y="1471378"/>
                </a:cubicBezTo>
                <a:cubicBezTo>
                  <a:pt x="4914364" y="1654902"/>
                  <a:pt x="4973392" y="1884576"/>
                  <a:pt x="5022761" y="1922139"/>
                </a:cubicBezTo>
                <a:cubicBezTo>
                  <a:pt x="5072130" y="1959702"/>
                  <a:pt x="5136525" y="1808375"/>
                  <a:pt x="5183747" y="1696758"/>
                </a:cubicBezTo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F90A5F6C-4684-7C8E-FBAE-E83D366FA8C8}"/>
              </a:ext>
            </a:extLst>
          </p:cNvPr>
          <p:cNvGrpSpPr/>
          <p:nvPr/>
        </p:nvGrpSpPr>
        <p:grpSpPr>
          <a:xfrm>
            <a:off x="7029786" y="3608069"/>
            <a:ext cx="2109587" cy="1344356"/>
            <a:chOff x="3618829" y="1318494"/>
            <a:chExt cx="1471644" cy="992796"/>
          </a:xfrm>
        </p:grpSpPr>
        <p:sp>
          <p:nvSpPr>
            <p:cNvPr id="36" name="五角星 35">
              <a:extLst>
                <a:ext uri="{FF2B5EF4-FFF2-40B4-BE49-F238E27FC236}">
                  <a16:creationId xmlns:a16="http://schemas.microsoft.com/office/drawing/2014/main" id="{BB71104C-94C4-473A-A232-C43131FE071A}"/>
                </a:ext>
              </a:extLst>
            </p:cNvPr>
            <p:cNvSpPr/>
            <p:nvPr/>
          </p:nvSpPr>
          <p:spPr>
            <a:xfrm>
              <a:off x="4775713" y="1318494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五角星 36">
              <a:extLst>
                <a:ext uri="{FF2B5EF4-FFF2-40B4-BE49-F238E27FC236}">
                  <a16:creationId xmlns:a16="http://schemas.microsoft.com/office/drawing/2014/main" id="{A1544729-9C6A-FE49-313E-0E6E92984B07}"/>
                </a:ext>
              </a:extLst>
            </p:cNvPr>
            <p:cNvSpPr/>
            <p:nvPr/>
          </p:nvSpPr>
          <p:spPr>
            <a:xfrm>
              <a:off x="3618829" y="2245202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五角星 37">
              <a:extLst>
                <a:ext uri="{FF2B5EF4-FFF2-40B4-BE49-F238E27FC236}">
                  <a16:creationId xmlns:a16="http://schemas.microsoft.com/office/drawing/2014/main" id="{DAF5B446-167B-ED1F-2054-2BF7A1D184AB}"/>
                </a:ext>
              </a:extLst>
            </p:cNvPr>
            <p:cNvSpPr/>
            <p:nvPr/>
          </p:nvSpPr>
          <p:spPr>
            <a:xfrm>
              <a:off x="5008341" y="2088741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45" name="直接连接符 84">
            <a:extLst>
              <a:ext uri="{FF2B5EF4-FFF2-40B4-BE49-F238E27FC236}">
                <a16:creationId xmlns:a16="http://schemas.microsoft.com/office/drawing/2014/main" id="{1205435D-20B8-FA1B-B468-F423E6799630}"/>
              </a:ext>
            </a:extLst>
          </p:cNvPr>
          <p:cNvCxnSpPr>
            <a:cxnSpLocks/>
          </p:cNvCxnSpPr>
          <p:nvPr/>
        </p:nvCxnSpPr>
        <p:spPr>
          <a:xfrm flipV="1">
            <a:off x="1775735" y="5030588"/>
            <a:ext cx="8301494" cy="54563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直接连接符 85">
            <a:extLst>
              <a:ext uri="{FF2B5EF4-FFF2-40B4-BE49-F238E27FC236}">
                <a16:creationId xmlns:a16="http://schemas.microsoft.com/office/drawing/2014/main" id="{C6348F7F-7AC0-EBE8-309B-518C78F8B969}"/>
              </a:ext>
            </a:extLst>
          </p:cNvPr>
          <p:cNvCxnSpPr/>
          <p:nvPr/>
        </p:nvCxnSpPr>
        <p:spPr>
          <a:xfrm flipH="1" flipV="1">
            <a:off x="1784259" y="2359050"/>
            <a:ext cx="21259" cy="273260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7" name="Rectangle 50">
            <a:extLst>
              <a:ext uri="{FF2B5EF4-FFF2-40B4-BE49-F238E27FC236}">
                <a16:creationId xmlns:a16="http://schemas.microsoft.com/office/drawing/2014/main" id="{1A61832F-DAC9-28BA-9F76-B8297DDD3DF8}"/>
              </a:ext>
            </a:extLst>
          </p:cNvPr>
          <p:cNvSpPr/>
          <p:nvPr/>
        </p:nvSpPr>
        <p:spPr>
          <a:xfrm>
            <a:off x="4794409" y="5295929"/>
            <a:ext cx="3646323" cy="500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Broadcast</a:t>
            </a:r>
            <a:r>
              <a:rPr lang="zh-CN" altLang="en-US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Interval</a:t>
            </a:r>
            <a:r>
              <a:rPr lang="zh-CN" altLang="en-US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(ms)</a:t>
            </a:r>
            <a:endParaRPr lang="en-US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8" name="Rectangle 50">
            <a:extLst>
              <a:ext uri="{FF2B5EF4-FFF2-40B4-BE49-F238E27FC236}">
                <a16:creationId xmlns:a16="http://schemas.microsoft.com/office/drawing/2014/main" id="{35286220-5047-8C9C-3E1F-BF01DC4C20FA}"/>
              </a:ext>
            </a:extLst>
          </p:cNvPr>
          <p:cNvSpPr/>
          <p:nvPr/>
        </p:nvSpPr>
        <p:spPr>
          <a:xfrm rot="16200000">
            <a:off x="33940" y="3278223"/>
            <a:ext cx="2792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Discovery</a:t>
            </a:r>
            <a:r>
              <a:rPr lang="zh-CN" altLang="en-US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Latency</a:t>
            </a:r>
            <a:r>
              <a:rPr lang="zh-CN" altLang="en-US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(s)</a:t>
            </a:r>
            <a:endParaRPr lang="en-US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58" name="五角星 57">
            <a:extLst>
              <a:ext uri="{FF2B5EF4-FFF2-40B4-BE49-F238E27FC236}">
                <a16:creationId xmlns:a16="http://schemas.microsoft.com/office/drawing/2014/main" id="{619186A7-4096-1B82-773C-AC394B3F96F0}"/>
              </a:ext>
            </a:extLst>
          </p:cNvPr>
          <p:cNvSpPr/>
          <p:nvPr/>
        </p:nvSpPr>
        <p:spPr>
          <a:xfrm>
            <a:off x="7310870" y="4416609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9" name="五角星 58">
            <a:extLst>
              <a:ext uri="{FF2B5EF4-FFF2-40B4-BE49-F238E27FC236}">
                <a16:creationId xmlns:a16="http://schemas.microsoft.com/office/drawing/2014/main" id="{2233B9FE-BE90-87BC-EA49-B8C95294B0E2}"/>
              </a:ext>
            </a:extLst>
          </p:cNvPr>
          <p:cNvSpPr/>
          <p:nvPr/>
        </p:nvSpPr>
        <p:spPr>
          <a:xfrm>
            <a:off x="7586232" y="4656711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0" name="五角星 59">
            <a:extLst>
              <a:ext uri="{FF2B5EF4-FFF2-40B4-BE49-F238E27FC236}">
                <a16:creationId xmlns:a16="http://schemas.microsoft.com/office/drawing/2014/main" id="{1374E5BF-16E5-1D4D-FD1E-126E4B5D9870}"/>
              </a:ext>
            </a:extLst>
          </p:cNvPr>
          <p:cNvSpPr/>
          <p:nvPr/>
        </p:nvSpPr>
        <p:spPr>
          <a:xfrm>
            <a:off x="7784068" y="4567056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040A1F44-30A4-FD9A-23A9-6FC22319104F}"/>
              </a:ext>
            </a:extLst>
          </p:cNvPr>
          <p:cNvGrpSpPr/>
          <p:nvPr/>
        </p:nvGrpSpPr>
        <p:grpSpPr>
          <a:xfrm>
            <a:off x="9082671" y="2417073"/>
            <a:ext cx="2543099" cy="1253426"/>
            <a:chOff x="5492841" y="75470"/>
            <a:chExt cx="1774061" cy="925645"/>
          </a:xfrm>
        </p:grpSpPr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5D139AE6-00DE-C130-8970-3654689725CE}"/>
                </a:ext>
              </a:extLst>
            </p:cNvPr>
            <p:cNvSpPr/>
            <p:nvPr/>
          </p:nvSpPr>
          <p:spPr>
            <a:xfrm>
              <a:off x="5492841" y="75470"/>
              <a:ext cx="1616299" cy="92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65" name="五角星 64">
              <a:extLst>
                <a:ext uri="{FF2B5EF4-FFF2-40B4-BE49-F238E27FC236}">
                  <a16:creationId xmlns:a16="http://schemas.microsoft.com/office/drawing/2014/main" id="{5DFF0F87-21E8-6324-5A07-4431CCEFD48C}"/>
                </a:ext>
              </a:extLst>
            </p:cNvPr>
            <p:cNvSpPr/>
            <p:nvPr/>
          </p:nvSpPr>
          <p:spPr>
            <a:xfrm>
              <a:off x="5616399" y="742489"/>
              <a:ext cx="126162" cy="121099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66" name="Rectangle 50">
              <a:extLst>
                <a:ext uri="{FF2B5EF4-FFF2-40B4-BE49-F238E27FC236}">
                  <a16:creationId xmlns:a16="http://schemas.microsoft.com/office/drawing/2014/main" id="{051CFDAE-94A9-DCDC-97C8-564C7F7BFD4B}"/>
                </a:ext>
              </a:extLst>
            </p:cNvPr>
            <p:cNvSpPr/>
            <p:nvPr/>
          </p:nvSpPr>
          <p:spPr>
            <a:xfrm>
              <a:off x="5728715" y="718702"/>
              <a:ext cx="1412979" cy="16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lnSpc>
                  <a:spcPts val="94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Measured</a:t>
              </a:r>
              <a:r>
                <a:rPr lang="zh-CN" altLang="en-US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Latency</a:t>
              </a:r>
              <a:endParaRPr lang="en-US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67" name="直线连接符 66">
              <a:extLst>
                <a:ext uri="{FF2B5EF4-FFF2-40B4-BE49-F238E27FC236}">
                  <a16:creationId xmlns:a16="http://schemas.microsoft.com/office/drawing/2014/main" id="{7FC357AF-A620-A0A3-E9E5-BF7ABBA1A466}"/>
                </a:ext>
              </a:extLst>
            </p:cNvPr>
            <p:cNvCxnSpPr>
              <a:cxnSpLocks/>
            </p:cNvCxnSpPr>
            <p:nvPr/>
          </p:nvCxnSpPr>
          <p:spPr>
            <a:xfrm>
              <a:off x="5529573" y="245605"/>
              <a:ext cx="212988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8" name="Rectangle 50">
              <a:extLst>
                <a:ext uri="{FF2B5EF4-FFF2-40B4-BE49-F238E27FC236}">
                  <a16:creationId xmlns:a16="http://schemas.microsoft.com/office/drawing/2014/main" id="{E853A375-AC7C-E629-DD98-A0F8D4E97ADB}"/>
                </a:ext>
              </a:extLst>
            </p:cNvPr>
            <p:cNvSpPr/>
            <p:nvPr/>
          </p:nvSpPr>
          <p:spPr>
            <a:xfrm>
              <a:off x="5721165" y="155458"/>
              <a:ext cx="1545737" cy="16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lnSpc>
                  <a:spcPts val="94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Worst-Case</a:t>
              </a:r>
              <a:r>
                <a:rPr lang="zh-CN" altLang="en-US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Latency</a:t>
              </a:r>
              <a:endParaRPr lang="en-US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9" name="直线连接符 68">
            <a:extLst>
              <a:ext uri="{FF2B5EF4-FFF2-40B4-BE49-F238E27FC236}">
                <a16:creationId xmlns:a16="http://schemas.microsoft.com/office/drawing/2014/main" id="{95661F4F-125F-9731-1479-4B592FAAE54B}"/>
              </a:ext>
            </a:extLst>
          </p:cNvPr>
          <p:cNvCxnSpPr>
            <a:cxnSpLocks/>
          </p:cNvCxnSpPr>
          <p:nvPr/>
        </p:nvCxnSpPr>
        <p:spPr>
          <a:xfrm>
            <a:off x="1806472" y="3179383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0" name="直线连接符 69">
            <a:extLst>
              <a:ext uri="{FF2B5EF4-FFF2-40B4-BE49-F238E27FC236}">
                <a16:creationId xmlns:a16="http://schemas.microsoft.com/office/drawing/2014/main" id="{4EC430D0-85E5-5C3C-E5AC-3916A66A72AC}"/>
              </a:ext>
            </a:extLst>
          </p:cNvPr>
          <p:cNvCxnSpPr>
            <a:cxnSpLocks/>
          </p:cNvCxnSpPr>
          <p:nvPr/>
        </p:nvCxnSpPr>
        <p:spPr>
          <a:xfrm>
            <a:off x="1806472" y="4414159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" name="直线连接符 70">
            <a:extLst>
              <a:ext uri="{FF2B5EF4-FFF2-40B4-BE49-F238E27FC236}">
                <a16:creationId xmlns:a16="http://schemas.microsoft.com/office/drawing/2014/main" id="{67944B85-8266-A677-9F13-E662CC2EE580}"/>
              </a:ext>
            </a:extLst>
          </p:cNvPr>
          <p:cNvCxnSpPr>
            <a:cxnSpLocks/>
          </p:cNvCxnSpPr>
          <p:nvPr/>
        </p:nvCxnSpPr>
        <p:spPr>
          <a:xfrm>
            <a:off x="1806472" y="4722855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2" name="Rectangle 50">
            <a:extLst>
              <a:ext uri="{FF2B5EF4-FFF2-40B4-BE49-F238E27FC236}">
                <a16:creationId xmlns:a16="http://schemas.microsoft.com/office/drawing/2014/main" id="{5EBDDB66-67F0-9C88-EC84-943BA7CBFD25}"/>
              </a:ext>
            </a:extLst>
          </p:cNvPr>
          <p:cNvSpPr/>
          <p:nvPr/>
        </p:nvSpPr>
        <p:spPr>
          <a:xfrm>
            <a:off x="1302585" y="4524211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73" name="Rectangle 50">
            <a:extLst>
              <a:ext uri="{FF2B5EF4-FFF2-40B4-BE49-F238E27FC236}">
                <a16:creationId xmlns:a16="http://schemas.microsoft.com/office/drawing/2014/main" id="{C7C74DCB-1E6A-CC59-2963-F58F092F7483}"/>
              </a:ext>
            </a:extLst>
          </p:cNvPr>
          <p:cNvSpPr/>
          <p:nvPr/>
        </p:nvSpPr>
        <p:spPr>
          <a:xfrm>
            <a:off x="1302585" y="4218830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74" name="Rectangle 50">
            <a:extLst>
              <a:ext uri="{FF2B5EF4-FFF2-40B4-BE49-F238E27FC236}">
                <a16:creationId xmlns:a16="http://schemas.microsoft.com/office/drawing/2014/main" id="{DEBE37D5-CE60-A140-3343-053E73A98282}"/>
              </a:ext>
            </a:extLst>
          </p:cNvPr>
          <p:cNvSpPr/>
          <p:nvPr/>
        </p:nvSpPr>
        <p:spPr>
          <a:xfrm>
            <a:off x="1168628" y="2997308"/>
            <a:ext cx="674583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75" name="直线连接符 74">
            <a:extLst>
              <a:ext uri="{FF2B5EF4-FFF2-40B4-BE49-F238E27FC236}">
                <a16:creationId xmlns:a16="http://schemas.microsoft.com/office/drawing/2014/main" id="{FE25F4B6-2F9D-0265-B1AC-D15157DB3794}"/>
              </a:ext>
            </a:extLst>
          </p:cNvPr>
          <p:cNvCxnSpPr>
            <a:cxnSpLocks/>
          </p:cNvCxnSpPr>
          <p:nvPr/>
        </p:nvCxnSpPr>
        <p:spPr>
          <a:xfrm>
            <a:off x="4370890" y="4979760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6" name="直线连接符 75">
            <a:extLst>
              <a:ext uri="{FF2B5EF4-FFF2-40B4-BE49-F238E27FC236}">
                <a16:creationId xmlns:a16="http://schemas.microsoft.com/office/drawing/2014/main" id="{8FB4796A-0E32-59BB-94E6-B3752E087209}"/>
              </a:ext>
            </a:extLst>
          </p:cNvPr>
          <p:cNvCxnSpPr>
            <a:cxnSpLocks/>
          </p:cNvCxnSpPr>
          <p:nvPr/>
        </p:nvCxnSpPr>
        <p:spPr>
          <a:xfrm>
            <a:off x="3080359" y="4997198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7" name="直线连接符 76">
            <a:extLst>
              <a:ext uri="{FF2B5EF4-FFF2-40B4-BE49-F238E27FC236}">
                <a16:creationId xmlns:a16="http://schemas.microsoft.com/office/drawing/2014/main" id="{7C2B9534-5847-5ADB-19A6-C88D1B7ABD28}"/>
              </a:ext>
            </a:extLst>
          </p:cNvPr>
          <p:cNvCxnSpPr>
            <a:cxnSpLocks/>
          </p:cNvCxnSpPr>
          <p:nvPr/>
        </p:nvCxnSpPr>
        <p:spPr>
          <a:xfrm>
            <a:off x="6899383" y="4971040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8" name="直线连接符 77">
            <a:extLst>
              <a:ext uri="{FF2B5EF4-FFF2-40B4-BE49-F238E27FC236}">
                <a16:creationId xmlns:a16="http://schemas.microsoft.com/office/drawing/2014/main" id="{C9E6F801-C731-9D4A-BEE7-BD1EC993504A}"/>
              </a:ext>
            </a:extLst>
          </p:cNvPr>
          <p:cNvCxnSpPr>
            <a:cxnSpLocks/>
          </p:cNvCxnSpPr>
          <p:nvPr/>
        </p:nvCxnSpPr>
        <p:spPr>
          <a:xfrm>
            <a:off x="8185361" y="4953602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9" name="Rectangle 50">
            <a:extLst>
              <a:ext uri="{FF2B5EF4-FFF2-40B4-BE49-F238E27FC236}">
                <a16:creationId xmlns:a16="http://schemas.microsoft.com/office/drawing/2014/main" id="{F4D54900-9BA3-D025-9C19-9E10F4970313}"/>
              </a:ext>
            </a:extLst>
          </p:cNvPr>
          <p:cNvSpPr/>
          <p:nvPr/>
        </p:nvSpPr>
        <p:spPr>
          <a:xfrm>
            <a:off x="3985278" y="5039560"/>
            <a:ext cx="845878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80" name="Rectangle 50">
            <a:extLst>
              <a:ext uri="{FF2B5EF4-FFF2-40B4-BE49-F238E27FC236}">
                <a16:creationId xmlns:a16="http://schemas.microsoft.com/office/drawing/2014/main" id="{676F04BE-59CB-070E-F500-86DF84627E0A}"/>
              </a:ext>
            </a:extLst>
          </p:cNvPr>
          <p:cNvSpPr/>
          <p:nvPr/>
        </p:nvSpPr>
        <p:spPr>
          <a:xfrm>
            <a:off x="2648991" y="5039560"/>
            <a:ext cx="845878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81" name="Rectangle 50">
            <a:extLst>
              <a:ext uri="{FF2B5EF4-FFF2-40B4-BE49-F238E27FC236}">
                <a16:creationId xmlns:a16="http://schemas.microsoft.com/office/drawing/2014/main" id="{41A423D2-B3A9-5F42-7009-9E5F1ECF0578}"/>
              </a:ext>
            </a:extLst>
          </p:cNvPr>
          <p:cNvSpPr/>
          <p:nvPr/>
        </p:nvSpPr>
        <p:spPr>
          <a:xfrm>
            <a:off x="5239903" y="5039560"/>
            <a:ext cx="1015159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82" name="Rectangle 50">
            <a:extLst>
              <a:ext uri="{FF2B5EF4-FFF2-40B4-BE49-F238E27FC236}">
                <a16:creationId xmlns:a16="http://schemas.microsoft.com/office/drawing/2014/main" id="{539E1C44-27BF-C3A2-6B88-BDC25AD1FDBB}"/>
              </a:ext>
            </a:extLst>
          </p:cNvPr>
          <p:cNvSpPr/>
          <p:nvPr/>
        </p:nvSpPr>
        <p:spPr>
          <a:xfrm>
            <a:off x="6481715" y="5039560"/>
            <a:ext cx="1060165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85" name="五角星 84">
            <a:extLst>
              <a:ext uri="{FF2B5EF4-FFF2-40B4-BE49-F238E27FC236}">
                <a16:creationId xmlns:a16="http://schemas.microsoft.com/office/drawing/2014/main" id="{15B4B4AF-B25E-1065-B5A6-9FAE93D1766F}"/>
              </a:ext>
            </a:extLst>
          </p:cNvPr>
          <p:cNvSpPr/>
          <p:nvPr/>
        </p:nvSpPr>
        <p:spPr>
          <a:xfrm>
            <a:off x="6268264" y="4869416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6" name="五角星 85">
            <a:extLst>
              <a:ext uri="{FF2B5EF4-FFF2-40B4-BE49-F238E27FC236}">
                <a16:creationId xmlns:a16="http://schemas.microsoft.com/office/drawing/2014/main" id="{2021D16E-E8B4-D017-EC4F-55B3CC0FADE8}"/>
              </a:ext>
            </a:extLst>
          </p:cNvPr>
          <p:cNvSpPr/>
          <p:nvPr/>
        </p:nvSpPr>
        <p:spPr>
          <a:xfrm>
            <a:off x="7147521" y="3875746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7" name="五角星 86">
            <a:extLst>
              <a:ext uri="{FF2B5EF4-FFF2-40B4-BE49-F238E27FC236}">
                <a16:creationId xmlns:a16="http://schemas.microsoft.com/office/drawing/2014/main" id="{2B96266A-9599-BA9F-3339-FD6BEFAE201C}"/>
              </a:ext>
            </a:extLst>
          </p:cNvPr>
          <p:cNvSpPr/>
          <p:nvPr/>
        </p:nvSpPr>
        <p:spPr>
          <a:xfrm>
            <a:off x="6715328" y="4671159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8" name="五角星 87">
            <a:extLst>
              <a:ext uri="{FF2B5EF4-FFF2-40B4-BE49-F238E27FC236}">
                <a16:creationId xmlns:a16="http://schemas.microsoft.com/office/drawing/2014/main" id="{70A90277-1AE3-7293-313D-6A10A1102552}"/>
              </a:ext>
            </a:extLst>
          </p:cNvPr>
          <p:cNvSpPr/>
          <p:nvPr/>
        </p:nvSpPr>
        <p:spPr>
          <a:xfrm>
            <a:off x="6098251" y="4695089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9" name="五角星 88">
            <a:extLst>
              <a:ext uri="{FF2B5EF4-FFF2-40B4-BE49-F238E27FC236}">
                <a16:creationId xmlns:a16="http://schemas.microsoft.com/office/drawing/2014/main" id="{EDE9089F-E404-60B7-6D04-C81A3979ED61}"/>
              </a:ext>
            </a:extLst>
          </p:cNvPr>
          <p:cNvSpPr/>
          <p:nvPr/>
        </p:nvSpPr>
        <p:spPr>
          <a:xfrm>
            <a:off x="4507810" y="4865963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0" name="五角星 89">
            <a:extLst>
              <a:ext uri="{FF2B5EF4-FFF2-40B4-BE49-F238E27FC236}">
                <a16:creationId xmlns:a16="http://schemas.microsoft.com/office/drawing/2014/main" id="{1F25DAAA-61FB-F571-7764-D37FA6FFD985}"/>
              </a:ext>
            </a:extLst>
          </p:cNvPr>
          <p:cNvSpPr/>
          <p:nvPr/>
        </p:nvSpPr>
        <p:spPr>
          <a:xfrm>
            <a:off x="4573525" y="4630104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1" name="五角星 90">
            <a:extLst>
              <a:ext uri="{FF2B5EF4-FFF2-40B4-BE49-F238E27FC236}">
                <a16:creationId xmlns:a16="http://schemas.microsoft.com/office/drawing/2014/main" id="{D2E75938-3BC6-6ED6-F922-6961F45D9DC3}"/>
              </a:ext>
            </a:extLst>
          </p:cNvPr>
          <p:cNvSpPr/>
          <p:nvPr/>
        </p:nvSpPr>
        <p:spPr>
          <a:xfrm>
            <a:off x="4768755" y="4832979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2" name="五角星 91">
            <a:extLst>
              <a:ext uri="{FF2B5EF4-FFF2-40B4-BE49-F238E27FC236}">
                <a16:creationId xmlns:a16="http://schemas.microsoft.com/office/drawing/2014/main" id="{82175A78-905D-3217-A4A7-956C410F1FD3}"/>
              </a:ext>
            </a:extLst>
          </p:cNvPr>
          <p:cNvSpPr/>
          <p:nvPr/>
        </p:nvSpPr>
        <p:spPr>
          <a:xfrm>
            <a:off x="8176621" y="4708145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3" name="五角星 92">
            <a:extLst>
              <a:ext uri="{FF2B5EF4-FFF2-40B4-BE49-F238E27FC236}">
                <a16:creationId xmlns:a16="http://schemas.microsoft.com/office/drawing/2014/main" id="{258BA64E-FA3E-2E21-9A2D-3CD69CB7A223}"/>
              </a:ext>
            </a:extLst>
          </p:cNvPr>
          <p:cNvSpPr/>
          <p:nvPr/>
        </p:nvSpPr>
        <p:spPr>
          <a:xfrm>
            <a:off x="4053466" y="4882918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4" name="五角星 93">
            <a:extLst>
              <a:ext uri="{FF2B5EF4-FFF2-40B4-BE49-F238E27FC236}">
                <a16:creationId xmlns:a16="http://schemas.microsoft.com/office/drawing/2014/main" id="{7E53720F-EC54-D43A-25C9-778E6B9B10CE}"/>
              </a:ext>
            </a:extLst>
          </p:cNvPr>
          <p:cNvSpPr/>
          <p:nvPr/>
        </p:nvSpPr>
        <p:spPr>
          <a:xfrm>
            <a:off x="4302971" y="4668575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5" name="五角星 94">
            <a:extLst>
              <a:ext uri="{FF2B5EF4-FFF2-40B4-BE49-F238E27FC236}">
                <a16:creationId xmlns:a16="http://schemas.microsoft.com/office/drawing/2014/main" id="{74FD2BC5-63C8-C6D7-2506-4AE133AC652C}"/>
              </a:ext>
            </a:extLst>
          </p:cNvPr>
          <p:cNvSpPr/>
          <p:nvPr/>
        </p:nvSpPr>
        <p:spPr>
          <a:xfrm>
            <a:off x="6976156" y="2750678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6" name="五角星 95">
            <a:extLst>
              <a:ext uri="{FF2B5EF4-FFF2-40B4-BE49-F238E27FC236}">
                <a16:creationId xmlns:a16="http://schemas.microsoft.com/office/drawing/2014/main" id="{D61FC973-ECAC-B626-30E8-C9FC616846D1}"/>
              </a:ext>
            </a:extLst>
          </p:cNvPr>
          <p:cNvSpPr/>
          <p:nvPr/>
        </p:nvSpPr>
        <p:spPr>
          <a:xfrm>
            <a:off x="6817516" y="3313619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7" name="五角星 96">
            <a:extLst>
              <a:ext uri="{FF2B5EF4-FFF2-40B4-BE49-F238E27FC236}">
                <a16:creationId xmlns:a16="http://schemas.microsoft.com/office/drawing/2014/main" id="{2A0D134F-F963-995A-AB26-F48EA585370D}"/>
              </a:ext>
            </a:extLst>
          </p:cNvPr>
          <p:cNvSpPr/>
          <p:nvPr/>
        </p:nvSpPr>
        <p:spPr>
          <a:xfrm>
            <a:off x="7180003" y="3496940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8" name="五角星 97">
            <a:extLst>
              <a:ext uri="{FF2B5EF4-FFF2-40B4-BE49-F238E27FC236}">
                <a16:creationId xmlns:a16="http://schemas.microsoft.com/office/drawing/2014/main" id="{978BFCC1-2E6D-44DB-EF52-AA668995BF8E}"/>
              </a:ext>
            </a:extLst>
          </p:cNvPr>
          <p:cNvSpPr/>
          <p:nvPr/>
        </p:nvSpPr>
        <p:spPr>
          <a:xfrm>
            <a:off x="6783423" y="4040300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B9226356-A098-6C61-4284-408FCCA371D2}"/>
              </a:ext>
            </a:extLst>
          </p:cNvPr>
          <p:cNvGrpSpPr/>
          <p:nvPr/>
        </p:nvGrpSpPr>
        <p:grpSpPr>
          <a:xfrm>
            <a:off x="7605755" y="4782015"/>
            <a:ext cx="1037550" cy="184020"/>
            <a:chOff x="4281530" y="1880673"/>
            <a:chExt cx="723793" cy="135897"/>
          </a:xfrm>
        </p:grpSpPr>
        <p:sp>
          <p:nvSpPr>
            <p:cNvPr id="100" name="五角星 99">
              <a:extLst>
                <a:ext uri="{FF2B5EF4-FFF2-40B4-BE49-F238E27FC236}">
                  <a16:creationId xmlns:a16="http://schemas.microsoft.com/office/drawing/2014/main" id="{7994D184-B0E6-CD00-544E-064872791F09}"/>
                </a:ext>
              </a:extLst>
            </p:cNvPr>
            <p:cNvSpPr/>
            <p:nvPr/>
          </p:nvSpPr>
          <p:spPr>
            <a:xfrm>
              <a:off x="4281530" y="1950482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1" name="五角星 100">
              <a:extLst>
                <a:ext uri="{FF2B5EF4-FFF2-40B4-BE49-F238E27FC236}">
                  <a16:creationId xmlns:a16="http://schemas.microsoft.com/office/drawing/2014/main" id="{B8AF058E-BCB5-5C96-0680-EA7EC051B804}"/>
                </a:ext>
              </a:extLst>
            </p:cNvPr>
            <p:cNvSpPr/>
            <p:nvPr/>
          </p:nvSpPr>
          <p:spPr>
            <a:xfrm>
              <a:off x="4923191" y="19246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2" name="五角星 101">
              <a:extLst>
                <a:ext uri="{FF2B5EF4-FFF2-40B4-BE49-F238E27FC236}">
                  <a16:creationId xmlns:a16="http://schemas.microsoft.com/office/drawing/2014/main" id="{F9E21966-ED6B-FDF4-B3C5-7317AE59ED94}"/>
                </a:ext>
              </a:extLst>
            </p:cNvPr>
            <p:cNvSpPr/>
            <p:nvPr/>
          </p:nvSpPr>
          <p:spPr>
            <a:xfrm>
              <a:off x="4781877" y="1880673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7FEA17FA-954D-1A52-121E-A72574A9E877}"/>
              </a:ext>
            </a:extLst>
          </p:cNvPr>
          <p:cNvGrpSpPr/>
          <p:nvPr/>
        </p:nvGrpSpPr>
        <p:grpSpPr>
          <a:xfrm>
            <a:off x="8420028" y="4477566"/>
            <a:ext cx="348801" cy="220501"/>
            <a:chOff x="5052410" y="1980325"/>
            <a:chExt cx="243323" cy="162838"/>
          </a:xfrm>
        </p:grpSpPr>
        <p:sp>
          <p:nvSpPr>
            <p:cNvPr id="104" name="五角星 103">
              <a:extLst>
                <a:ext uri="{FF2B5EF4-FFF2-40B4-BE49-F238E27FC236}">
                  <a16:creationId xmlns:a16="http://schemas.microsoft.com/office/drawing/2014/main" id="{8DC49264-8882-3606-467F-BD66D579758A}"/>
                </a:ext>
              </a:extLst>
            </p:cNvPr>
            <p:cNvSpPr/>
            <p:nvPr/>
          </p:nvSpPr>
          <p:spPr>
            <a:xfrm>
              <a:off x="5052410" y="198032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5" name="五角星 104">
              <a:extLst>
                <a:ext uri="{FF2B5EF4-FFF2-40B4-BE49-F238E27FC236}">
                  <a16:creationId xmlns:a16="http://schemas.microsoft.com/office/drawing/2014/main" id="{8589865F-4A95-6CF0-869E-0ABE21B67EDB}"/>
                </a:ext>
              </a:extLst>
            </p:cNvPr>
            <p:cNvSpPr/>
            <p:nvPr/>
          </p:nvSpPr>
          <p:spPr>
            <a:xfrm>
              <a:off x="5075591" y="20770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6" name="五角星 105">
              <a:extLst>
                <a:ext uri="{FF2B5EF4-FFF2-40B4-BE49-F238E27FC236}">
                  <a16:creationId xmlns:a16="http://schemas.microsoft.com/office/drawing/2014/main" id="{574D47B0-3C93-3C0E-B535-74BDBEF56324}"/>
                </a:ext>
              </a:extLst>
            </p:cNvPr>
            <p:cNvSpPr/>
            <p:nvPr/>
          </p:nvSpPr>
          <p:spPr>
            <a:xfrm>
              <a:off x="5213601" y="2010866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5DFF3CFD-FB56-F4A6-8D8B-582851E16C78}"/>
              </a:ext>
            </a:extLst>
          </p:cNvPr>
          <p:cNvGrpSpPr/>
          <p:nvPr/>
        </p:nvGrpSpPr>
        <p:grpSpPr>
          <a:xfrm>
            <a:off x="6895856" y="4476966"/>
            <a:ext cx="367683" cy="262022"/>
            <a:chOff x="5039238" y="1949662"/>
            <a:chExt cx="256495" cy="193501"/>
          </a:xfrm>
        </p:grpSpPr>
        <p:sp>
          <p:nvSpPr>
            <p:cNvPr id="108" name="五角星 107">
              <a:extLst>
                <a:ext uri="{FF2B5EF4-FFF2-40B4-BE49-F238E27FC236}">
                  <a16:creationId xmlns:a16="http://schemas.microsoft.com/office/drawing/2014/main" id="{75DC3533-BF08-B906-46FC-FF0CF5308BF6}"/>
                </a:ext>
              </a:extLst>
            </p:cNvPr>
            <p:cNvSpPr/>
            <p:nvPr/>
          </p:nvSpPr>
          <p:spPr>
            <a:xfrm>
              <a:off x="5039238" y="1949662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9" name="五角星 108">
              <a:extLst>
                <a:ext uri="{FF2B5EF4-FFF2-40B4-BE49-F238E27FC236}">
                  <a16:creationId xmlns:a16="http://schemas.microsoft.com/office/drawing/2014/main" id="{FAE7223E-B4E4-E1CF-EF5D-517D905BDBC4}"/>
                </a:ext>
              </a:extLst>
            </p:cNvPr>
            <p:cNvSpPr/>
            <p:nvPr/>
          </p:nvSpPr>
          <p:spPr>
            <a:xfrm>
              <a:off x="5075591" y="20770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0" name="五角星 109">
              <a:extLst>
                <a:ext uri="{FF2B5EF4-FFF2-40B4-BE49-F238E27FC236}">
                  <a16:creationId xmlns:a16="http://schemas.microsoft.com/office/drawing/2014/main" id="{E527970C-F01F-1D03-C7D6-9EBF40ED4016}"/>
                </a:ext>
              </a:extLst>
            </p:cNvPr>
            <p:cNvSpPr/>
            <p:nvPr/>
          </p:nvSpPr>
          <p:spPr>
            <a:xfrm>
              <a:off x="5213601" y="2010866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F7A883FA-94A7-49FB-1982-564FF6AB6F52}"/>
              </a:ext>
            </a:extLst>
          </p:cNvPr>
          <p:cNvGrpSpPr/>
          <p:nvPr/>
        </p:nvGrpSpPr>
        <p:grpSpPr>
          <a:xfrm>
            <a:off x="5366537" y="4597762"/>
            <a:ext cx="432252" cy="295292"/>
            <a:chOff x="4985750" y="1925092"/>
            <a:chExt cx="301538" cy="218071"/>
          </a:xfrm>
        </p:grpSpPr>
        <p:sp>
          <p:nvSpPr>
            <p:cNvPr id="112" name="五角星 111">
              <a:extLst>
                <a:ext uri="{FF2B5EF4-FFF2-40B4-BE49-F238E27FC236}">
                  <a16:creationId xmlns:a16="http://schemas.microsoft.com/office/drawing/2014/main" id="{4C991EE8-2EFD-3B7B-C456-F97466840FCC}"/>
                </a:ext>
              </a:extLst>
            </p:cNvPr>
            <p:cNvSpPr/>
            <p:nvPr/>
          </p:nvSpPr>
          <p:spPr>
            <a:xfrm>
              <a:off x="4985750" y="1925092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3" name="五角星 112">
              <a:extLst>
                <a:ext uri="{FF2B5EF4-FFF2-40B4-BE49-F238E27FC236}">
                  <a16:creationId xmlns:a16="http://schemas.microsoft.com/office/drawing/2014/main" id="{5B365EBC-C4E4-F55D-BDA9-3C8D04E76A98}"/>
                </a:ext>
              </a:extLst>
            </p:cNvPr>
            <p:cNvSpPr/>
            <p:nvPr/>
          </p:nvSpPr>
          <p:spPr>
            <a:xfrm>
              <a:off x="5075591" y="20770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4" name="五角星 113">
              <a:extLst>
                <a:ext uri="{FF2B5EF4-FFF2-40B4-BE49-F238E27FC236}">
                  <a16:creationId xmlns:a16="http://schemas.microsoft.com/office/drawing/2014/main" id="{389236EC-FAE8-D93F-6019-29FF97AEAF90}"/>
                </a:ext>
              </a:extLst>
            </p:cNvPr>
            <p:cNvSpPr/>
            <p:nvPr/>
          </p:nvSpPr>
          <p:spPr>
            <a:xfrm>
              <a:off x="5205156" y="2063009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7B1CF465-043F-DFA4-32E0-CC1A3B241265}"/>
              </a:ext>
            </a:extLst>
          </p:cNvPr>
          <p:cNvGrpSpPr/>
          <p:nvPr/>
        </p:nvGrpSpPr>
        <p:grpSpPr>
          <a:xfrm>
            <a:off x="5095440" y="4627979"/>
            <a:ext cx="315571" cy="297154"/>
            <a:chOff x="5075591" y="1923717"/>
            <a:chExt cx="220142" cy="219446"/>
          </a:xfrm>
        </p:grpSpPr>
        <p:sp>
          <p:nvSpPr>
            <p:cNvPr id="116" name="五角星 115">
              <a:extLst>
                <a:ext uri="{FF2B5EF4-FFF2-40B4-BE49-F238E27FC236}">
                  <a16:creationId xmlns:a16="http://schemas.microsoft.com/office/drawing/2014/main" id="{BD6B298D-12D4-3736-2D29-88B7E227606B}"/>
                </a:ext>
              </a:extLst>
            </p:cNvPr>
            <p:cNvSpPr/>
            <p:nvPr/>
          </p:nvSpPr>
          <p:spPr>
            <a:xfrm>
              <a:off x="5087310" y="1923717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7" name="五角星 116">
              <a:extLst>
                <a:ext uri="{FF2B5EF4-FFF2-40B4-BE49-F238E27FC236}">
                  <a16:creationId xmlns:a16="http://schemas.microsoft.com/office/drawing/2014/main" id="{522FC176-3D85-1423-A04F-2C33F7EDDE51}"/>
                </a:ext>
              </a:extLst>
            </p:cNvPr>
            <p:cNvSpPr/>
            <p:nvPr/>
          </p:nvSpPr>
          <p:spPr>
            <a:xfrm>
              <a:off x="5075591" y="20770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8" name="五角星 117">
              <a:extLst>
                <a:ext uri="{FF2B5EF4-FFF2-40B4-BE49-F238E27FC236}">
                  <a16:creationId xmlns:a16="http://schemas.microsoft.com/office/drawing/2014/main" id="{8D1EDC33-F08B-AFD7-177B-F0F9C70BA55D}"/>
                </a:ext>
              </a:extLst>
            </p:cNvPr>
            <p:cNvSpPr/>
            <p:nvPr/>
          </p:nvSpPr>
          <p:spPr>
            <a:xfrm>
              <a:off x="5213601" y="2010866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B3A06FA6-29FF-2688-06AF-9FDD6E6CC8C8}"/>
              </a:ext>
            </a:extLst>
          </p:cNvPr>
          <p:cNvGrpSpPr/>
          <p:nvPr/>
        </p:nvGrpSpPr>
        <p:grpSpPr>
          <a:xfrm>
            <a:off x="6326941" y="4462178"/>
            <a:ext cx="324386" cy="290254"/>
            <a:chOff x="5039238" y="1949662"/>
            <a:chExt cx="226291" cy="214350"/>
          </a:xfrm>
        </p:grpSpPr>
        <p:sp>
          <p:nvSpPr>
            <p:cNvPr id="120" name="五角星 119">
              <a:extLst>
                <a:ext uri="{FF2B5EF4-FFF2-40B4-BE49-F238E27FC236}">
                  <a16:creationId xmlns:a16="http://schemas.microsoft.com/office/drawing/2014/main" id="{7E46D379-649C-05EC-648C-A6AA3A1B6254}"/>
                </a:ext>
              </a:extLst>
            </p:cNvPr>
            <p:cNvSpPr/>
            <p:nvPr/>
          </p:nvSpPr>
          <p:spPr>
            <a:xfrm>
              <a:off x="5039238" y="1949662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1" name="五角星 120">
              <a:extLst>
                <a:ext uri="{FF2B5EF4-FFF2-40B4-BE49-F238E27FC236}">
                  <a16:creationId xmlns:a16="http://schemas.microsoft.com/office/drawing/2014/main" id="{A21FCCC7-720B-CE9F-280D-5F4CBDB74237}"/>
                </a:ext>
              </a:extLst>
            </p:cNvPr>
            <p:cNvSpPr/>
            <p:nvPr/>
          </p:nvSpPr>
          <p:spPr>
            <a:xfrm>
              <a:off x="5053874" y="2097924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2" name="五角星 121">
              <a:extLst>
                <a:ext uri="{FF2B5EF4-FFF2-40B4-BE49-F238E27FC236}">
                  <a16:creationId xmlns:a16="http://schemas.microsoft.com/office/drawing/2014/main" id="{8986440C-6868-0877-A515-60B8B833C1BE}"/>
                </a:ext>
              </a:extLst>
            </p:cNvPr>
            <p:cNvSpPr/>
            <p:nvPr/>
          </p:nvSpPr>
          <p:spPr>
            <a:xfrm>
              <a:off x="5183397" y="1969368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EE63BF83-C0F6-2F48-11EC-2F7C5F772A55}"/>
              </a:ext>
            </a:extLst>
          </p:cNvPr>
          <p:cNvGrpSpPr/>
          <p:nvPr/>
        </p:nvGrpSpPr>
        <p:grpSpPr>
          <a:xfrm>
            <a:off x="6536909" y="4101369"/>
            <a:ext cx="467329" cy="276503"/>
            <a:chOff x="4969725" y="1938968"/>
            <a:chExt cx="326008" cy="204195"/>
          </a:xfrm>
        </p:grpSpPr>
        <p:sp>
          <p:nvSpPr>
            <p:cNvPr id="124" name="五角星 123">
              <a:extLst>
                <a:ext uri="{FF2B5EF4-FFF2-40B4-BE49-F238E27FC236}">
                  <a16:creationId xmlns:a16="http://schemas.microsoft.com/office/drawing/2014/main" id="{359507ED-96E1-E36D-FCC5-C0AD5A1D9D12}"/>
                </a:ext>
              </a:extLst>
            </p:cNvPr>
            <p:cNvSpPr/>
            <p:nvPr/>
          </p:nvSpPr>
          <p:spPr>
            <a:xfrm>
              <a:off x="4969725" y="1938968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5" name="五角星 124">
              <a:extLst>
                <a:ext uri="{FF2B5EF4-FFF2-40B4-BE49-F238E27FC236}">
                  <a16:creationId xmlns:a16="http://schemas.microsoft.com/office/drawing/2014/main" id="{E967BE01-FBA1-BDEA-2084-2021541A8268}"/>
                </a:ext>
              </a:extLst>
            </p:cNvPr>
            <p:cNvSpPr/>
            <p:nvPr/>
          </p:nvSpPr>
          <p:spPr>
            <a:xfrm>
              <a:off x="5075591" y="20770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6" name="五角星 125">
              <a:extLst>
                <a:ext uri="{FF2B5EF4-FFF2-40B4-BE49-F238E27FC236}">
                  <a16:creationId xmlns:a16="http://schemas.microsoft.com/office/drawing/2014/main" id="{7C6081DE-80B4-BCB9-B2B6-CB0D308A86C1}"/>
                </a:ext>
              </a:extLst>
            </p:cNvPr>
            <p:cNvSpPr/>
            <p:nvPr/>
          </p:nvSpPr>
          <p:spPr>
            <a:xfrm>
              <a:off x="5213601" y="2010866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A24A1489-556D-9617-446D-5190A4BAA98C}"/>
              </a:ext>
            </a:extLst>
          </p:cNvPr>
          <p:cNvGrpSpPr/>
          <p:nvPr/>
        </p:nvGrpSpPr>
        <p:grpSpPr>
          <a:xfrm>
            <a:off x="6910049" y="3660923"/>
            <a:ext cx="367683" cy="262022"/>
            <a:chOff x="5039238" y="1949662"/>
            <a:chExt cx="256495" cy="193501"/>
          </a:xfrm>
        </p:grpSpPr>
        <p:sp>
          <p:nvSpPr>
            <p:cNvPr id="128" name="五角星 127">
              <a:extLst>
                <a:ext uri="{FF2B5EF4-FFF2-40B4-BE49-F238E27FC236}">
                  <a16:creationId xmlns:a16="http://schemas.microsoft.com/office/drawing/2014/main" id="{275333C3-556B-DE25-81F2-BB71FC2B9F1B}"/>
                </a:ext>
              </a:extLst>
            </p:cNvPr>
            <p:cNvSpPr/>
            <p:nvPr/>
          </p:nvSpPr>
          <p:spPr>
            <a:xfrm>
              <a:off x="5039238" y="1949662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9" name="五角星 128">
              <a:extLst>
                <a:ext uri="{FF2B5EF4-FFF2-40B4-BE49-F238E27FC236}">
                  <a16:creationId xmlns:a16="http://schemas.microsoft.com/office/drawing/2014/main" id="{8A737229-268E-15A9-5D78-5E8C0B379CE1}"/>
                </a:ext>
              </a:extLst>
            </p:cNvPr>
            <p:cNvSpPr/>
            <p:nvPr/>
          </p:nvSpPr>
          <p:spPr>
            <a:xfrm>
              <a:off x="5075591" y="20770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0" name="五角星 129">
              <a:extLst>
                <a:ext uri="{FF2B5EF4-FFF2-40B4-BE49-F238E27FC236}">
                  <a16:creationId xmlns:a16="http://schemas.microsoft.com/office/drawing/2014/main" id="{1737930D-20B8-FCB7-1137-68B706296444}"/>
                </a:ext>
              </a:extLst>
            </p:cNvPr>
            <p:cNvSpPr/>
            <p:nvPr/>
          </p:nvSpPr>
          <p:spPr>
            <a:xfrm>
              <a:off x="5213601" y="2010866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8F1920DA-6064-F4DB-FD2B-8EC0F3FE6402}"/>
              </a:ext>
            </a:extLst>
          </p:cNvPr>
          <p:cNvGrpSpPr/>
          <p:nvPr/>
        </p:nvGrpSpPr>
        <p:grpSpPr>
          <a:xfrm>
            <a:off x="6626241" y="3651848"/>
            <a:ext cx="238918" cy="374647"/>
            <a:chOff x="5006076" y="1866489"/>
            <a:chExt cx="166669" cy="276674"/>
          </a:xfrm>
        </p:grpSpPr>
        <p:sp>
          <p:nvSpPr>
            <p:cNvPr id="132" name="五角星 131">
              <a:extLst>
                <a:ext uri="{FF2B5EF4-FFF2-40B4-BE49-F238E27FC236}">
                  <a16:creationId xmlns:a16="http://schemas.microsoft.com/office/drawing/2014/main" id="{10840798-7941-7BF9-1FEF-D2D6F3887B2F}"/>
                </a:ext>
              </a:extLst>
            </p:cNvPr>
            <p:cNvSpPr/>
            <p:nvPr/>
          </p:nvSpPr>
          <p:spPr>
            <a:xfrm>
              <a:off x="5039238" y="1949662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3" name="五角星 132">
              <a:extLst>
                <a:ext uri="{FF2B5EF4-FFF2-40B4-BE49-F238E27FC236}">
                  <a16:creationId xmlns:a16="http://schemas.microsoft.com/office/drawing/2014/main" id="{378DA36C-87FE-925B-ACA7-F870957FF4F3}"/>
                </a:ext>
              </a:extLst>
            </p:cNvPr>
            <p:cNvSpPr/>
            <p:nvPr/>
          </p:nvSpPr>
          <p:spPr>
            <a:xfrm>
              <a:off x="5006076" y="20770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4" name="五角星 133">
              <a:extLst>
                <a:ext uri="{FF2B5EF4-FFF2-40B4-BE49-F238E27FC236}">
                  <a16:creationId xmlns:a16="http://schemas.microsoft.com/office/drawing/2014/main" id="{359B2B21-9E03-0399-6D41-FC1F9491A1ED}"/>
                </a:ext>
              </a:extLst>
            </p:cNvPr>
            <p:cNvSpPr/>
            <p:nvPr/>
          </p:nvSpPr>
          <p:spPr>
            <a:xfrm>
              <a:off x="5090613" y="1866489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2BF71CE5-22C6-B8A1-0D26-EFFC8EEA9ED3}"/>
              </a:ext>
            </a:extLst>
          </p:cNvPr>
          <p:cNvGrpSpPr/>
          <p:nvPr/>
        </p:nvGrpSpPr>
        <p:grpSpPr>
          <a:xfrm>
            <a:off x="5606921" y="4565606"/>
            <a:ext cx="589047" cy="420114"/>
            <a:chOff x="4884815" y="2010866"/>
            <a:chExt cx="410918" cy="310251"/>
          </a:xfrm>
        </p:grpSpPr>
        <p:sp>
          <p:nvSpPr>
            <p:cNvPr id="136" name="五角星 135">
              <a:extLst>
                <a:ext uri="{FF2B5EF4-FFF2-40B4-BE49-F238E27FC236}">
                  <a16:creationId xmlns:a16="http://schemas.microsoft.com/office/drawing/2014/main" id="{904484AB-2DEB-9E4B-38AC-4AC95B8FEBDD}"/>
                </a:ext>
              </a:extLst>
            </p:cNvPr>
            <p:cNvSpPr/>
            <p:nvPr/>
          </p:nvSpPr>
          <p:spPr>
            <a:xfrm>
              <a:off x="4884815" y="2255029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7" name="五角星 136">
              <a:extLst>
                <a:ext uri="{FF2B5EF4-FFF2-40B4-BE49-F238E27FC236}">
                  <a16:creationId xmlns:a16="http://schemas.microsoft.com/office/drawing/2014/main" id="{4860FB89-CE01-C0E9-99EB-68DE81857C65}"/>
                </a:ext>
              </a:extLst>
            </p:cNvPr>
            <p:cNvSpPr/>
            <p:nvPr/>
          </p:nvSpPr>
          <p:spPr>
            <a:xfrm>
              <a:off x="5132559" y="2126993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8" name="五角星 137">
              <a:extLst>
                <a:ext uri="{FF2B5EF4-FFF2-40B4-BE49-F238E27FC236}">
                  <a16:creationId xmlns:a16="http://schemas.microsoft.com/office/drawing/2014/main" id="{7D963707-C548-074E-CA9F-0C9E69847473}"/>
                </a:ext>
              </a:extLst>
            </p:cNvPr>
            <p:cNvSpPr/>
            <p:nvPr/>
          </p:nvSpPr>
          <p:spPr>
            <a:xfrm>
              <a:off x="5213601" y="2010866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39" name="组合 138">
            <a:extLst>
              <a:ext uri="{FF2B5EF4-FFF2-40B4-BE49-F238E27FC236}">
                <a16:creationId xmlns:a16="http://schemas.microsoft.com/office/drawing/2014/main" id="{11D37D93-2688-9B97-4E88-2E40A507E27D}"/>
              </a:ext>
            </a:extLst>
          </p:cNvPr>
          <p:cNvGrpSpPr/>
          <p:nvPr/>
        </p:nvGrpSpPr>
        <p:grpSpPr>
          <a:xfrm>
            <a:off x="7214593" y="4684005"/>
            <a:ext cx="367683" cy="262022"/>
            <a:chOff x="5039238" y="1949662"/>
            <a:chExt cx="256495" cy="193501"/>
          </a:xfrm>
        </p:grpSpPr>
        <p:sp>
          <p:nvSpPr>
            <p:cNvPr id="140" name="五角星 139">
              <a:extLst>
                <a:ext uri="{FF2B5EF4-FFF2-40B4-BE49-F238E27FC236}">
                  <a16:creationId xmlns:a16="http://schemas.microsoft.com/office/drawing/2014/main" id="{54CC17F5-5A8A-3F33-499D-82E4D15C8024}"/>
                </a:ext>
              </a:extLst>
            </p:cNvPr>
            <p:cNvSpPr/>
            <p:nvPr/>
          </p:nvSpPr>
          <p:spPr>
            <a:xfrm>
              <a:off x="5039238" y="1949662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1" name="五角星 140">
              <a:extLst>
                <a:ext uri="{FF2B5EF4-FFF2-40B4-BE49-F238E27FC236}">
                  <a16:creationId xmlns:a16="http://schemas.microsoft.com/office/drawing/2014/main" id="{72F0AC1C-2CCD-B1E8-0240-B8B856E5C60C}"/>
                </a:ext>
              </a:extLst>
            </p:cNvPr>
            <p:cNvSpPr/>
            <p:nvPr/>
          </p:nvSpPr>
          <p:spPr>
            <a:xfrm>
              <a:off x="5075591" y="20770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2" name="五角星 141">
              <a:extLst>
                <a:ext uri="{FF2B5EF4-FFF2-40B4-BE49-F238E27FC236}">
                  <a16:creationId xmlns:a16="http://schemas.microsoft.com/office/drawing/2014/main" id="{604690FE-726A-26AA-6505-E9859A77D233}"/>
                </a:ext>
              </a:extLst>
            </p:cNvPr>
            <p:cNvSpPr/>
            <p:nvPr/>
          </p:nvSpPr>
          <p:spPr>
            <a:xfrm>
              <a:off x="5213601" y="2010866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A9B45690-B847-A0C2-77FB-C85F039A1FEC}"/>
              </a:ext>
            </a:extLst>
          </p:cNvPr>
          <p:cNvGrpSpPr/>
          <p:nvPr/>
        </p:nvGrpSpPr>
        <p:grpSpPr>
          <a:xfrm>
            <a:off x="3615531" y="4904910"/>
            <a:ext cx="380015" cy="127720"/>
            <a:chOff x="4980563" y="1978517"/>
            <a:chExt cx="265098" cy="94320"/>
          </a:xfrm>
        </p:grpSpPr>
        <p:sp>
          <p:nvSpPr>
            <p:cNvPr id="144" name="五角星 143">
              <a:extLst>
                <a:ext uri="{FF2B5EF4-FFF2-40B4-BE49-F238E27FC236}">
                  <a16:creationId xmlns:a16="http://schemas.microsoft.com/office/drawing/2014/main" id="{8C6605EE-BA8E-3D86-4205-475F365C1867}"/>
                </a:ext>
              </a:extLst>
            </p:cNvPr>
            <p:cNvSpPr/>
            <p:nvPr/>
          </p:nvSpPr>
          <p:spPr>
            <a:xfrm>
              <a:off x="5068598" y="1978517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5" name="五角星 144">
              <a:extLst>
                <a:ext uri="{FF2B5EF4-FFF2-40B4-BE49-F238E27FC236}">
                  <a16:creationId xmlns:a16="http://schemas.microsoft.com/office/drawing/2014/main" id="{D512AA4E-D8B8-BD8F-77E0-E63F24A31B59}"/>
                </a:ext>
              </a:extLst>
            </p:cNvPr>
            <p:cNvSpPr/>
            <p:nvPr/>
          </p:nvSpPr>
          <p:spPr>
            <a:xfrm>
              <a:off x="4980563" y="2006749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6" name="五角星 145">
              <a:extLst>
                <a:ext uri="{FF2B5EF4-FFF2-40B4-BE49-F238E27FC236}">
                  <a16:creationId xmlns:a16="http://schemas.microsoft.com/office/drawing/2014/main" id="{9FD8E698-449A-E83D-E930-B5DA15046838}"/>
                </a:ext>
              </a:extLst>
            </p:cNvPr>
            <p:cNvSpPr/>
            <p:nvPr/>
          </p:nvSpPr>
          <p:spPr>
            <a:xfrm>
              <a:off x="5163529" y="1994692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47" name="五角星 146">
            <a:extLst>
              <a:ext uri="{FF2B5EF4-FFF2-40B4-BE49-F238E27FC236}">
                <a16:creationId xmlns:a16="http://schemas.microsoft.com/office/drawing/2014/main" id="{920528F1-DE3F-5B4D-802D-1BA966BA140F}"/>
              </a:ext>
            </a:extLst>
          </p:cNvPr>
          <p:cNvSpPr/>
          <p:nvPr/>
        </p:nvSpPr>
        <p:spPr>
          <a:xfrm>
            <a:off x="3189012" y="4937192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8" name="五角星 147">
            <a:extLst>
              <a:ext uri="{FF2B5EF4-FFF2-40B4-BE49-F238E27FC236}">
                <a16:creationId xmlns:a16="http://schemas.microsoft.com/office/drawing/2014/main" id="{3887B884-D9FE-6BED-028F-81CD9826AF1D}"/>
              </a:ext>
            </a:extLst>
          </p:cNvPr>
          <p:cNvSpPr/>
          <p:nvPr/>
        </p:nvSpPr>
        <p:spPr>
          <a:xfrm>
            <a:off x="4632535" y="4821758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9" name="五角星 148">
            <a:extLst>
              <a:ext uri="{FF2B5EF4-FFF2-40B4-BE49-F238E27FC236}">
                <a16:creationId xmlns:a16="http://schemas.microsoft.com/office/drawing/2014/main" id="{01B8E79E-95D9-0453-F195-7B56F3008E7D}"/>
              </a:ext>
            </a:extLst>
          </p:cNvPr>
          <p:cNvSpPr/>
          <p:nvPr/>
        </p:nvSpPr>
        <p:spPr>
          <a:xfrm>
            <a:off x="3415922" y="4776409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8D0C78E7-8E12-BEC3-C28B-0AF65050CB04}"/>
              </a:ext>
            </a:extLst>
          </p:cNvPr>
          <p:cNvGrpSpPr/>
          <p:nvPr/>
        </p:nvGrpSpPr>
        <p:grpSpPr>
          <a:xfrm>
            <a:off x="6528157" y="4737421"/>
            <a:ext cx="367683" cy="262022"/>
            <a:chOff x="5039238" y="1949662"/>
            <a:chExt cx="256495" cy="193501"/>
          </a:xfrm>
        </p:grpSpPr>
        <p:sp>
          <p:nvSpPr>
            <p:cNvPr id="151" name="五角星 150">
              <a:extLst>
                <a:ext uri="{FF2B5EF4-FFF2-40B4-BE49-F238E27FC236}">
                  <a16:creationId xmlns:a16="http://schemas.microsoft.com/office/drawing/2014/main" id="{529C9BF4-4B4A-C925-B2A4-F5BAAD698DBA}"/>
                </a:ext>
              </a:extLst>
            </p:cNvPr>
            <p:cNvSpPr/>
            <p:nvPr/>
          </p:nvSpPr>
          <p:spPr>
            <a:xfrm>
              <a:off x="5039238" y="1949662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2" name="五角星 151">
              <a:extLst>
                <a:ext uri="{FF2B5EF4-FFF2-40B4-BE49-F238E27FC236}">
                  <a16:creationId xmlns:a16="http://schemas.microsoft.com/office/drawing/2014/main" id="{1BD21595-4076-DCF7-82E8-85AC04A01C09}"/>
                </a:ext>
              </a:extLst>
            </p:cNvPr>
            <p:cNvSpPr/>
            <p:nvPr/>
          </p:nvSpPr>
          <p:spPr>
            <a:xfrm>
              <a:off x="5075591" y="20770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3" name="五角星 152">
              <a:extLst>
                <a:ext uri="{FF2B5EF4-FFF2-40B4-BE49-F238E27FC236}">
                  <a16:creationId xmlns:a16="http://schemas.microsoft.com/office/drawing/2014/main" id="{09609D2A-A98A-8E0E-01AC-A16DFF7D4A02}"/>
                </a:ext>
              </a:extLst>
            </p:cNvPr>
            <p:cNvSpPr/>
            <p:nvPr/>
          </p:nvSpPr>
          <p:spPr>
            <a:xfrm>
              <a:off x="5213601" y="2010866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54" name="组合 153">
            <a:extLst>
              <a:ext uri="{FF2B5EF4-FFF2-40B4-BE49-F238E27FC236}">
                <a16:creationId xmlns:a16="http://schemas.microsoft.com/office/drawing/2014/main" id="{5495D08A-BBBD-4872-76A8-DF1DE8C91214}"/>
              </a:ext>
            </a:extLst>
          </p:cNvPr>
          <p:cNvGrpSpPr/>
          <p:nvPr/>
        </p:nvGrpSpPr>
        <p:grpSpPr>
          <a:xfrm>
            <a:off x="5828285" y="4744020"/>
            <a:ext cx="367683" cy="262022"/>
            <a:chOff x="5039238" y="1949662"/>
            <a:chExt cx="256495" cy="193501"/>
          </a:xfrm>
        </p:grpSpPr>
        <p:sp>
          <p:nvSpPr>
            <p:cNvPr id="155" name="五角星 154">
              <a:extLst>
                <a:ext uri="{FF2B5EF4-FFF2-40B4-BE49-F238E27FC236}">
                  <a16:creationId xmlns:a16="http://schemas.microsoft.com/office/drawing/2014/main" id="{C749E7F5-893A-78B4-F33B-ADD5DEEDC805}"/>
                </a:ext>
              </a:extLst>
            </p:cNvPr>
            <p:cNvSpPr/>
            <p:nvPr/>
          </p:nvSpPr>
          <p:spPr>
            <a:xfrm>
              <a:off x="5039238" y="1949662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6" name="五角星 155">
              <a:extLst>
                <a:ext uri="{FF2B5EF4-FFF2-40B4-BE49-F238E27FC236}">
                  <a16:creationId xmlns:a16="http://schemas.microsoft.com/office/drawing/2014/main" id="{542F60A5-B4F0-2B2A-818A-DE79AF19E4E8}"/>
                </a:ext>
              </a:extLst>
            </p:cNvPr>
            <p:cNvSpPr/>
            <p:nvPr/>
          </p:nvSpPr>
          <p:spPr>
            <a:xfrm>
              <a:off x="5075591" y="20770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7" name="五角星 156">
              <a:extLst>
                <a:ext uri="{FF2B5EF4-FFF2-40B4-BE49-F238E27FC236}">
                  <a16:creationId xmlns:a16="http://schemas.microsoft.com/office/drawing/2014/main" id="{F65EFD8B-4D51-4988-F268-4F953717451F}"/>
                </a:ext>
              </a:extLst>
            </p:cNvPr>
            <p:cNvSpPr/>
            <p:nvPr/>
          </p:nvSpPr>
          <p:spPr>
            <a:xfrm>
              <a:off x="5213601" y="2010866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58" name="组合 157">
            <a:extLst>
              <a:ext uri="{FF2B5EF4-FFF2-40B4-BE49-F238E27FC236}">
                <a16:creationId xmlns:a16="http://schemas.microsoft.com/office/drawing/2014/main" id="{E94D21A2-2758-3727-D2DD-FD64BBA44F68}"/>
              </a:ext>
            </a:extLst>
          </p:cNvPr>
          <p:cNvGrpSpPr/>
          <p:nvPr/>
        </p:nvGrpSpPr>
        <p:grpSpPr>
          <a:xfrm>
            <a:off x="4455790" y="4686918"/>
            <a:ext cx="551578" cy="337205"/>
            <a:chOff x="4910953" y="1894140"/>
            <a:chExt cx="384780" cy="249023"/>
          </a:xfrm>
        </p:grpSpPr>
        <p:sp>
          <p:nvSpPr>
            <p:cNvPr id="159" name="五角星 158">
              <a:extLst>
                <a:ext uri="{FF2B5EF4-FFF2-40B4-BE49-F238E27FC236}">
                  <a16:creationId xmlns:a16="http://schemas.microsoft.com/office/drawing/2014/main" id="{F770F8E6-9EA5-BE4E-10AB-3152B74A4B5E}"/>
                </a:ext>
              </a:extLst>
            </p:cNvPr>
            <p:cNvSpPr/>
            <p:nvPr/>
          </p:nvSpPr>
          <p:spPr>
            <a:xfrm>
              <a:off x="4910953" y="1894140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0" name="五角星 159">
              <a:extLst>
                <a:ext uri="{FF2B5EF4-FFF2-40B4-BE49-F238E27FC236}">
                  <a16:creationId xmlns:a16="http://schemas.microsoft.com/office/drawing/2014/main" id="{19715DB8-5E2A-D4EA-C0A3-F3E34AD6B2CB}"/>
                </a:ext>
              </a:extLst>
            </p:cNvPr>
            <p:cNvSpPr/>
            <p:nvPr/>
          </p:nvSpPr>
          <p:spPr>
            <a:xfrm>
              <a:off x="5075591" y="20770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1" name="五角星 160">
              <a:extLst>
                <a:ext uri="{FF2B5EF4-FFF2-40B4-BE49-F238E27FC236}">
                  <a16:creationId xmlns:a16="http://schemas.microsoft.com/office/drawing/2014/main" id="{C84DEB85-4B5C-CC5F-A169-B06E2873BCB9}"/>
                </a:ext>
              </a:extLst>
            </p:cNvPr>
            <p:cNvSpPr/>
            <p:nvPr/>
          </p:nvSpPr>
          <p:spPr>
            <a:xfrm>
              <a:off x="5213601" y="2010866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62" name="组合 161">
            <a:extLst>
              <a:ext uri="{FF2B5EF4-FFF2-40B4-BE49-F238E27FC236}">
                <a16:creationId xmlns:a16="http://schemas.microsoft.com/office/drawing/2014/main" id="{CE733FD1-35AE-9332-5FEC-9EA641B646F2}"/>
              </a:ext>
            </a:extLst>
          </p:cNvPr>
          <p:cNvGrpSpPr/>
          <p:nvPr/>
        </p:nvGrpSpPr>
        <p:grpSpPr>
          <a:xfrm>
            <a:off x="6801775" y="2910924"/>
            <a:ext cx="429743" cy="286835"/>
            <a:chOff x="4995945" y="1949662"/>
            <a:chExt cx="299788" cy="211825"/>
          </a:xfrm>
        </p:grpSpPr>
        <p:sp>
          <p:nvSpPr>
            <p:cNvPr id="163" name="五角星 162">
              <a:extLst>
                <a:ext uri="{FF2B5EF4-FFF2-40B4-BE49-F238E27FC236}">
                  <a16:creationId xmlns:a16="http://schemas.microsoft.com/office/drawing/2014/main" id="{025B2914-DEC3-F1C1-2AE3-3C3DA925B949}"/>
                </a:ext>
              </a:extLst>
            </p:cNvPr>
            <p:cNvSpPr/>
            <p:nvPr/>
          </p:nvSpPr>
          <p:spPr>
            <a:xfrm>
              <a:off x="5039238" y="1949662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4" name="五角星 163">
              <a:extLst>
                <a:ext uri="{FF2B5EF4-FFF2-40B4-BE49-F238E27FC236}">
                  <a16:creationId xmlns:a16="http://schemas.microsoft.com/office/drawing/2014/main" id="{E6EBA872-1124-4D80-9CE6-1CBF8056B6F9}"/>
                </a:ext>
              </a:extLst>
            </p:cNvPr>
            <p:cNvSpPr/>
            <p:nvPr/>
          </p:nvSpPr>
          <p:spPr>
            <a:xfrm>
              <a:off x="4995945" y="2095399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5" name="五角星 164">
              <a:extLst>
                <a:ext uri="{FF2B5EF4-FFF2-40B4-BE49-F238E27FC236}">
                  <a16:creationId xmlns:a16="http://schemas.microsoft.com/office/drawing/2014/main" id="{6300D94D-FC42-E5A6-3C26-0E3D39DBB0E0}"/>
                </a:ext>
              </a:extLst>
            </p:cNvPr>
            <p:cNvSpPr/>
            <p:nvPr/>
          </p:nvSpPr>
          <p:spPr>
            <a:xfrm>
              <a:off x="5213601" y="2010866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66" name="组合 165">
            <a:extLst>
              <a:ext uri="{FF2B5EF4-FFF2-40B4-BE49-F238E27FC236}">
                <a16:creationId xmlns:a16="http://schemas.microsoft.com/office/drawing/2014/main" id="{B93F28F6-88D1-E4EF-C13D-1A7EED4B566E}"/>
              </a:ext>
            </a:extLst>
          </p:cNvPr>
          <p:cNvGrpSpPr/>
          <p:nvPr/>
        </p:nvGrpSpPr>
        <p:grpSpPr>
          <a:xfrm>
            <a:off x="4183719" y="4305355"/>
            <a:ext cx="267283" cy="443424"/>
            <a:chOff x="5075591" y="1815698"/>
            <a:chExt cx="186456" cy="327465"/>
          </a:xfrm>
        </p:grpSpPr>
        <p:sp>
          <p:nvSpPr>
            <p:cNvPr id="167" name="五角星 166">
              <a:extLst>
                <a:ext uri="{FF2B5EF4-FFF2-40B4-BE49-F238E27FC236}">
                  <a16:creationId xmlns:a16="http://schemas.microsoft.com/office/drawing/2014/main" id="{2A6D186E-4BE9-734E-4203-AB4C4A9FFEE8}"/>
                </a:ext>
              </a:extLst>
            </p:cNvPr>
            <p:cNvSpPr/>
            <p:nvPr/>
          </p:nvSpPr>
          <p:spPr>
            <a:xfrm>
              <a:off x="5179915" y="1815698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8" name="五角星 167">
              <a:extLst>
                <a:ext uri="{FF2B5EF4-FFF2-40B4-BE49-F238E27FC236}">
                  <a16:creationId xmlns:a16="http://schemas.microsoft.com/office/drawing/2014/main" id="{BF1DB6BF-E914-1E27-64D4-FA30078A2DC3}"/>
                </a:ext>
              </a:extLst>
            </p:cNvPr>
            <p:cNvSpPr/>
            <p:nvPr/>
          </p:nvSpPr>
          <p:spPr>
            <a:xfrm>
              <a:off x="5075591" y="20770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9" name="五角星 168">
              <a:extLst>
                <a:ext uri="{FF2B5EF4-FFF2-40B4-BE49-F238E27FC236}">
                  <a16:creationId xmlns:a16="http://schemas.microsoft.com/office/drawing/2014/main" id="{CFDA1559-7E58-F6D8-DD76-0E208F8FBF32}"/>
                </a:ext>
              </a:extLst>
            </p:cNvPr>
            <p:cNvSpPr/>
            <p:nvPr/>
          </p:nvSpPr>
          <p:spPr>
            <a:xfrm>
              <a:off x="5155763" y="1995858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70" name="组合 169">
            <a:extLst>
              <a:ext uri="{FF2B5EF4-FFF2-40B4-BE49-F238E27FC236}">
                <a16:creationId xmlns:a16="http://schemas.microsoft.com/office/drawing/2014/main" id="{54263408-E3DA-DC59-A628-1CF4119126A7}"/>
              </a:ext>
            </a:extLst>
          </p:cNvPr>
          <p:cNvGrpSpPr/>
          <p:nvPr/>
        </p:nvGrpSpPr>
        <p:grpSpPr>
          <a:xfrm>
            <a:off x="7087319" y="4188478"/>
            <a:ext cx="367683" cy="262022"/>
            <a:chOff x="5039238" y="1949662"/>
            <a:chExt cx="256495" cy="193501"/>
          </a:xfrm>
        </p:grpSpPr>
        <p:sp>
          <p:nvSpPr>
            <p:cNvPr id="171" name="五角星 170">
              <a:extLst>
                <a:ext uri="{FF2B5EF4-FFF2-40B4-BE49-F238E27FC236}">
                  <a16:creationId xmlns:a16="http://schemas.microsoft.com/office/drawing/2014/main" id="{78477A78-E767-2A39-0CA8-ADB976EE71C4}"/>
                </a:ext>
              </a:extLst>
            </p:cNvPr>
            <p:cNvSpPr/>
            <p:nvPr/>
          </p:nvSpPr>
          <p:spPr>
            <a:xfrm>
              <a:off x="5039238" y="1949662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2" name="五角星 171">
              <a:extLst>
                <a:ext uri="{FF2B5EF4-FFF2-40B4-BE49-F238E27FC236}">
                  <a16:creationId xmlns:a16="http://schemas.microsoft.com/office/drawing/2014/main" id="{82041B53-EF58-A5F0-4F61-83E0BC669504}"/>
                </a:ext>
              </a:extLst>
            </p:cNvPr>
            <p:cNvSpPr/>
            <p:nvPr/>
          </p:nvSpPr>
          <p:spPr>
            <a:xfrm>
              <a:off x="5075591" y="20770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3" name="五角星 172">
              <a:extLst>
                <a:ext uri="{FF2B5EF4-FFF2-40B4-BE49-F238E27FC236}">
                  <a16:creationId xmlns:a16="http://schemas.microsoft.com/office/drawing/2014/main" id="{583713E7-58BA-63CF-15F5-035E981064F5}"/>
                </a:ext>
              </a:extLst>
            </p:cNvPr>
            <p:cNvSpPr/>
            <p:nvPr/>
          </p:nvSpPr>
          <p:spPr>
            <a:xfrm>
              <a:off x="5213601" y="2010866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74" name="组合 173">
            <a:extLst>
              <a:ext uri="{FF2B5EF4-FFF2-40B4-BE49-F238E27FC236}">
                <a16:creationId xmlns:a16="http://schemas.microsoft.com/office/drawing/2014/main" id="{88EB0971-702D-377C-578A-521424278492}"/>
              </a:ext>
            </a:extLst>
          </p:cNvPr>
          <p:cNvGrpSpPr/>
          <p:nvPr/>
        </p:nvGrpSpPr>
        <p:grpSpPr>
          <a:xfrm>
            <a:off x="4395379" y="4421474"/>
            <a:ext cx="717823" cy="594379"/>
            <a:chOff x="5039238" y="1949662"/>
            <a:chExt cx="500752" cy="438944"/>
          </a:xfrm>
        </p:grpSpPr>
        <p:sp>
          <p:nvSpPr>
            <p:cNvPr id="175" name="五角星 174">
              <a:extLst>
                <a:ext uri="{FF2B5EF4-FFF2-40B4-BE49-F238E27FC236}">
                  <a16:creationId xmlns:a16="http://schemas.microsoft.com/office/drawing/2014/main" id="{719ACADA-1C8D-41C1-2796-9F93AEC5723A}"/>
                </a:ext>
              </a:extLst>
            </p:cNvPr>
            <p:cNvSpPr/>
            <p:nvPr/>
          </p:nvSpPr>
          <p:spPr>
            <a:xfrm>
              <a:off x="5039238" y="1949662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6" name="五角星 175">
              <a:extLst>
                <a:ext uri="{FF2B5EF4-FFF2-40B4-BE49-F238E27FC236}">
                  <a16:creationId xmlns:a16="http://schemas.microsoft.com/office/drawing/2014/main" id="{F10D2252-9FA5-A981-9930-82E35CB214F9}"/>
                </a:ext>
              </a:extLst>
            </p:cNvPr>
            <p:cNvSpPr/>
            <p:nvPr/>
          </p:nvSpPr>
          <p:spPr>
            <a:xfrm>
              <a:off x="5075591" y="20770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7" name="五角星 176">
              <a:extLst>
                <a:ext uri="{FF2B5EF4-FFF2-40B4-BE49-F238E27FC236}">
                  <a16:creationId xmlns:a16="http://schemas.microsoft.com/office/drawing/2014/main" id="{50F26335-DE68-BCDB-483B-5F0BB3F60A4E}"/>
                </a:ext>
              </a:extLst>
            </p:cNvPr>
            <p:cNvSpPr/>
            <p:nvPr/>
          </p:nvSpPr>
          <p:spPr>
            <a:xfrm>
              <a:off x="5457858" y="2322518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78" name="组合 177">
            <a:extLst>
              <a:ext uri="{FF2B5EF4-FFF2-40B4-BE49-F238E27FC236}">
                <a16:creationId xmlns:a16="http://schemas.microsoft.com/office/drawing/2014/main" id="{F28079B4-ABCF-64A8-20ED-09843EE430A5}"/>
              </a:ext>
            </a:extLst>
          </p:cNvPr>
          <p:cNvGrpSpPr/>
          <p:nvPr/>
        </p:nvGrpSpPr>
        <p:grpSpPr>
          <a:xfrm>
            <a:off x="6842291" y="2661188"/>
            <a:ext cx="781659" cy="1618827"/>
            <a:chOff x="4542365" y="732145"/>
            <a:chExt cx="545284" cy="1195490"/>
          </a:xfrm>
        </p:grpSpPr>
        <p:sp>
          <p:nvSpPr>
            <p:cNvPr id="179" name="五角星 178">
              <a:extLst>
                <a:ext uri="{FF2B5EF4-FFF2-40B4-BE49-F238E27FC236}">
                  <a16:creationId xmlns:a16="http://schemas.microsoft.com/office/drawing/2014/main" id="{E2088E5C-DFD3-379B-D5DF-DEF26AEBC8FB}"/>
                </a:ext>
              </a:extLst>
            </p:cNvPr>
            <p:cNvSpPr/>
            <p:nvPr/>
          </p:nvSpPr>
          <p:spPr>
            <a:xfrm>
              <a:off x="4819018" y="1848733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0" name="五角星 179">
              <a:extLst>
                <a:ext uri="{FF2B5EF4-FFF2-40B4-BE49-F238E27FC236}">
                  <a16:creationId xmlns:a16="http://schemas.microsoft.com/office/drawing/2014/main" id="{6156D4C7-AE67-CEC2-E1E4-685BDA7B8F46}"/>
                </a:ext>
              </a:extLst>
            </p:cNvPr>
            <p:cNvSpPr/>
            <p:nvPr/>
          </p:nvSpPr>
          <p:spPr>
            <a:xfrm>
              <a:off x="5005517" y="1861547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1" name="五角星 180">
              <a:extLst>
                <a:ext uri="{FF2B5EF4-FFF2-40B4-BE49-F238E27FC236}">
                  <a16:creationId xmlns:a16="http://schemas.microsoft.com/office/drawing/2014/main" id="{C1C00A62-4A85-B295-79BC-80F642AFE654}"/>
                </a:ext>
              </a:extLst>
            </p:cNvPr>
            <p:cNvSpPr/>
            <p:nvPr/>
          </p:nvSpPr>
          <p:spPr>
            <a:xfrm>
              <a:off x="4542365" y="73214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82" name="组合 181">
            <a:extLst>
              <a:ext uri="{FF2B5EF4-FFF2-40B4-BE49-F238E27FC236}">
                <a16:creationId xmlns:a16="http://schemas.microsoft.com/office/drawing/2014/main" id="{EB2220B7-5443-42EA-8300-C77335CFA170}"/>
              </a:ext>
            </a:extLst>
          </p:cNvPr>
          <p:cNvGrpSpPr/>
          <p:nvPr/>
        </p:nvGrpSpPr>
        <p:grpSpPr>
          <a:xfrm>
            <a:off x="6874004" y="2405284"/>
            <a:ext cx="315805" cy="288205"/>
            <a:chOff x="4785018" y="1874459"/>
            <a:chExt cx="220305" cy="212837"/>
          </a:xfrm>
        </p:grpSpPr>
        <p:sp>
          <p:nvSpPr>
            <p:cNvPr id="183" name="五角星 182">
              <a:extLst>
                <a:ext uri="{FF2B5EF4-FFF2-40B4-BE49-F238E27FC236}">
                  <a16:creationId xmlns:a16="http://schemas.microsoft.com/office/drawing/2014/main" id="{B8CABA4C-93E2-DBCE-E5CB-2426B1CD0730}"/>
                </a:ext>
              </a:extLst>
            </p:cNvPr>
            <p:cNvSpPr/>
            <p:nvPr/>
          </p:nvSpPr>
          <p:spPr>
            <a:xfrm>
              <a:off x="4885764" y="2021208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4" name="五角星 183">
              <a:extLst>
                <a:ext uri="{FF2B5EF4-FFF2-40B4-BE49-F238E27FC236}">
                  <a16:creationId xmlns:a16="http://schemas.microsoft.com/office/drawing/2014/main" id="{5FEE5561-979A-23FC-EDF9-6F43DAD4719F}"/>
                </a:ext>
              </a:extLst>
            </p:cNvPr>
            <p:cNvSpPr/>
            <p:nvPr/>
          </p:nvSpPr>
          <p:spPr>
            <a:xfrm>
              <a:off x="4923191" y="19246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5" name="五角星 184">
              <a:extLst>
                <a:ext uri="{FF2B5EF4-FFF2-40B4-BE49-F238E27FC236}">
                  <a16:creationId xmlns:a16="http://schemas.microsoft.com/office/drawing/2014/main" id="{53F72309-AA39-B02E-78B9-7B7399480D9C}"/>
                </a:ext>
              </a:extLst>
            </p:cNvPr>
            <p:cNvSpPr/>
            <p:nvPr/>
          </p:nvSpPr>
          <p:spPr>
            <a:xfrm>
              <a:off x="4785018" y="1874459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86" name="组合 185">
            <a:extLst>
              <a:ext uri="{FF2B5EF4-FFF2-40B4-BE49-F238E27FC236}">
                <a16:creationId xmlns:a16="http://schemas.microsoft.com/office/drawing/2014/main" id="{3B1A1EFB-45CC-8CD9-3C77-B87866EE6BEE}"/>
              </a:ext>
            </a:extLst>
          </p:cNvPr>
          <p:cNvGrpSpPr/>
          <p:nvPr/>
        </p:nvGrpSpPr>
        <p:grpSpPr>
          <a:xfrm>
            <a:off x="6476791" y="4334622"/>
            <a:ext cx="602986" cy="193496"/>
            <a:chOff x="4528269" y="1934797"/>
            <a:chExt cx="420642" cy="142895"/>
          </a:xfrm>
        </p:grpSpPr>
        <p:sp>
          <p:nvSpPr>
            <p:cNvPr id="187" name="五角星 186">
              <a:extLst>
                <a:ext uri="{FF2B5EF4-FFF2-40B4-BE49-F238E27FC236}">
                  <a16:creationId xmlns:a16="http://schemas.microsoft.com/office/drawing/2014/main" id="{6DF2E71D-B0AF-E53C-207A-1B609C9CD377}"/>
                </a:ext>
              </a:extLst>
            </p:cNvPr>
            <p:cNvSpPr/>
            <p:nvPr/>
          </p:nvSpPr>
          <p:spPr>
            <a:xfrm>
              <a:off x="4698366" y="2011604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8" name="五角星 187">
              <a:extLst>
                <a:ext uri="{FF2B5EF4-FFF2-40B4-BE49-F238E27FC236}">
                  <a16:creationId xmlns:a16="http://schemas.microsoft.com/office/drawing/2014/main" id="{FD668289-6656-A315-52B0-C7E9F3F0DF8D}"/>
                </a:ext>
              </a:extLst>
            </p:cNvPr>
            <p:cNvSpPr/>
            <p:nvPr/>
          </p:nvSpPr>
          <p:spPr>
            <a:xfrm>
              <a:off x="4866779" y="1934797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9" name="五角星 188">
              <a:extLst>
                <a:ext uri="{FF2B5EF4-FFF2-40B4-BE49-F238E27FC236}">
                  <a16:creationId xmlns:a16="http://schemas.microsoft.com/office/drawing/2014/main" id="{DEDEA3FA-5B6A-0D84-DEE7-D03F682FFC01}"/>
                </a:ext>
              </a:extLst>
            </p:cNvPr>
            <p:cNvSpPr/>
            <p:nvPr/>
          </p:nvSpPr>
          <p:spPr>
            <a:xfrm>
              <a:off x="4528269" y="1941571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90" name="组合 189">
            <a:extLst>
              <a:ext uri="{FF2B5EF4-FFF2-40B4-BE49-F238E27FC236}">
                <a16:creationId xmlns:a16="http://schemas.microsoft.com/office/drawing/2014/main" id="{AD1E8250-37F6-C759-3EDE-549E3A49C542}"/>
              </a:ext>
            </a:extLst>
          </p:cNvPr>
          <p:cNvGrpSpPr/>
          <p:nvPr/>
        </p:nvGrpSpPr>
        <p:grpSpPr>
          <a:xfrm>
            <a:off x="7328383" y="3910781"/>
            <a:ext cx="271383" cy="189722"/>
            <a:chOff x="4816007" y="1852027"/>
            <a:chExt cx="189316" cy="140108"/>
          </a:xfrm>
        </p:grpSpPr>
        <p:sp>
          <p:nvSpPr>
            <p:cNvPr id="191" name="五角星 190">
              <a:extLst>
                <a:ext uri="{FF2B5EF4-FFF2-40B4-BE49-F238E27FC236}">
                  <a16:creationId xmlns:a16="http://schemas.microsoft.com/office/drawing/2014/main" id="{BEB036FB-ED2B-ABE9-12E9-1B7F6C2B7988}"/>
                </a:ext>
              </a:extLst>
            </p:cNvPr>
            <p:cNvSpPr/>
            <p:nvPr/>
          </p:nvSpPr>
          <p:spPr>
            <a:xfrm>
              <a:off x="4816007" y="1926047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2" name="五角星 191">
              <a:extLst>
                <a:ext uri="{FF2B5EF4-FFF2-40B4-BE49-F238E27FC236}">
                  <a16:creationId xmlns:a16="http://schemas.microsoft.com/office/drawing/2014/main" id="{C71E38C8-2951-D443-4C74-7BDB7C78B298}"/>
                </a:ext>
              </a:extLst>
            </p:cNvPr>
            <p:cNvSpPr/>
            <p:nvPr/>
          </p:nvSpPr>
          <p:spPr>
            <a:xfrm>
              <a:off x="4923191" y="19246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3" name="五角星 192">
              <a:extLst>
                <a:ext uri="{FF2B5EF4-FFF2-40B4-BE49-F238E27FC236}">
                  <a16:creationId xmlns:a16="http://schemas.microsoft.com/office/drawing/2014/main" id="{ECAB0468-6C8C-CB1E-154F-D75775A04932}"/>
                </a:ext>
              </a:extLst>
            </p:cNvPr>
            <p:cNvSpPr/>
            <p:nvPr/>
          </p:nvSpPr>
          <p:spPr>
            <a:xfrm>
              <a:off x="4835822" y="1852027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94" name="组合 193">
            <a:extLst>
              <a:ext uri="{FF2B5EF4-FFF2-40B4-BE49-F238E27FC236}">
                <a16:creationId xmlns:a16="http://schemas.microsoft.com/office/drawing/2014/main" id="{59A07B09-C300-4A7A-7999-1E01C1261815}"/>
              </a:ext>
            </a:extLst>
          </p:cNvPr>
          <p:cNvGrpSpPr/>
          <p:nvPr/>
        </p:nvGrpSpPr>
        <p:grpSpPr>
          <a:xfrm>
            <a:off x="6958200" y="3953416"/>
            <a:ext cx="271383" cy="189722"/>
            <a:chOff x="4816007" y="1852027"/>
            <a:chExt cx="189316" cy="140108"/>
          </a:xfrm>
        </p:grpSpPr>
        <p:sp>
          <p:nvSpPr>
            <p:cNvPr id="195" name="五角星 194">
              <a:extLst>
                <a:ext uri="{FF2B5EF4-FFF2-40B4-BE49-F238E27FC236}">
                  <a16:creationId xmlns:a16="http://schemas.microsoft.com/office/drawing/2014/main" id="{D7AD2A91-E492-436C-71A1-ADF20A61D804}"/>
                </a:ext>
              </a:extLst>
            </p:cNvPr>
            <p:cNvSpPr/>
            <p:nvPr/>
          </p:nvSpPr>
          <p:spPr>
            <a:xfrm>
              <a:off x="4816007" y="1926047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6" name="五角星 195">
              <a:extLst>
                <a:ext uri="{FF2B5EF4-FFF2-40B4-BE49-F238E27FC236}">
                  <a16:creationId xmlns:a16="http://schemas.microsoft.com/office/drawing/2014/main" id="{682A9497-C647-5030-8278-2AE25A617B53}"/>
                </a:ext>
              </a:extLst>
            </p:cNvPr>
            <p:cNvSpPr/>
            <p:nvPr/>
          </p:nvSpPr>
          <p:spPr>
            <a:xfrm>
              <a:off x="4923191" y="19246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7" name="五角星 196">
              <a:extLst>
                <a:ext uri="{FF2B5EF4-FFF2-40B4-BE49-F238E27FC236}">
                  <a16:creationId xmlns:a16="http://schemas.microsoft.com/office/drawing/2014/main" id="{B1B16EA2-01A6-B8A5-3962-DF3822D41224}"/>
                </a:ext>
              </a:extLst>
            </p:cNvPr>
            <p:cNvSpPr/>
            <p:nvPr/>
          </p:nvSpPr>
          <p:spPr>
            <a:xfrm>
              <a:off x="4835822" y="1852027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98" name="组合 197">
            <a:extLst>
              <a:ext uri="{FF2B5EF4-FFF2-40B4-BE49-F238E27FC236}">
                <a16:creationId xmlns:a16="http://schemas.microsoft.com/office/drawing/2014/main" id="{215A5245-75D1-FA9C-6EBE-8ECB58362CC7}"/>
              </a:ext>
            </a:extLst>
          </p:cNvPr>
          <p:cNvGrpSpPr/>
          <p:nvPr/>
        </p:nvGrpSpPr>
        <p:grpSpPr>
          <a:xfrm>
            <a:off x="7934823" y="4507848"/>
            <a:ext cx="383874" cy="148699"/>
            <a:chOff x="4737533" y="1882322"/>
            <a:chExt cx="267790" cy="109813"/>
          </a:xfrm>
        </p:grpSpPr>
        <p:sp>
          <p:nvSpPr>
            <p:cNvPr id="199" name="五角星 198">
              <a:extLst>
                <a:ext uri="{FF2B5EF4-FFF2-40B4-BE49-F238E27FC236}">
                  <a16:creationId xmlns:a16="http://schemas.microsoft.com/office/drawing/2014/main" id="{CA2D125C-907E-2B8A-C6FB-400B3FE8363A}"/>
                </a:ext>
              </a:extLst>
            </p:cNvPr>
            <p:cNvSpPr/>
            <p:nvPr/>
          </p:nvSpPr>
          <p:spPr>
            <a:xfrm>
              <a:off x="4816007" y="1926047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0" name="五角星 199">
              <a:extLst>
                <a:ext uri="{FF2B5EF4-FFF2-40B4-BE49-F238E27FC236}">
                  <a16:creationId xmlns:a16="http://schemas.microsoft.com/office/drawing/2014/main" id="{74C863B5-2AEC-96F4-0437-A129DBA4D61C}"/>
                </a:ext>
              </a:extLst>
            </p:cNvPr>
            <p:cNvSpPr/>
            <p:nvPr/>
          </p:nvSpPr>
          <p:spPr>
            <a:xfrm>
              <a:off x="4923191" y="19246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1" name="五角星 200">
              <a:extLst>
                <a:ext uri="{FF2B5EF4-FFF2-40B4-BE49-F238E27FC236}">
                  <a16:creationId xmlns:a16="http://schemas.microsoft.com/office/drawing/2014/main" id="{A0EDAEAE-F43A-2888-771F-ADD3DFEC850A}"/>
                </a:ext>
              </a:extLst>
            </p:cNvPr>
            <p:cNvSpPr/>
            <p:nvPr/>
          </p:nvSpPr>
          <p:spPr>
            <a:xfrm>
              <a:off x="4737533" y="1882322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DF5727D7-EBEC-A0CA-E863-29F7BA5CF77B}"/>
              </a:ext>
            </a:extLst>
          </p:cNvPr>
          <p:cNvGrpSpPr/>
          <p:nvPr/>
        </p:nvGrpSpPr>
        <p:grpSpPr>
          <a:xfrm>
            <a:off x="7396371" y="4382467"/>
            <a:ext cx="333587" cy="286107"/>
            <a:chOff x="4739380" y="1819234"/>
            <a:chExt cx="232710" cy="211288"/>
          </a:xfrm>
        </p:grpSpPr>
        <p:sp>
          <p:nvSpPr>
            <p:cNvPr id="203" name="五角星 202">
              <a:extLst>
                <a:ext uri="{FF2B5EF4-FFF2-40B4-BE49-F238E27FC236}">
                  <a16:creationId xmlns:a16="http://schemas.microsoft.com/office/drawing/2014/main" id="{4F7A5112-E870-E6D6-4E90-DE5EC899042C}"/>
                </a:ext>
              </a:extLst>
            </p:cNvPr>
            <p:cNvSpPr/>
            <p:nvPr/>
          </p:nvSpPr>
          <p:spPr>
            <a:xfrm>
              <a:off x="4739380" y="1964434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4" name="五角星 203">
              <a:extLst>
                <a:ext uri="{FF2B5EF4-FFF2-40B4-BE49-F238E27FC236}">
                  <a16:creationId xmlns:a16="http://schemas.microsoft.com/office/drawing/2014/main" id="{481A57AB-A9C8-F98D-71B3-8DD1782D1C5D}"/>
                </a:ext>
              </a:extLst>
            </p:cNvPr>
            <p:cNvSpPr/>
            <p:nvPr/>
          </p:nvSpPr>
          <p:spPr>
            <a:xfrm>
              <a:off x="4889958" y="1931919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5" name="五角星 204">
              <a:extLst>
                <a:ext uri="{FF2B5EF4-FFF2-40B4-BE49-F238E27FC236}">
                  <a16:creationId xmlns:a16="http://schemas.microsoft.com/office/drawing/2014/main" id="{DE328219-FC4A-5F3B-33FF-E0928836183D}"/>
                </a:ext>
              </a:extLst>
            </p:cNvPr>
            <p:cNvSpPr/>
            <p:nvPr/>
          </p:nvSpPr>
          <p:spPr>
            <a:xfrm>
              <a:off x="4820814" y="1819234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06" name="组合 205">
            <a:extLst>
              <a:ext uri="{FF2B5EF4-FFF2-40B4-BE49-F238E27FC236}">
                <a16:creationId xmlns:a16="http://schemas.microsoft.com/office/drawing/2014/main" id="{27886824-7ED0-44EC-DDF5-2A0A22AD61B1}"/>
              </a:ext>
            </a:extLst>
          </p:cNvPr>
          <p:cNvGrpSpPr/>
          <p:nvPr/>
        </p:nvGrpSpPr>
        <p:grpSpPr>
          <a:xfrm>
            <a:off x="4180516" y="4854308"/>
            <a:ext cx="359688" cy="171491"/>
            <a:chOff x="4779527" y="1868967"/>
            <a:chExt cx="250918" cy="126645"/>
          </a:xfrm>
        </p:grpSpPr>
        <p:sp>
          <p:nvSpPr>
            <p:cNvPr id="207" name="五角星 206">
              <a:extLst>
                <a:ext uri="{FF2B5EF4-FFF2-40B4-BE49-F238E27FC236}">
                  <a16:creationId xmlns:a16="http://schemas.microsoft.com/office/drawing/2014/main" id="{0676B6B2-7A8A-D020-74C0-01F5074E6AFD}"/>
                </a:ext>
              </a:extLst>
            </p:cNvPr>
            <p:cNvSpPr/>
            <p:nvPr/>
          </p:nvSpPr>
          <p:spPr>
            <a:xfrm>
              <a:off x="4779527" y="1929524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8" name="五角星 207">
              <a:extLst>
                <a:ext uri="{FF2B5EF4-FFF2-40B4-BE49-F238E27FC236}">
                  <a16:creationId xmlns:a16="http://schemas.microsoft.com/office/drawing/2014/main" id="{E1623373-1DAB-20D7-E8BA-9BA55B0F5622}"/>
                </a:ext>
              </a:extLst>
            </p:cNvPr>
            <p:cNvSpPr/>
            <p:nvPr/>
          </p:nvSpPr>
          <p:spPr>
            <a:xfrm>
              <a:off x="4948313" y="1921480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9" name="五角星 208">
              <a:extLst>
                <a:ext uri="{FF2B5EF4-FFF2-40B4-BE49-F238E27FC236}">
                  <a16:creationId xmlns:a16="http://schemas.microsoft.com/office/drawing/2014/main" id="{FD10DF55-8465-301F-66FC-1CB0C511D924}"/>
                </a:ext>
              </a:extLst>
            </p:cNvPr>
            <p:cNvSpPr/>
            <p:nvPr/>
          </p:nvSpPr>
          <p:spPr>
            <a:xfrm>
              <a:off x="4862395" y="1868967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10" name="五角星 209">
            <a:extLst>
              <a:ext uri="{FF2B5EF4-FFF2-40B4-BE49-F238E27FC236}">
                <a16:creationId xmlns:a16="http://schemas.microsoft.com/office/drawing/2014/main" id="{6655CC56-D060-5C5D-C9DD-CA88CF20C9CD}"/>
              </a:ext>
            </a:extLst>
          </p:cNvPr>
          <p:cNvSpPr/>
          <p:nvPr/>
        </p:nvSpPr>
        <p:spPr>
          <a:xfrm>
            <a:off x="5289722" y="4908743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1" name="五角星 210">
            <a:extLst>
              <a:ext uri="{FF2B5EF4-FFF2-40B4-BE49-F238E27FC236}">
                <a16:creationId xmlns:a16="http://schemas.microsoft.com/office/drawing/2014/main" id="{FF86A438-D602-8B00-4449-750A8B8E9E8D}"/>
              </a:ext>
            </a:extLst>
          </p:cNvPr>
          <p:cNvSpPr/>
          <p:nvPr/>
        </p:nvSpPr>
        <p:spPr>
          <a:xfrm>
            <a:off x="5239903" y="4601011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2" name="五角星 211">
            <a:extLst>
              <a:ext uri="{FF2B5EF4-FFF2-40B4-BE49-F238E27FC236}">
                <a16:creationId xmlns:a16="http://schemas.microsoft.com/office/drawing/2014/main" id="{85B5D1F2-EAFC-3684-A105-E111E40CDA10}"/>
              </a:ext>
            </a:extLst>
          </p:cNvPr>
          <p:cNvSpPr/>
          <p:nvPr/>
        </p:nvSpPr>
        <p:spPr>
          <a:xfrm>
            <a:off x="5192751" y="4447144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3" name="五角星 212">
            <a:extLst>
              <a:ext uri="{FF2B5EF4-FFF2-40B4-BE49-F238E27FC236}">
                <a16:creationId xmlns:a16="http://schemas.microsoft.com/office/drawing/2014/main" id="{6AFC76FE-2209-EE70-8D86-A027ACB86D8A}"/>
              </a:ext>
            </a:extLst>
          </p:cNvPr>
          <p:cNvSpPr/>
          <p:nvPr/>
        </p:nvSpPr>
        <p:spPr>
          <a:xfrm>
            <a:off x="4358794" y="4133972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4" name="五角星 213">
            <a:extLst>
              <a:ext uri="{FF2B5EF4-FFF2-40B4-BE49-F238E27FC236}">
                <a16:creationId xmlns:a16="http://schemas.microsoft.com/office/drawing/2014/main" id="{18DE6EF2-65F5-066F-7125-8750C5AF0F22}"/>
              </a:ext>
            </a:extLst>
          </p:cNvPr>
          <p:cNvSpPr/>
          <p:nvPr/>
        </p:nvSpPr>
        <p:spPr>
          <a:xfrm>
            <a:off x="3394120" y="4933978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5" name="五角星 214">
            <a:extLst>
              <a:ext uri="{FF2B5EF4-FFF2-40B4-BE49-F238E27FC236}">
                <a16:creationId xmlns:a16="http://schemas.microsoft.com/office/drawing/2014/main" id="{B297D9BB-3CBE-3A01-74B8-7C68F128C0F9}"/>
              </a:ext>
            </a:extLst>
          </p:cNvPr>
          <p:cNvSpPr/>
          <p:nvPr/>
        </p:nvSpPr>
        <p:spPr>
          <a:xfrm>
            <a:off x="6813686" y="3491024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6" name="五角星 215">
            <a:extLst>
              <a:ext uri="{FF2B5EF4-FFF2-40B4-BE49-F238E27FC236}">
                <a16:creationId xmlns:a16="http://schemas.microsoft.com/office/drawing/2014/main" id="{16919C23-39CA-C71C-E822-9A6BC4ADA589}"/>
              </a:ext>
            </a:extLst>
          </p:cNvPr>
          <p:cNvSpPr/>
          <p:nvPr/>
        </p:nvSpPr>
        <p:spPr>
          <a:xfrm>
            <a:off x="7323431" y="3726352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17" name="组合 216">
            <a:extLst>
              <a:ext uri="{FF2B5EF4-FFF2-40B4-BE49-F238E27FC236}">
                <a16:creationId xmlns:a16="http://schemas.microsoft.com/office/drawing/2014/main" id="{2DF50BD1-5699-91DA-B37C-D58F488CD8FD}"/>
              </a:ext>
            </a:extLst>
          </p:cNvPr>
          <p:cNvGrpSpPr/>
          <p:nvPr/>
        </p:nvGrpSpPr>
        <p:grpSpPr>
          <a:xfrm>
            <a:off x="7667150" y="4238063"/>
            <a:ext cx="271383" cy="189722"/>
            <a:chOff x="4816007" y="1852027"/>
            <a:chExt cx="189316" cy="140108"/>
          </a:xfrm>
        </p:grpSpPr>
        <p:sp>
          <p:nvSpPr>
            <p:cNvPr id="218" name="五角星 217">
              <a:extLst>
                <a:ext uri="{FF2B5EF4-FFF2-40B4-BE49-F238E27FC236}">
                  <a16:creationId xmlns:a16="http://schemas.microsoft.com/office/drawing/2014/main" id="{A0F5B97F-BAA7-3B38-29C0-A7A40DE2B45D}"/>
                </a:ext>
              </a:extLst>
            </p:cNvPr>
            <p:cNvSpPr/>
            <p:nvPr/>
          </p:nvSpPr>
          <p:spPr>
            <a:xfrm>
              <a:off x="4816007" y="1926047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9" name="五角星 218">
              <a:extLst>
                <a:ext uri="{FF2B5EF4-FFF2-40B4-BE49-F238E27FC236}">
                  <a16:creationId xmlns:a16="http://schemas.microsoft.com/office/drawing/2014/main" id="{B87D3102-05FC-8A6E-7C39-6EBD774BC9C5}"/>
                </a:ext>
              </a:extLst>
            </p:cNvPr>
            <p:cNvSpPr/>
            <p:nvPr/>
          </p:nvSpPr>
          <p:spPr>
            <a:xfrm>
              <a:off x="4923191" y="19246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0" name="五角星 219">
              <a:extLst>
                <a:ext uri="{FF2B5EF4-FFF2-40B4-BE49-F238E27FC236}">
                  <a16:creationId xmlns:a16="http://schemas.microsoft.com/office/drawing/2014/main" id="{3271571D-8742-3DD1-00DE-1C9A3B789B4C}"/>
                </a:ext>
              </a:extLst>
            </p:cNvPr>
            <p:cNvSpPr/>
            <p:nvPr/>
          </p:nvSpPr>
          <p:spPr>
            <a:xfrm>
              <a:off x="4835822" y="1852027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21" name="组合 220">
            <a:extLst>
              <a:ext uri="{FF2B5EF4-FFF2-40B4-BE49-F238E27FC236}">
                <a16:creationId xmlns:a16="http://schemas.microsoft.com/office/drawing/2014/main" id="{7F1414BF-6DFC-3787-1790-3CD13C0A23DF}"/>
              </a:ext>
            </a:extLst>
          </p:cNvPr>
          <p:cNvGrpSpPr/>
          <p:nvPr/>
        </p:nvGrpSpPr>
        <p:grpSpPr>
          <a:xfrm>
            <a:off x="8489021" y="4222157"/>
            <a:ext cx="364194" cy="304018"/>
            <a:chOff x="4948753" y="1949662"/>
            <a:chExt cx="254061" cy="224515"/>
          </a:xfrm>
        </p:grpSpPr>
        <p:sp>
          <p:nvSpPr>
            <p:cNvPr id="222" name="五角星 221">
              <a:extLst>
                <a:ext uri="{FF2B5EF4-FFF2-40B4-BE49-F238E27FC236}">
                  <a16:creationId xmlns:a16="http://schemas.microsoft.com/office/drawing/2014/main" id="{48288B6D-03CF-D66E-1A20-B9A349322C47}"/>
                </a:ext>
              </a:extLst>
            </p:cNvPr>
            <p:cNvSpPr/>
            <p:nvPr/>
          </p:nvSpPr>
          <p:spPr>
            <a:xfrm>
              <a:off x="5039238" y="1949662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3" name="五角星 222">
              <a:extLst>
                <a:ext uri="{FF2B5EF4-FFF2-40B4-BE49-F238E27FC236}">
                  <a16:creationId xmlns:a16="http://schemas.microsoft.com/office/drawing/2014/main" id="{814C7330-E2C7-69C2-1C44-17BF5121FDF5}"/>
                </a:ext>
              </a:extLst>
            </p:cNvPr>
            <p:cNvSpPr/>
            <p:nvPr/>
          </p:nvSpPr>
          <p:spPr>
            <a:xfrm>
              <a:off x="5120682" y="2108089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4" name="五角星 223">
              <a:extLst>
                <a:ext uri="{FF2B5EF4-FFF2-40B4-BE49-F238E27FC236}">
                  <a16:creationId xmlns:a16="http://schemas.microsoft.com/office/drawing/2014/main" id="{03BF13A3-F325-09AD-16C9-3770FA27C720}"/>
                </a:ext>
              </a:extLst>
            </p:cNvPr>
            <p:cNvSpPr/>
            <p:nvPr/>
          </p:nvSpPr>
          <p:spPr>
            <a:xfrm>
              <a:off x="4948753" y="200950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25" name="组合 224">
            <a:extLst>
              <a:ext uri="{FF2B5EF4-FFF2-40B4-BE49-F238E27FC236}">
                <a16:creationId xmlns:a16="http://schemas.microsoft.com/office/drawing/2014/main" id="{C93BBFC8-7298-159D-7E32-AECFBE62AAA4}"/>
              </a:ext>
            </a:extLst>
          </p:cNvPr>
          <p:cNvGrpSpPr/>
          <p:nvPr/>
        </p:nvGrpSpPr>
        <p:grpSpPr>
          <a:xfrm>
            <a:off x="7819569" y="4722023"/>
            <a:ext cx="367683" cy="262022"/>
            <a:chOff x="5039238" y="1949662"/>
            <a:chExt cx="256495" cy="193501"/>
          </a:xfrm>
        </p:grpSpPr>
        <p:sp>
          <p:nvSpPr>
            <p:cNvPr id="226" name="五角星 225">
              <a:extLst>
                <a:ext uri="{FF2B5EF4-FFF2-40B4-BE49-F238E27FC236}">
                  <a16:creationId xmlns:a16="http://schemas.microsoft.com/office/drawing/2014/main" id="{F0198956-1792-9059-6478-00F05A2E7388}"/>
                </a:ext>
              </a:extLst>
            </p:cNvPr>
            <p:cNvSpPr/>
            <p:nvPr/>
          </p:nvSpPr>
          <p:spPr>
            <a:xfrm>
              <a:off x="5039238" y="1949662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7" name="五角星 226">
              <a:extLst>
                <a:ext uri="{FF2B5EF4-FFF2-40B4-BE49-F238E27FC236}">
                  <a16:creationId xmlns:a16="http://schemas.microsoft.com/office/drawing/2014/main" id="{9398DF61-41C9-E56F-E4A2-35FF9114BD07}"/>
                </a:ext>
              </a:extLst>
            </p:cNvPr>
            <p:cNvSpPr/>
            <p:nvPr/>
          </p:nvSpPr>
          <p:spPr>
            <a:xfrm>
              <a:off x="5075591" y="20770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8" name="五角星 227">
              <a:extLst>
                <a:ext uri="{FF2B5EF4-FFF2-40B4-BE49-F238E27FC236}">
                  <a16:creationId xmlns:a16="http://schemas.microsoft.com/office/drawing/2014/main" id="{3010D9A7-181C-5640-A050-8398DF6AC6AA}"/>
                </a:ext>
              </a:extLst>
            </p:cNvPr>
            <p:cNvSpPr/>
            <p:nvPr/>
          </p:nvSpPr>
          <p:spPr>
            <a:xfrm>
              <a:off x="5213601" y="2010866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29" name="组合 228">
            <a:extLst>
              <a:ext uri="{FF2B5EF4-FFF2-40B4-BE49-F238E27FC236}">
                <a16:creationId xmlns:a16="http://schemas.microsoft.com/office/drawing/2014/main" id="{EC9D6B6B-CD4A-BA16-BD02-6ECE2769D673}"/>
              </a:ext>
            </a:extLst>
          </p:cNvPr>
          <p:cNvGrpSpPr/>
          <p:nvPr/>
        </p:nvGrpSpPr>
        <p:grpSpPr>
          <a:xfrm>
            <a:off x="8619609" y="4642411"/>
            <a:ext cx="367683" cy="262022"/>
            <a:chOff x="5039238" y="1949662"/>
            <a:chExt cx="256495" cy="193501"/>
          </a:xfrm>
        </p:grpSpPr>
        <p:sp>
          <p:nvSpPr>
            <p:cNvPr id="230" name="五角星 229">
              <a:extLst>
                <a:ext uri="{FF2B5EF4-FFF2-40B4-BE49-F238E27FC236}">
                  <a16:creationId xmlns:a16="http://schemas.microsoft.com/office/drawing/2014/main" id="{356A521E-5976-A860-A053-B34B679308F3}"/>
                </a:ext>
              </a:extLst>
            </p:cNvPr>
            <p:cNvSpPr/>
            <p:nvPr/>
          </p:nvSpPr>
          <p:spPr>
            <a:xfrm>
              <a:off x="5039238" y="1949662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1" name="五角星 230">
              <a:extLst>
                <a:ext uri="{FF2B5EF4-FFF2-40B4-BE49-F238E27FC236}">
                  <a16:creationId xmlns:a16="http://schemas.microsoft.com/office/drawing/2014/main" id="{BA2ADDFB-8F73-1FA7-C11B-B43177C826E2}"/>
                </a:ext>
              </a:extLst>
            </p:cNvPr>
            <p:cNvSpPr/>
            <p:nvPr/>
          </p:nvSpPr>
          <p:spPr>
            <a:xfrm>
              <a:off x="5075591" y="20770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2" name="五角星 231">
              <a:extLst>
                <a:ext uri="{FF2B5EF4-FFF2-40B4-BE49-F238E27FC236}">
                  <a16:creationId xmlns:a16="http://schemas.microsoft.com/office/drawing/2014/main" id="{A33A6A27-97FC-9EC2-FDE3-9727CE04C8F8}"/>
                </a:ext>
              </a:extLst>
            </p:cNvPr>
            <p:cNvSpPr/>
            <p:nvPr/>
          </p:nvSpPr>
          <p:spPr>
            <a:xfrm>
              <a:off x="5213601" y="2010866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33" name="组合 232">
            <a:extLst>
              <a:ext uri="{FF2B5EF4-FFF2-40B4-BE49-F238E27FC236}">
                <a16:creationId xmlns:a16="http://schemas.microsoft.com/office/drawing/2014/main" id="{C014E383-3A48-26B0-289F-7204C87A4489}"/>
              </a:ext>
            </a:extLst>
          </p:cNvPr>
          <p:cNvGrpSpPr/>
          <p:nvPr/>
        </p:nvGrpSpPr>
        <p:grpSpPr>
          <a:xfrm>
            <a:off x="7028014" y="3213779"/>
            <a:ext cx="271383" cy="189722"/>
            <a:chOff x="4816007" y="1852027"/>
            <a:chExt cx="189316" cy="140108"/>
          </a:xfrm>
        </p:grpSpPr>
        <p:sp>
          <p:nvSpPr>
            <p:cNvPr id="234" name="五角星 233">
              <a:extLst>
                <a:ext uri="{FF2B5EF4-FFF2-40B4-BE49-F238E27FC236}">
                  <a16:creationId xmlns:a16="http://schemas.microsoft.com/office/drawing/2014/main" id="{B105DCB4-CD5D-74A9-01F3-C736D4B31B08}"/>
                </a:ext>
              </a:extLst>
            </p:cNvPr>
            <p:cNvSpPr/>
            <p:nvPr/>
          </p:nvSpPr>
          <p:spPr>
            <a:xfrm>
              <a:off x="4816007" y="1926047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5" name="五角星 234">
              <a:extLst>
                <a:ext uri="{FF2B5EF4-FFF2-40B4-BE49-F238E27FC236}">
                  <a16:creationId xmlns:a16="http://schemas.microsoft.com/office/drawing/2014/main" id="{B6F634C1-4888-EE88-E979-93C237A66080}"/>
                </a:ext>
              </a:extLst>
            </p:cNvPr>
            <p:cNvSpPr/>
            <p:nvPr/>
          </p:nvSpPr>
          <p:spPr>
            <a:xfrm>
              <a:off x="4923191" y="1924675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6" name="五角星 235">
              <a:extLst>
                <a:ext uri="{FF2B5EF4-FFF2-40B4-BE49-F238E27FC236}">
                  <a16:creationId xmlns:a16="http://schemas.microsoft.com/office/drawing/2014/main" id="{3F804443-73D0-D30F-7CE3-0416BF30AF2A}"/>
                </a:ext>
              </a:extLst>
            </p:cNvPr>
            <p:cNvSpPr/>
            <p:nvPr/>
          </p:nvSpPr>
          <p:spPr>
            <a:xfrm>
              <a:off x="4835822" y="1852027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37" name="五角星 236">
            <a:extLst>
              <a:ext uri="{FF2B5EF4-FFF2-40B4-BE49-F238E27FC236}">
                <a16:creationId xmlns:a16="http://schemas.microsoft.com/office/drawing/2014/main" id="{215131B3-7C39-03BD-93C7-B981020CF050}"/>
              </a:ext>
            </a:extLst>
          </p:cNvPr>
          <p:cNvSpPr/>
          <p:nvPr/>
        </p:nvSpPr>
        <p:spPr>
          <a:xfrm>
            <a:off x="7038196" y="3544009"/>
            <a:ext cx="117735" cy="89491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38" name="组合 237">
            <a:extLst>
              <a:ext uri="{FF2B5EF4-FFF2-40B4-BE49-F238E27FC236}">
                <a16:creationId xmlns:a16="http://schemas.microsoft.com/office/drawing/2014/main" id="{513AC9C9-3F52-0BD8-70CC-55D855AEF43C}"/>
              </a:ext>
            </a:extLst>
          </p:cNvPr>
          <p:cNvGrpSpPr/>
          <p:nvPr/>
        </p:nvGrpSpPr>
        <p:grpSpPr>
          <a:xfrm>
            <a:off x="8681456" y="4008992"/>
            <a:ext cx="339086" cy="963322"/>
            <a:chOff x="4661593" y="778079"/>
            <a:chExt cx="236546" cy="711405"/>
          </a:xfrm>
        </p:grpSpPr>
        <p:sp>
          <p:nvSpPr>
            <p:cNvPr id="239" name="五角星 238">
              <a:extLst>
                <a:ext uri="{FF2B5EF4-FFF2-40B4-BE49-F238E27FC236}">
                  <a16:creationId xmlns:a16="http://schemas.microsoft.com/office/drawing/2014/main" id="{FB5CCDDE-5A00-FD8D-0A52-CC26E3413CFC}"/>
                </a:ext>
              </a:extLst>
            </p:cNvPr>
            <p:cNvSpPr/>
            <p:nvPr/>
          </p:nvSpPr>
          <p:spPr>
            <a:xfrm>
              <a:off x="4816007" y="1423396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0" name="五角星 239">
              <a:extLst>
                <a:ext uri="{FF2B5EF4-FFF2-40B4-BE49-F238E27FC236}">
                  <a16:creationId xmlns:a16="http://schemas.microsoft.com/office/drawing/2014/main" id="{7304F5DC-49D2-B29F-30FA-DA45F2B5F7FC}"/>
                </a:ext>
              </a:extLst>
            </p:cNvPr>
            <p:cNvSpPr/>
            <p:nvPr/>
          </p:nvSpPr>
          <p:spPr>
            <a:xfrm>
              <a:off x="4800203" y="1122573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1" name="五角星 240">
              <a:extLst>
                <a:ext uri="{FF2B5EF4-FFF2-40B4-BE49-F238E27FC236}">
                  <a16:creationId xmlns:a16="http://schemas.microsoft.com/office/drawing/2014/main" id="{EFBA4633-2937-BD7F-56E0-01D824B70926}"/>
                </a:ext>
              </a:extLst>
            </p:cNvPr>
            <p:cNvSpPr/>
            <p:nvPr/>
          </p:nvSpPr>
          <p:spPr>
            <a:xfrm>
              <a:off x="4661593" y="778079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42" name="组合 241">
            <a:extLst>
              <a:ext uri="{FF2B5EF4-FFF2-40B4-BE49-F238E27FC236}">
                <a16:creationId xmlns:a16="http://schemas.microsoft.com/office/drawing/2014/main" id="{92F7FBBC-886A-9FA8-916B-6C8755B0AF86}"/>
              </a:ext>
            </a:extLst>
          </p:cNvPr>
          <p:cNvGrpSpPr/>
          <p:nvPr/>
        </p:nvGrpSpPr>
        <p:grpSpPr>
          <a:xfrm>
            <a:off x="8693816" y="3790532"/>
            <a:ext cx="202392" cy="883757"/>
            <a:chOff x="4756951" y="836837"/>
            <a:chExt cx="141188" cy="652647"/>
          </a:xfrm>
        </p:grpSpPr>
        <p:sp>
          <p:nvSpPr>
            <p:cNvPr id="243" name="五角星 242">
              <a:extLst>
                <a:ext uri="{FF2B5EF4-FFF2-40B4-BE49-F238E27FC236}">
                  <a16:creationId xmlns:a16="http://schemas.microsoft.com/office/drawing/2014/main" id="{24F8E072-B3BD-26DC-8528-D2AEBA1D04DE}"/>
                </a:ext>
              </a:extLst>
            </p:cNvPr>
            <p:cNvSpPr/>
            <p:nvPr/>
          </p:nvSpPr>
          <p:spPr>
            <a:xfrm>
              <a:off x="4816007" y="1423396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4" name="五角星 243">
              <a:extLst>
                <a:ext uri="{FF2B5EF4-FFF2-40B4-BE49-F238E27FC236}">
                  <a16:creationId xmlns:a16="http://schemas.microsoft.com/office/drawing/2014/main" id="{7C57C6D6-549F-59CD-F616-123D533F905E}"/>
                </a:ext>
              </a:extLst>
            </p:cNvPr>
            <p:cNvSpPr/>
            <p:nvPr/>
          </p:nvSpPr>
          <p:spPr>
            <a:xfrm>
              <a:off x="4800203" y="1122573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5" name="五角星 244">
              <a:extLst>
                <a:ext uri="{FF2B5EF4-FFF2-40B4-BE49-F238E27FC236}">
                  <a16:creationId xmlns:a16="http://schemas.microsoft.com/office/drawing/2014/main" id="{8472F195-656D-292D-0986-6A00845078B6}"/>
                </a:ext>
              </a:extLst>
            </p:cNvPr>
            <p:cNvSpPr/>
            <p:nvPr/>
          </p:nvSpPr>
          <p:spPr>
            <a:xfrm>
              <a:off x="4756951" y="836837"/>
              <a:ext cx="82132" cy="66088"/>
            </a:xfrm>
            <a:prstGeom prst="star5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46" name="Rectangle 50">
            <a:extLst>
              <a:ext uri="{FF2B5EF4-FFF2-40B4-BE49-F238E27FC236}">
                <a16:creationId xmlns:a16="http://schemas.microsoft.com/office/drawing/2014/main" id="{B70211AB-F636-CC41-2E06-77261D543DC8}"/>
              </a:ext>
            </a:extLst>
          </p:cNvPr>
          <p:cNvSpPr/>
          <p:nvPr/>
        </p:nvSpPr>
        <p:spPr>
          <a:xfrm>
            <a:off x="1450244" y="4842282"/>
            <a:ext cx="611164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247" name="直线连接符 246">
            <a:extLst>
              <a:ext uri="{FF2B5EF4-FFF2-40B4-BE49-F238E27FC236}">
                <a16:creationId xmlns:a16="http://schemas.microsoft.com/office/drawing/2014/main" id="{BDEB4569-55CB-1C47-6539-BBCEDDBA5240}"/>
              </a:ext>
            </a:extLst>
          </p:cNvPr>
          <p:cNvCxnSpPr>
            <a:cxnSpLocks/>
          </p:cNvCxnSpPr>
          <p:nvPr/>
        </p:nvCxnSpPr>
        <p:spPr>
          <a:xfrm>
            <a:off x="1806472" y="4105465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8" name="Rectangle 50">
            <a:extLst>
              <a:ext uri="{FF2B5EF4-FFF2-40B4-BE49-F238E27FC236}">
                <a16:creationId xmlns:a16="http://schemas.microsoft.com/office/drawing/2014/main" id="{D20C5D82-3E75-CF11-96E0-C5DF9DBA2946}"/>
              </a:ext>
            </a:extLst>
          </p:cNvPr>
          <p:cNvSpPr/>
          <p:nvPr/>
        </p:nvSpPr>
        <p:spPr>
          <a:xfrm>
            <a:off x="1302585" y="3913450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249" name="直线连接符 248">
            <a:extLst>
              <a:ext uri="{FF2B5EF4-FFF2-40B4-BE49-F238E27FC236}">
                <a16:creationId xmlns:a16="http://schemas.microsoft.com/office/drawing/2014/main" id="{D00F7079-A238-5FE4-1F0B-3F949B39E1F6}"/>
              </a:ext>
            </a:extLst>
          </p:cNvPr>
          <p:cNvCxnSpPr>
            <a:cxnSpLocks/>
          </p:cNvCxnSpPr>
          <p:nvPr/>
        </p:nvCxnSpPr>
        <p:spPr>
          <a:xfrm>
            <a:off x="1806472" y="3488077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0" name="Rectangle 50">
            <a:extLst>
              <a:ext uri="{FF2B5EF4-FFF2-40B4-BE49-F238E27FC236}">
                <a16:creationId xmlns:a16="http://schemas.microsoft.com/office/drawing/2014/main" id="{A452844F-AB3D-4DE7-6784-E2ADF47D4C11}"/>
              </a:ext>
            </a:extLst>
          </p:cNvPr>
          <p:cNvSpPr/>
          <p:nvPr/>
        </p:nvSpPr>
        <p:spPr>
          <a:xfrm>
            <a:off x="1302585" y="3608069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1" name="Rectangle 50">
            <a:extLst>
              <a:ext uri="{FF2B5EF4-FFF2-40B4-BE49-F238E27FC236}">
                <a16:creationId xmlns:a16="http://schemas.microsoft.com/office/drawing/2014/main" id="{D3DA080A-92B4-8B9F-0E09-655A43843BD1}"/>
              </a:ext>
            </a:extLst>
          </p:cNvPr>
          <p:cNvSpPr/>
          <p:nvPr/>
        </p:nvSpPr>
        <p:spPr>
          <a:xfrm>
            <a:off x="1302585" y="3302689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2" name="Rectangle 50">
            <a:extLst>
              <a:ext uri="{FF2B5EF4-FFF2-40B4-BE49-F238E27FC236}">
                <a16:creationId xmlns:a16="http://schemas.microsoft.com/office/drawing/2014/main" id="{94B9C88F-3238-4686-FE45-CEA0014D5B53}"/>
              </a:ext>
            </a:extLst>
          </p:cNvPr>
          <p:cNvSpPr/>
          <p:nvPr/>
        </p:nvSpPr>
        <p:spPr>
          <a:xfrm>
            <a:off x="7784070" y="5039560"/>
            <a:ext cx="829242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3" name="Rectangle 50">
            <a:extLst>
              <a:ext uri="{FF2B5EF4-FFF2-40B4-BE49-F238E27FC236}">
                <a16:creationId xmlns:a16="http://schemas.microsoft.com/office/drawing/2014/main" id="{AED978FC-FF78-7031-14BC-4C39CC2BCD7E}"/>
              </a:ext>
            </a:extLst>
          </p:cNvPr>
          <p:cNvSpPr/>
          <p:nvPr/>
        </p:nvSpPr>
        <p:spPr>
          <a:xfrm>
            <a:off x="9008108" y="5039560"/>
            <a:ext cx="830249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4" name="Rectangle 50">
            <a:extLst>
              <a:ext uri="{FF2B5EF4-FFF2-40B4-BE49-F238E27FC236}">
                <a16:creationId xmlns:a16="http://schemas.microsoft.com/office/drawing/2014/main" id="{C10E48F2-EC1E-643B-6810-D2FF8E15DC2B}"/>
              </a:ext>
            </a:extLst>
          </p:cNvPr>
          <p:cNvSpPr/>
          <p:nvPr/>
        </p:nvSpPr>
        <p:spPr>
          <a:xfrm>
            <a:off x="1168628" y="2691928"/>
            <a:ext cx="674583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255" name="直线连接符 254">
            <a:extLst>
              <a:ext uri="{FF2B5EF4-FFF2-40B4-BE49-F238E27FC236}">
                <a16:creationId xmlns:a16="http://schemas.microsoft.com/office/drawing/2014/main" id="{5E326720-C86D-07DE-2FD3-9A3D5CB0FAA6}"/>
              </a:ext>
            </a:extLst>
          </p:cNvPr>
          <p:cNvCxnSpPr>
            <a:cxnSpLocks/>
          </p:cNvCxnSpPr>
          <p:nvPr/>
        </p:nvCxnSpPr>
        <p:spPr>
          <a:xfrm>
            <a:off x="5634113" y="4971040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6" name="直线连接符 255">
            <a:extLst>
              <a:ext uri="{FF2B5EF4-FFF2-40B4-BE49-F238E27FC236}">
                <a16:creationId xmlns:a16="http://schemas.microsoft.com/office/drawing/2014/main" id="{54BBCEF5-F3D3-C0DB-EA3C-20CD2B97F8CF}"/>
              </a:ext>
            </a:extLst>
          </p:cNvPr>
          <p:cNvCxnSpPr>
            <a:cxnSpLocks/>
          </p:cNvCxnSpPr>
          <p:nvPr/>
        </p:nvCxnSpPr>
        <p:spPr>
          <a:xfrm>
            <a:off x="9405118" y="4957902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7" name="直线连接符 256">
            <a:extLst>
              <a:ext uri="{FF2B5EF4-FFF2-40B4-BE49-F238E27FC236}">
                <a16:creationId xmlns:a16="http://schemas.microsoft.com/office/drawing/2014/main" id="{A868C283-64BF-0098-5409-4272CA1BBACC}"/>
              </a:ext>
            </a:extLst>
          </p:cNvPr>
          <p:cNvCxnSpPr>
            <a:cxnSpLocks/>
          </p:cNvCxnSpPr>
          <p:nvPr/>
        </p:nvCxnSpPr>
        <p:spPr>
          <a:xfrm>
            <a:off x="1806472" y="3796771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8" name="直线连接符 257">
            <a:extLst>
              <a:ext uri="{FF2B5EF4-FFF2-40B4-BE49-F238E27FC236}">
                <a16:creationId xmlns:a16="http://schemas.microsoft.com/office/drawing/2014/main" id="{9E91AF17-AF24-8FA7-6856-0B373F811B8A}"/>
              </a:ext>
            </a:extLst>
          </p:cNvPr>
          <p:cNvCxnSpPr>
            <a:cxnSpLocks/>
          </p:cNvCxnSpPr>
          <p:nvPr/>
        </p:nvCxnSpPr>
        <p:spPr>
          <a:xfrm>
            <a:off x="1806472" y="2870689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E333D36E-0750-4EB4-384B-DFF327816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282" y="1558328"/>
            <a:ext cx="7772400" cy="62179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74FFF25-3F1A-3BDA-FC75-4A71ADA37250}"/>
              </a:ext>
            </a:extLst>
          </p:cNvPr>
          <p:cNvSpPr txBox="1"/>
          <p:nvPr/>
        </p:nvSpPr>
        <p:spPr>
          <a:xfrm>
            <a:off x="531985" y="1317293"/>
            <a:ext cx="11250266" cy="342401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itchFamily="2" charset="2"/>
              <a:buChar char="n"/>
              <a:defRPr sz="2000" b="1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85800" indent="-228600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l"/>
              <a:defRPr b="0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ü"/>
              <a:defRPr sz="1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573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002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" altLang="zh-CN" sz="1600" dirty="0"/>
              <a:t>The distribution of the worst-case discovery latency</a:t>
            </a:r>
            <a:r>
              <a:rPr lang="zh-CN" altLang="en-US" sz="1600" dirty="0"/>
              <a:t> </a:t>
            </a:r>
            <a:r>
              <a:rPr lang="en" altLang="zh-CN" sz="1600" dirty="0"/>
              <a:t>(upper bound)</a:t>
            </a:r>
            <a:r>
              <a:rPr lang="en-US" altLang="zh-CN" sz="1600" dirty="0"/>
              <a:t>.</a:t>
            </a:r>
            <a:r>
              <a:rPr lang="zh-CN" altLang="en-US" sz="1600" dirty="0"/>
              <a:t> </a:t>
            </a:r>
            <a:endParaRPr lang="en-US" altLang="zh-CN" sz="1600" dirty="0"/>
          </a:p>
          <a:p>
            <a:pPr lvl="1"/>
            <a:r>
              <a:rPr lang="en" altLang="zh-CN" sz="1400" dirty="0"/>
              <a:t>W = 1024 </a:t>
            </a:r>
            <a:r>
              <a:rPr lang="en" altLang="zh-CN" sz="1400" dirty="0" err="1"/>
              <a:t>ms</a:t>
            </a:r>
            <a:r>
              <a:rPr lang="en" altLang="zh-CN" sz="1400" dirty="0"/>
              <a:t> and T = 4096 </a:t>
            </a:r>
            <a:r>
              <a:rPr lang="en" altLang="zh-CN" sz="1400" dirty="0" err="1"/>
              <a:t>ms</a:t>
            </a:r>
            <a:endParaRPr lang="en" altLang="zh-CN" sz="1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0731371-C935-7603-1C79-7E95266D8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400" y="966831"/>
            <a:ext cx="2938334" cy="11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91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effectLst/>
                <a:latin typeface="Helvetica" pitchFamily="2" charset="0"/>
              </a:rPr>
              <a:t>Insight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-US" altLang="zh-CN" sz="2400" dirty="0">
                <a:effectLst/>
                <a:latin typeface="Helvetica" pitchFamily="2" charset="0"/>
              </a:rPr>
              <a:t>2: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" altLang="zh-CN" sz="2400" dirty="0">
                <a:effectLst/>
                <a:latin typeface="Helvetica" pitchFamily="2" charset="0"/>
              </a:rPr>
              <a:t>Discovery Latency is a Non-linear Function of Power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" altLang="zh-CN" sz="2400" dirty="0">
                <a:effectLst/>
                <a:latin typeface="Helvetica" pitchFamily="2" charset="0"/>
              </a:rPr>
              <a:t>Consumption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14</a:t>
            </a:fld>
            <a:endParaRPr lang="en-US" altLang="zh-CN" dirty="0"/>
          </a:p>
        </p:txBody>
      </p:sp>
      <p:cxnSp>
        <p:nvCxnSpPr>
          <p:cNvPr id="33" name="直接连接符 60">
            <a:extLst>
              <a:ext uri="{FF2B5EF4-FFF2-40B4-BE49-F238E27FC236}">
                <a16:creationId xmlns:a16="http://schemas.microsoft.com/office/drawing/2014/main" id="{35FB76BB-B290-64E4-6125-8DD1A91C59FB}"/>
              </a:ext>
            </a:extLst>
          </p:cNvPr>
          <p:cNvCxnSpPr>
            <a:cxnSpLocks/>
          </p:cNvCxnSpPr>
          <p:nvPr/>
        </p:nvCxnSpPr>
        <p:spPr>
          <a:xfrm flipV="1">
            <a:off x="1821987" y="4287553"/>
            <a:ext cx="8255243" cy="778946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任意形状 33">
            <a:extLst>
              <a:ext uri="{FF2B5EF4-FFF2-40B4-BE49-F238E27FC236}">
                <a16:creationId xmlns:a16="http://schemas.microsoft.com/office/drawing/2014/main" id="{CB9227E8-E184-4FC1-8492-1DAB2D91B197}"/>
              </a:ext>
            </a:extLst>
          </p:cNvPr>
          <p:cNvSpPr/>
          <p:nvPr/>
        </p:nvSpPr>
        <p:spPr>
          <a:xfrm>
            <a:off x="1836594" y="1741531"/>
            <a:ext cx="7430850" cy="3208823"/>
          </a:xfrm>
          <a:custGeom>
            <a:avLst/>
            <a:gdLst>
              <a:gd name="connsiteX0" fmla="*/ 0 w 5306096"/>
              <a:gd name="connsiteY0" fmla="*/ 2369575 h 2392512"/>
              <a:gd name="connsiteX1" fmla="*/ 895082 w 5306096"/>
              <a:gd name="connsiteY1" fmla="*/ 2356696 h 2392512"/>
              <a:gd name="connsiteX2" fmla="*/ 1146220 w 5306096"/>
              <a:gd name="connsiteY2" fmla="*/ 2176392 h 2392512"/>
              <a:gd name="connsiteX3" fmla="*/ 1191296 w 5306096"/>
              <a:gd name="connsiteY3" fmla="*/ 154409 h 2392512"/>
              <a:gd name="connsiteX4" fmla="*/ 1236372 w 5306096"/>
              <a:gd name="connsiteY4" fmla="*/ 2189271 h 2392512"/>
              <a:gd name="connsiteX5" fmla="*/ 1680693 w 5306096"/>
              <a:gd name="connsiteY5" fmla="*/ 2060482 h 2392512"/>
              <a:gd name="connsiteX6" fmla="*/ 1770845 w 5306096"/>
              <a:gd name="connsiteY6" fmla="*/ 843429 h 2392512"/>
              <a:gd name="connsiteX7" fmla="*/ 1783724 w 5306096"/>
              <a:gd name="connsiteY7" fmla="*/ 135091 h 2392512"/>
              <a:gd name="connsiteX8" fmla="*/ 1809482 w 5306096"/>
              <a:gd name="connsiteY8" fmla="*/ 173727 h 2392512"/>
              <a:gd name="connsiteX9" fmla="*/ 1854558 w 5306096"/>
              <a:gd name="connsiteY9" fmla="*/ 1757829 h 2392512"/>
              <a:gd name="connsiteX10" fmla="*/ 2009104 w 5306096"/>
              <a:gd name="connsiteY10" fmla="*/ 2111998 h 2392512"/>
              <a:gd name="connsiteX11" fmla="*/ 2105696 w 5306096"/>
              <a:gd name="connsiteY11" fmla="*/ 2163513 h 2392512"/>
              <a:gd name="connsiteX12" fmla="*/ 2273121 w 5306096"/>
              <a:gd name="connsiteY12" fmla="*/ 2169953 h 2392512"/>
              <a:gd name="connsiteX13" fmla="*/ 2343955 w 5306096"/>
              <a:gd name="connsiteY13" fmla="*/ 1944573 h 2392512"/>
              <a:gd name="connsiteX14" fmla="*/ 2401910 w 5306096"/>
              <a:gd name="connsiteY14" fmla="*/ 180167 h 2392512"/>
              <a:gd name="connsiteX15" fmla="*/ 2401910 w 5306096"/>
              <a:gd name="connsiteY15" fmla="*/ 270319 h 2392512"/>
              <a:gd name="connsiteX16" fmla="*/ 2440547 w 5306096"/>
              <a:gd name="connsiteY16" fmla="*/ 1770708 h 2392512"/>
              <a:gd name="connsiteX17" fmla="*/ 2504941 w 5306096"/>
              <a:gd name="connsiteY17" fmla="*/ 2047604 h 2392512"/>
              <a:gd name="connsiteX18" fmla="*/ 2691685 w 5306096"/>
              <a:gd name="connsiteY18" fmla="*/ 2163513 h 2392512"/>
              <a:gd name="connsiteX19" fmla="*/ 3078051 w 5306096"/>
              <a:gd name="connsiteY19" fmla="*/ 1989649 h 2392512"/>
              <a:gd name="connsiteX20" fmla="*/ 3316310 w 5306096"/>
              <a:gd name="connsiteY20" fmla="*/ 1616161 h 2392512"/>
              <a:gd name="connsiteX21" fmla="*/ 3509493 w 5306096"/>
              <a:gd name="connsiteY21" fmla="*/ 276758 h 2392512"/>
              <a:gd name="connsiteX22" fmla="*/ 3528811 w 5306096"/>
              <a:gd name="connsiteY22" fmla="*/ 70696 h 2392512"/>
              <a:gd name="connsiteX23" fmla="*/ 3734873 w 5306096"/>
              <a:gd name="connsiteY23" fmla="*/ 122212 h 2392512"/>
              <a:gd name="connsiteX24" fmla="*/ 3760631 w 5306096"/>
              <a:gd name="connsiteY24" fmla="*/ 618049 h 2392512"/>
              <a:gd name="connsiteX25" fmla="*/ 3889420 w 5306096"/>
              <a:gd name="connsiteY25" fmla="*/ 1429418 h 2392512"/>
              <a:gd name="connsiteX26" fmla="*/ 4230710 w 5306096"/>
              <a:gd name="connsiteY26" fmla="*/ 1886618 h 2392512"/>
              <a:gd name="connsiteX27" fmla="*/ 4501166 w 5306096"/>
              <a:gd name="connsiteY27" fmla="*/ 1983209 h 2392512"/>
              <a:gd name="connsiteX28" fmla="*/ 4572000 w 5306096"/>
              <a:gd name="connsiteY28" fmla="*/ 1951012 h 2392512"/>
              <a:gd name="connsiteX29" fmla="*/ 4668592 w 5306096"/>
              <a:gd name="connsiteY29" fmla="*/ 1744950 h 2392512"/>
              <a:gd name="connsiteX30" fmla="*/ 4745865 w 5306096"/>
              <a:gd name="connsiteY30" fmla="*/ 1661237 h 2392512"/>
              <a:gd name="connsiteX31" fmla="*/ 4810259 w 5306096"/>
              <a:gd name="connsiteY31" fmla="*/ 135091 h 2392512"/>
              <a:gd name="connsiteX32" fmla="*/ 4848896 w 5306096"/>
              <a:gd name="connsiteY32" fmla="*/ 154409 h 2392512"/>
              <a:gd name="connsiteX33" fmla="*/ 4861775 w 5306096"/>
              <a:gd name="connsiteY33" fmla="*/ 830550 h 2392512"/>
              <a:gd name="connsiteX34" fmla="*/ 4887533 w 5306096"/>
              <a:gd name="connsiteY34" fmla="*/ 1480933 h 2392512"/>
              <a:gd name="connsiteX35" fmla="*/ 5022761 w 5306096"/>
              <a:gd name="connsiteY35" fmla="*/ 1931694 h 2392512"/>
              <a:gd name="connsiteX36" fmla="*/ 5183747 w 5306096"/>
              <a:gd name="connsiteY36" fmla="*/ 1706313 h 2392512"/>
              <a:gd name="connsiteX37" fmla="*/ 5306096 w 5306096"/>
              <a:gd name="connsiteY37" fmla="*/ 1261992 h 2392512"/>
              <a:gd name="connsiteX0" fmla="*/ 0 w 5306096"/>
              <a:gd name="connsiteY0" fmla="*/ 2369575 h 2388687"/>
              <a:gd name="connsiteX1" fmla="*/ 895082 w 5306096"/>
              <a:gd name="connsiteY1" fmla="*/ 2356696 h 2388687"/>
              <a:gd name="connsiteX2" fmla="*/ 1139780 w 5306096"/>
              <a:gd name="connsiteY2" fmla="*/ 2169953 h 2388687"/>
              <a:gd name="connsiteX3" fmla="*/ 1191296 w 5306096"/>
              <a:gd name="connsiteY3" fmla="*/ 154409 h 2388687"/>
              <a:gd name="connsiteX4" fmla="*/ 1236372 w 5306096"/>
              <a:gd name="connsiteY4" fmla="*/ 2189271 h 2388687"/>
              <a:gd name="connsiteX5" fmla="*/ 1680693 w 5306096"/>
              <a:gd name="connsiteY5" fmla="*/ 2060482 h 2388687"/>
              <a:gd name="connsiteX6" fmla="*/ 1770845 w 5306096"/>
              <a:gd name="connsiteY6" fmla="*/ 843429 h 2388687"/>
              <a:gd name="connsiteX7" fmla="*/ 1783724 w 5306096"/>
              <a:gd name="connsiteY7" fmla="*/ 135091 h 2388687"/>
              <a:gd name="connsiteX8" fmla="*/ 1809482 w 5306096"/>
              <a:gd name="connsiteY8" fmla="*/ 173727 h 2388687"/>
              <a:gd name="connsiteX9" fmla="*/ 1854558 w 5306096"/>
              <a:gd name="connsiteY9" fmla="*/ 1757829 h 2388687"/>
              <a:gd name="connsiteX10" fmla="*/ 2009104 w 5306096"/>
              <a:gd name="connsiteY10" fmla="*/ 2111998 h 2388687"/>
              <a:gd name="connsiteX11" fmla="*/ 2105696 w 5306096"/>
              <a:gd name="connsiteY11" fmla="*/ 2163513 h 2388687"/>
              <a:gd name="connsiteX12" fmla="*/ 2273121 w 5306096"/>
              <a:gd name="connsiteY12" fmla="*/ 2169953 h 2388687"/>
              <a:gd name="connsiteX13" fmla="*/ 2343955 w 5306096"/>
              <a:gd name="connsiteY13" fmla="*/ 1944573 h 2388687"/>
              <a:gd name="connsiteX14" fmla="*/ 2401910 w 5306096"/>
              <a:gd name="connsiteY14" fmla="*/ 180167 h 2388687"/>
              <a:gd name="connsiteX15" fmla="*/ 2401910 w 5306096"/>
              <a:gd name="connsiteY15" fmla="*/ 270319 h 2388687"/>
              <a:gd name="connsiteX16" fmla="*/ 2440547 w 5306096"/>
              <a:gd name="connsiteY16" fmla="*/ 1770708 h 2388687"/>
              <a:gd name="connsiteX17" fmla="*/ 2504941 w 5306096"/>
              <a:gd name="connsiteY17" fmla="*/ 2047604 h 2388687"/>
              <a:gd name="connsiteX18" fmla="*/ 2691685 w 5306096"/>
              <a:gd name="connsiteY18" fmla="*/ 2163513 h 2388687"/>
              <a:gd name="connsiteX19" fmla="*/ 3078051 w 5306096"/>
              <a:gd name="connsiteY19" fmla="*/ 1989649 h 2388687"/>
              <a:gd name="connsiteX20" fmla="*/ 3316310 w 5306096"/>
              <a:gd name="connsiteY20" fmla="*/ 1616161 h 2388687"/>
              <a:gd name="connsiteX21" fmla="*/ 3509493 w 5306096"/>
              <a:gd name="connsiteY21" fmla="*/ 276758 h 2388687"/>
              <a:gd name="connsiteX22" fmla="*/ 3528811 w 5306096"/>
              <a:gd name="connsiteY22" fmla="*/ 70696 h 2388687"/>
              <a:gd name="connsiteX23" fmla="*/ 3734873 w 5306096"/>
              <a:gd name="connsiteY23" fmla="*/ 122212 h 2388687"/>
              <a:gd name="connsiteX24" fmla="*/ 3760631 w 5306096"/>
              <a:gd name="connsiteY24" fmla="*/ 618049 h 2388687"/>
              <a:gd name="connsiteX25" fmla="*/ 3889420 w 5306096"/>
              <a:gd name="connsiteY25" fmla="*/ 1429418 h 2388687"/>
              <a:gd name="connsiteX26" fmla="*/ 4230710 w 5306096"/>
              <a:gd name="connsiteY26" fmla="*/ 1886618 h 2388687"/>
              <a:gd name="connsiteX27" fmla="*/ 4501166 w 5306096"/>
              <a:gd name="connsiteY27" fmla="*/ 1983209 h 2388687"/>
              <a:gd name="connsiteX28" fmla="*/ 4572000 w 5306096"/>
              <a:gd name="connsiteY28" fmla="*/ 1951012 h 2388687"/>
              <a:gd name="connsiteX29" fmla="*/ 4668592 w 5306096"/>
              <a:gd name="connsiteY29" fmla="*/ 1744950 h 2388687"/>
              <a:gd name="connsiteX30" fmla="*/ 4745865 w 5306096"/>
              <a:gd name="connsiteY30" fmla="*/ 1661237 h 2388687"/>
              <a:gd name="connsiteX31" fmla="*/ 4810259 w 5306096"/>
              <a:gd name="connsiteY31" fmla="*/ 135091 h 2388687"/>
              <a:gd name="connsiteX32" fmla="*/ 4848896 w 5306096"/>
              <a:gd name="connsiteY32" fmla="*/ 154409 h 2388687"/>
              <a:gd name="connsiteX33" fmla="*/ 4861775 w 5306096"/>
              <a:gd name="connsiteY33" fmla="*/ 830550 h 2388687"/>
              <a:gd name="connsiteX34" fmla="*/ 4887533 w 5306096"/>
              <a:gd name="connsiteY34" fmla="*/ 1480933 h 2388687"/>
              <a:gd name="connsiteX35" fmla="*/ 5022761 w 5306096"/>
              <a:gd name="connsiteY35" fmla="*/ 1931694 h 2388687"/>
              <a:gd name="connsiteX36" fmla="*/ 5183747 w 5306096"/>
              <a:gd name="connsiteY36" fmla="*/ 1706313 h 2388687"/>
              <a:gd name="connsiteX37" fmla="*/ 5306096 w 5306096"/>
              <a:gd name="connsiteY37" fmla="*/ 1261992 h 2388687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09104 w 5306096"/>
              <a:gd name="connsiteY10" fmla="*/ 2111998 h 2379244"/>
              <a:gd name="connsiteX11" fmla="*/ 2105696 w 5306096"/>
              <a:gd name="connsiteY11" fmla="*/ 2163513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09104 w 5306096"/>
              <a:gd name="connsiteY10" fmla="*/ 2111998 h 2379244"/>
              <a:gd name="connsiteX11" fmla="*/ 2105696 w 5306096"/>
              <a:gd name="connsiteY11" fmla="*/ 2163513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09104 w 5306096"/>
              <a:gd name="connsiteY10" fmla="*/ 2111998 h 2379244"/>
              <a:gd name="connsiteX11" fmla="*/ 2105696 w 5306096"/>
              <a:gd name="connsiteY11" fmla="*/ 2163513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105696 w 5306096"/>
              <a:gd name="connsiteY11" fmla="*/ 2163513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112135 w 5306096"/>
              <a:gd name="connsiteY11" fmla="*/ 2215028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112135 w 5306096"/>
              <a:gd name="connsiteY11" fmla="*/ 2215028 h 2379244"/>
              <a:gd name="connsiteX12" fmla="*/ 2273121 w 5306096"/>
              <a:gd name="connsiteY12" fmla="*/ 2202150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273121 w 5306096"/>
              <a:gd name="connsiteY11" fmla="*/ 2202150 h 2379244"/>
              <a:gd name="connsiteX12" fmla="*/ 2343955 w 5306096"/>
              <a:gd name="connsiteY12" fmla="*/ 1944573 h 2379244"/>
              <a:gd name="connsiteX13" fmla="*/ 2401910 w 5306096"/>
              <a:gd name="connsiteY13" fmla="*/ 180167 h 2379244"/>
              <a:gd name="connsiteX14" fmla="*/ 2401910 w 5306096"/>
              <a:gd name="connsiteY14" fmla="*/ 270319 h 2379244"/>
              <a:gd name="connsiteX15" fmla="*/ 2440547 w 5306096"/>
              <a:gd name="connsiteY15" fmla="*/ 1770708 h 2379244"/>
              <a:gd name="connsiteX16" fmla="*/ 2504941 w 5306096"/>
              <a:gd name="connsiteY16" fmla="*/ 2047604 h 2379244"/>
              <a:gd name="connsiteX17" fmla="*/ 2691685 w 5306096"/>
              <a:gd name="connsiteY17" fmla="*/ 2163513 h 2379244"/>
              <a:gd name="connsiteX18" fmla="*/ 3078051 w 5306096"/>
              <a:gd name="connsiteY18" fmla="*/ 1989649 h 2379244"/>
              <a:gd name="connsiteX19" fmla="*/ 3316310 w 5306096"/>
              <a:gd name="connsiteY19" fmla="*/ 1616161 h 2379244"/>
              <a:gd name="connsiteX20" fmla="*/ 3509493 w 5306096"/>
              <a:gd name="connsiteY20" fmla="*/ 276758 h 2379244"/>
              <a:gd name="connsiteX21" fmla="*/ 3528811 w 5306096"/>
              <a:gd name="connsiteY21" fmla="*/ 70696 h 2379244"/>
              <a:gd name="connsiteX22" fmla="*/ 3734873 w 5306096"/>
              <a:gd name="connsiteY22" fmla="*/ 122212 h 2379244"/>
              <a:gd name="connsiteX23" fmla="*/ 3760631 w 5306096"/>
              <a:gd name="connsiteY23" fmla="*/ 618049 h 2379244"/>
              <a:gd name="connsiteX24" fmla="*/ 3889420 w 5306096"/>
              <a:gd name="connsiteY24" fmla="*/ 1429418 h 2379244"/>
              <a:gd name="connsiteX25" fmla="*/ 4230710 w 5306096"/>
              <a:gd name="connsiteY25" fmla="*/ 1886618 h 2379244"/>
              <a:gd name="connsiteX26" fmla="*/ 4501166 w 5306096"/>
              <a:gd name="connsiteY26" fmla="*/ 1983209 h 2379244"/>
              <a:gd name="connsiteX27" fmla="*/ 4572000 w 5306096"/>
              <a:gd name="connsiteY27" fmla="*/ 1951012 h 2379244"/>
              <a:gd name="connsiteX28" fmla="*/ 4668592 w 5306096"/>
              <a:gd name="connsiteY28" fmla="*/ 1744950 h 2379244"/>
              <a:gd name="connsiteX29" fmla="*/ 4745865 w 5306096"/>
              <a:gd name="connsiteY29" fmla="*/ 1661237 h 2379244"/>
              <a:gd name="connsiteX30" fmla="*/ 4810259 w 5306096"/>
              <a:gd name="connsiteY30" fmla="*/ 135091 h 2379244"/>
              <a:gd name="connsiteX31" fmla="*/ 4848896 w 5306096"/>
              <a:gd name="connsiteY31" fmla="*/ 154409 h 2379244"/>
              <a:gd name="connsiteX32" fmla="*/ 4861775 w 5306096"/>
              <a:gd name="connsiteY32" fmla="*/ 830550 h 2379244"/>
              <a:gd name="connsiteX33" fmla="*/ 4887533 w 5306096"/>
              <a:gd name="connsiteY33" fmla="*/ 1480933 h 2379244"/>
              <a:gd name="connsiteX34" fmla="*/ 5022761 w 5306096"/>
              <a:gd name="connsiteY34" fmla="*/ 1931694 h 2379244"/>
              <a:gd name="connsiteX35" fmla="*/ 5183747 w 5306096"/>
              <a:gd name="connsiteY35" fmla="*/ 1706313 h 2379244"/>
              <a:gd name="connsiteX36" fmla="*/ 5306096 w 5306096"/>
              <a:gd name="connsiteY36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273121 w 5306096"/>
              <a:gd name="connsiteY11" fmla="*/ 2202150 h 2379244"/>
              <a:gd name="connsiteX12" fmla="*/ 2343955 w 5306096"/>
              <a:gd name="connsiteY12" fmla="*/ 1944573 h 2379244"/>
              <a:gd name="connsiteX13" fmla="*/ 2401910 w 5306096"/>
              <a:gd name="connsiteY13" fmla="*/ 180167 h 2379244"/>
              <a:gd name="connsiteX14" fmla="*/ 2401910 w 5306096"/>
              <a:gd name="connsiteY14" fmla="*/ 270319 h 2379244"/>
              <a:gd name="connsiteX15" fmla="*/ 2440547 w 5306096"/>
              <a:gd name="connsiteY15" fmla="*/ 1770708 h 2379244"/>
              <a:gd name="connsiteX16" fmla="*/ 2504941 w 5306096"/>
              <a:gd name="connsiteY16" fmla="*/ 2047604 h 2379244"/>
              <a:gd name="connsiteX17" fmla="*/ 2691685 w 5306096"/>
              <a:gd name="connsiteY17" fmla="*/ 2163513 h 2379244"/>
              <a:gd name="connsiteX18" fmla="*/ 3078051 w 5306096"/>
              <a:gd name="connsiteY18" fmla="*/ 1989649 h 2379244"/>
              <a:gd name="connsiteX19" fmla="*/ 3316310 w 5306096"/>
              <a:gd name="connsiteY19" fmla="*/ 1616161 h 2379244"/>
              <a:gd name="connsiteX20" fmla="*/ 3509493 w 5306096"/>
              <a:gd name="connsiteY20" fmla="*/ 276758 h 2379244"/>
              <a:gd name="connsiteX21" fmla="*/ 3528811 w 5306096"/>
              <a:gd name="connsiteY21" fmla="*/ 70696 h 2379244"/>
              <a:gd name="connsiteX22" fmla="*/ 3734873 w 5306096"/>
              <a:gd name="connsiteY22" fmla="*/ 122212 h 2379244"/>
              <a:gd name="connsiteX23" fmla="*/ 3760631 w 5306096"/>
              <a:gd name="connsiteY23" fmla="*/ 618049 h 2379244"/>
              <a:gd name="connsiteX24" fmla="*/ 3889420 w 5306096"/>
              <a:gd name="connsiteY24" fmla="*/ 1429418 h 2379244"/>
              <a:gd name="connsiteX25" fmla="*/ 4230710 w 5306096"/>
              <a:gd name="connsiteY25" fmla="*/ 1886618 h 2379244"/>
              <a:gd name="connsiteX26" fmla="*/ 4501166 w 5306096"/>
              <a:gd name="connsiteY26" fmla="*/ 1983209 h 2379244"/>
              <a:gd name="connsiteX27" fmla="*/ 4572000 w 5306096"/>
              <a:gd name="connsiteY27" fmla="*/ 1951012 h 2379244"/>
              <a:gd name="connsiteX28" fmla="*/ 4668592 w 5306096"/>
              <a:gd name="connsiteY28" fmla="*/ 1744950 h 2379244"/>
              <a:gd name="connsiteX29" fmla="*/ 4745865 w 5306096"/>
              <a:gd name="connsiteY29" fmla="*/ 1661237 h 2379244"/>
              <a:gd name="connsiteX30" fmla="*/ 4810259 w 5306096"/>
              <a:gd name="connsiteY30" fmla="*/ 135091 h 2379244"/>
              <a:gd name="connsiteX31" fmla="*/ 4848896 w 5306096"/>
              <a:gd name="connsiteY31" fmla="*/ 154409 h 2379244"/>
              <a:gd name="connsiteX32" fmla="*/ 4861775 w 5306096"/>
              <a:gd name="connsiteY32" fmla="*/ 830550 h 2379244"/>
              <a:gd name="connsiteX33" fmla="*/ 4887533 w 5306096"/>
              <a:gd name="connsiteY33" fmla="*/ 1480933 h 2379244"/>
              <a:gd name="connsiteX34" fmla="*/ 5022761 w 5306096"/>
              <a:gd name="connsiteY34" fmla="*/ 1931694 h 2379244"/>
              <a:gd name="connsiteX35" fmla="*/ 5183747 w 5306096"/>
              <a:gd name="connsiteY35" fmla="*/ 1706313 h 2379244"/>
              <a:gd name="connsiteX36" fmla="*/ 5306096 w 5306096"/>
              <a:gd name="connsiteY36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150772 w 5306096"/>
              <a:gd name="connsiteY11" fmla="*/ 2221468 h 2379244"/>
              <a:gd name="connsiteX12" fmla="*/ 2343955 w 5306096"/>
              <a:gd name="connsiteY12" fmla="*/ 1944573 h 2379244"/>
              <a:gd name="connsiteX13" fmla="*/ 2401910 w 5306096"/>
              <a:gd name="connsiteY13" fmla="*/ 180167 h 2379244"/>
              <a:gd name="connsiteX14" fmla="*/ 2401910 w 5306096"/>
              <a:gd name="connsiteY14" fmla="*/ 270319 h 2379244"/>
              <a:gd name="connsiteX15" fmla="*/ 2440547 w 5306096"/>
              <a:gd name="connsiteY15" fmla="*/ 1770708 h 2379244"/>
              <a:gd name="connsiteX16" fmla="*/ 2504941 w 5306096"/>
              <a:gd name="connsiteY16" fmla="*/ 2047604 h 2379244"/>
              <a:gd name="connsiteX17" fmla="*/ 2691685 w 5306096"/>
              <a:gd name="connsiteY17" fmla="*/ 2163513 h 2379244"/>
              <a:gd name="connsiteX18" fmla="*/ 3078051 w 5306096"/>
              <a:gd name="connsiteY18" fmla="*/ 1989649 h 2379244"/>
              <a:gd name="connsiteX19" fmla="*/ 3316310 w 5306096"/>
              <a:gd name="connsiteY19" fmla="*/ 1616161 h 2379244"/>
              <a:gd name="connsiteX20" fmla="*/ 3509493 w 5306096"/>
              <a:gd name="connsiteY20" fmla="*/ 276758 h 2379244"/>
              <a:gd name="connsiteX21" fmla="*/ 3528811 w 5306096"/>
              <a:gd name="connsiteY21" fmla="*/ 70696 h 2379244"/>
              <a:gd name="connsiteX22" fmla="*/ 3734873 w 5306096"/>
              <a:gd name="connsiteY22" fmla="*/ 122212 h 2379244"/>
              <a:gd name="connsiteX23" fmla="*/ 3760631 w 5306096"/>
              <a:gd name="connsiteY23" fmla="*/ 618049 h 2379244"/>
              <a:gd name="connsiteX24" fmla="*/ 3889420 w 5306096"/>
              <a:gd name="connsiteY24" fmla="*/ 1429418 h 2379244"/>
              <a:gd name="connsiteX25" fmla="*/ 4230710 w 5306096"/>
              <a:gd name="connsiteY25" fmla="*/ 1886618 h 2379244"/>
              <a:gd name="connsiteX26" fmla="*/ 4501166 w 5306096"/>
              <a:gd name="connsiteY26" fmla="*/ 1983209 h 2379244"/>
              <a:gd name="connsiteX27" fmla="*/ 4572000 w 5306096"/>
              <a:gd name="connsiteY27" fmla="*/ 1951012 h 2379244"/>
              <a:gd name="connsiteX28" fmla="*/ 4668592 w 5306096"/>
              <a:gd name="connsiteY28" fmla="*/ 1744950 h 2379244"/>
              <a:gd name="connsiteX29" fmla="*/ 4745865 w 5306096"/>
              <a:gd name="connsiteY29" fmla="*/ 1661237 h 2379244"/>
              <a:gd name="connsiteX30" fmla="*/ 4810259 w 5306096"/>
              <a:gd name="connsiteY30" fmla="*/ 135091 h 2379244"/>
              <a:gd name="connsiteX31" fmla="*/ 4848896 w 5306096"/>
              <a:gd name="connsiteY31" fmla="*/ 154409 h 2379244"/>
              <a:gd name="connsiteX32" fmla="*/ 4861775 w 5306096"/>
              <a:gd name="connsiteY32" fmla="*/ 830550 h 2379244"/>
              <a:gd name="connsiteX33" fmla="*/ 4887533 w 5306096"/>
              <a:gd name="connsiteY33" fmla="*/ 1480933 h 2379244"/>
              <a:gd name="connsiteX34" fmla="*/ 5022761 w 5306096"/>
              <a:gd name="connsiteY34" fmla="*/ 1931694 h 2379244"/>
              <a:gd name="connsiteX35" fmla="*/ 5183747 w 5306096"/>
              <a:gd name="connsiteY35" fmla="*/ 1706313 h 2379244"/>
              <a:gd name="connsiteX36" fmla="*/ 5306096 w 5306096"/>
              <a:gd name="connsiteY36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572000 w 5306096"/>
              <a:gd name="connsiteY26" fmla="*/ 1951012 h 2379244"/>
              <a:gd name="connsiteX27" fmla="*/ 4668592 w 5306096"/>
              <a:gd name="connsiteY27" fmla="*/ 1744950 h 2379244"/>
              <a:gd name="connsiteX28" fmla="*/ 4745865 w 5306096"/>
              <a:gd name="connsiteY28" fmla="*/ 1661237 h 2379244"/>
              <a:gd name="connsiteX29" fmla="*/ 4810259 w 5306096"/>
              <a:gd name="connsiteY29" fmla="*/ 135091 h 2379244"/>
              <a:gd name="connsiteX30" fmla="*/ 4848896 w 5306096"/>
              <a:gd name="connsiteY30" fmla="*/ 154409 h 2379244"/>
              <a:gd name="connsiteX31" fmla="*/ 4861775 w 5306096"/>
              <a:gd name="connsiteY31" fmla="*/ 830550 h 2379244"/>
              <a:gd name="connsiteX32" fmla="*/ 4887533 w 5306096"/>
              <a:gd name="connsiteY32" fmla="*/ 1480933 h 2379244"/>
              <a:gd name="connsiteX33" fmla="*/ 5022761 w 5306096"/>
              <a:gd name="connsiteY33" fmla="*/ 1931694 h 2379244"/>
              <a:gd name="connsiteX34" fmla="*/ 5183747 w 5306096"/>
              <a:gd name="connsiteY34" fmla="*/ 1706313 h 2379244"/>
              <a:gd name="connsiteX35" fmla="*/ 5306096 w 5306096"/>
              <a:gd name="connsiteY35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572000 w 5306096"/>
              <a:gd name="connsiteY26" fmla="*/ 1951012 h 2379244"/>
              <a:gd name="connsiteX27" fmla="*/ 4668592 w 5306096"/>
              <a:gd name="connsiteY27" fmla="*/ 1744950 h 2379244"/>
              <a:gd name="connsiteX28" fmla="*/ 4745865 w 5306096"/>
              <a:gd name="connsiteY28" fmla="*/ 1661237 h 2379244"/>
              <a:gd name="connsiteX29" fmla="*/ 4810259 w 5306096"/>
              <a:gd name="connsiteY29" fmla="*/ 135091 h 2379244"/>
              <a:gd name="connsiteX30" fmla="*/ 4848896 w 5306096"/>
              <a:gd name="connsiteY30" fmla="*/ 154409 h 2379244"/>
              <a:gd name="connsiteX31" fmla="*/ 4861775 w 5306096"/>
              <a:gd name="connsiteY31" fmla="*/ 830550 h 2379244"/>
              <a:gd name="connsiteX32" fmla="*/ 4887533 w 5306096"/>
              <a:gd name="connsiteY32" fmla="*/ 1480933 h 2379244"/>
              <a:gd name="connsiteX33" fmla="*/ 5022761 w 5306096"/>
              <a:gd name="connsiteY33" fmla="*/ 1931694 h 2379244"/>
              <a:gd name="connsiteX34" fmla="*/ 5183747 w 5306096"/>
              <a:gd name="connsiteY34" fmla="*/ 1706313 h 2379244"/>
              <a:gd name="connsiteX35" fmla="*/ 5306096 w 5306096"/>
              <a:gd name="connsiteY35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572000 w 5306096"/>
              <a:gd name="connsiteY26" fmla="*/ 1951012 h 2379244"/>
              <a:gd name="connsiteX27" fmla="*/ 4745865 w 5306096"/>
              <a:gd name="connsiteY27" fmla="*/ 1661237 h 2379244"/>
              <a:gd name="connsiteX28" fmla="*/ 4810259 w 5306096"/>
              <a:gd name="connsiteY28" fmla="*/ 135091 h 2379244"/>
              <a:gd name="connsiteX29" fmla="*/ 4848896 w 5306096"/>
              <a:gd name="connsiteY29" fmla="*/ 154409 h 2379244"/>
              <a:gd name="connsiteX30" fmla="*/ 4861775 w 5306096"/>
              <a:gd name="connsiteY30" fmla="*/ 830550 h 2379244"/>
              <a:gd name="connsiteX31" fmla="*/ 4887533 w 5306096"/>
              <a:gd name="connsiteY31" fmla="*/ 1480933 h 2379244"/>
              <a:gd name="connsiteX32" fmla="*/ 5022761 w 5306096"/>
              <a:gd name="connsiteY32" fmla="*/ 1931694 h 2379244"/>
              <a:gd name="connsiteX33" fmla="*/ 5183747 w 5306096"/>
              <a:gd name="connsiteY33" fmla="*/ 1706313 h 2379244"/>
              <a:gd name="connsiteX34" fmla="*/ 5306096 w 5306096"/>
              <a:gd name="connsiteY34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642834 w 5306096"/>
              <a:gd name="connsiteY26" fmla="*/ 1790026 h 2379244"/>
              <a:gd name="connsiteX27" fmla="*/ 4745865 w 5306096"/>
              <a:gd name="connsiteY27" fmla="*/ 1661237 h 2379244"/>
              <a:gd name="connsiteX28" fmla="*/ 4810259 w 5306096"/>
              <a:gd name="connsiteY28" fmla="*/ 135091 h 2379244"/>
              <a:gd name="connsiteX29" fmla="*/ 4848896 w 5306096"/>
              <a:gd name="connsiteY29" fmla="*/ 154409 h 2379244"/>
              <a:gd name="connsiteX30" fmla="*/ 4861775 w 5306096"/>
              <a:gd name="connsiteY30" fmla="*/ 830550 h 2379244"/>
              <a:gd name="connsiteX31" fmla="*/ 4887533 w 5306096"/>
              <a:gd name="connsiteY31" fmla="*/ 1480933 h 2379244"/>
              <a:gd name="connsiteX32" fmla="*/ 5022761 w 5306096"/>
              <a:gd name="connsiteY32" fmla="*/ 1931694 h 2379244"/>
              <a:gd name="connsiteX33" fmla="*/ 5183747 w 5306096"/>
              <a:gd name="connsiteY33" fmla="*/ 1706313 h 2379244"/>
              <a:gd name="connsiteX34" fmla="*/ 5306096 w 5306096"/>
              <a:gd name="connsiteY34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01166 w 5306096"/>
              <a:gd name="connsiteY25" fmla="*/ 1983209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78440 w 5306096"/>
              <a:gd name="connsiteY25" fmla="*/ 1957452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78440 w 5306096"/>
              <a:gd name="connsiteY25" fmla="*/ 1957452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78440 w 5306096"/>
              <a:gd name="connsiteY25" fmla="*/ 1957452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78440 w 5306096"/>
              <a:gd name="connsiteY25" fmla="*/ 1957452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0020 h 2369689"/>
              <a:gd name="connsiteX1" fmla="*/ 895082 w 5306096"/>
              <a:gd name="connsiteY1" fmla="*/ 2347141 h 2369689"/>
              <a:gd name="connsiteX2" fmla="*/ 1139780 w 5306096"/>
              <a:gd name="connsiteY2" fmla="*/ 2160398 h 2369689"/>
              <a:gd name="connsiteX3" fmla="*/ 1191296 w 5306096"/>
              <a:gd name="connsiteY3" fmla="*/ 144854 h 2369689"/>
              <a:gd name="connsiteX4" fmla="*/ 1236372 w 5306096"/>
              <a:gd name="connsiteY4" fmla="*/ 2179716 h 2369689"/>
              <a:gd name="connsiteX5" fmla="*/ 1680693 w 5306096"/>
              <a:gd name="connsiteY5" fmla="*/ 2050927 h 2369689"/>
              <a:gd name="connsiteX6" fmla="*/ 1770845 w 5306096"/>
              <a:gd name="connsiteY6" fmla="*/ 833874 h 2369689"/>
              <a:gd name="connsiteX7" fmla="*/ 1783724 w 5306096"/>
              <a:gd name="connsiteY7" fmla="*/ 125536 h 2369689"/>
              <a:gd name="connsiteX8" fmla="*/ 1809482 w 5306096"/>
              <a:gd name="connsiteY8" fmla="*/ 164172 h 2369689"/>
              <a:gd name="connsiteX9" fmla="*/ 1854558 w 5306096"/>
              <a:gd name="connsiteY9" fmla="*/ 1748274 h 2369689"/>
              <a:gd name="connsiteX10" fmla="*/ 2092817 w 5306096"/>
              <a:gd name="connsiteY10" fmla="*/ 2179715 h 2369689"/>
              <a:gd name="connsiteX11" fmla="*/ 2343955 w 5306096"/>
              <a:gd name="connsiteY11" fmla="*/ 1935018 h 2369689"/>
              <a:gd name="connsiteX12" fmla="*/ 2401910 w 5306096"/>
              <a:gd name="connsiteY12" fmla="*/ 170612 h 2369689"/>
              <a:gd name="connsiteX13" fmla="*/ 2401910 w 5306096"/>
              <a:gd name="connsiteY13" fmla="*/ 260764 h 2369689"/>
              <a:gd name="connsiteX14" fmla="*/ 2440547 w 5306096"/>
              <a:gd name="connsiteY14" fmla="*/ 1761153 h 2369689"/>
              <a:gd name="connsiteX15" fmla="*/ 2504941 w 5306096"/>
              <a:gd name="connsiteY15" fmla="*/ 2038049 h 2369689"/>
              <a:gd name="connsiteX16" fmla="*/ 2691685 w 5306096"/>
              <a:gd name="connsiteY16" fmla="*/ 2153958 h 2369689"/>
              <a:gd name="connsiteX17" fmla="*/ 3078051 w 5306096"/>
              <a:gd name="connsiteY17" fmla="*/ 1980094 h 2369689"/>
              <a:gd name="connsiteX18" fmla="*/ 3316310 w 5306096"/>
              <a:gd name="connsiteY18" fmla="*/ 1606606 h 2369689"/>
              <a:gd name="connsiteX19" fmla="*/ 3509493 w 5306096"/>
              <a:gd name="connsiteY19" fmla="*/ 267203 h 2369689"/>
              <a:gd name="connsiteX20" fmla="*/ 3528811 w 5306096"/>
              <a:gd name="connsiteY20" fmla="*/ 61141 h 2369689"/>
              <a:gd name="connsiteX21" fmla="*/ 3734873 w 5306096"/>
              <a:gd name="connsiteY21" fmla="*/ 112657 h 2369689"/>
              <a:gd name="connsiteX22" fmla="*/ 3760631 w 5306096"/>
              <a:gd name="connsiteY22" fmla="*/ 608494 h 2369689"/>
              <a:gd name="connsiteX23" fmla="*/ 3889420 w 5306096"/>
              <a:gd name="connsiteY23" fmla="*/ 1419863 h 2369689"/>
              <a:gd name="connsiteX24" fmla="*/ 4269346 w 5306096"/>
              <a:gd name="connsiteY24" fmla="*/ 1902820 h 2369689"/>
              <a:gd name="connsiteX25" fmla="*/ 4578440 w 5306096"/>
              <a:gd name="connsiteY25" fmla="*/ 1947897 h 2369689"/>
              <a:gd name="connsiteX26" fmla="*/ 4758744 w 5306096"/>
              <a:gd name="connsiteY26" fmla="*/ 1490696 h 2369689"/>
              <a:gd name="connsiteX27" fmla="*/ 4810259 w 5306096"/>
              <a:gd name="connsiteY27" fmla="*/ 125536 h 2369689"/>
              <a:gd name="connsiteX28" fmla="*/ 4848896 w 5306096"/>
              <a:gd name="connsiteY28" fmla="*/ 144854 h 2369689"/>
              <a:gd name="connsiteX29" fmla="*/ 4861775 w 5306096"/>
              <a:gd name="connsiteY29" fmla="*/ 820995 h 2369689"/>
              <a:gd name="connsiteX30" fmla="*/ 4887533 w 5306096"/>
              <a:gd name="connsiteY30" fmla="*/ 1471378 h 2369689"/>
              <a:gd name="connsiteX31" fmla="*/ 5022761 w 5306096"/>
              <a:gd name="connsiteY31" fmla="*/ 1922139 h 2369689"/>
              <a:gd name="connsiteX32" fmla="*/ 5183747 w 5306096"/>
              <a:gd name="connsiteY32" fmla="*/ 1696758 h 2369689"/>
              <a:gd name="connsiteX33" fmla="*/ 5306096 w 5306096"/>
              <a:gd name="connsiteY33" fmla="*/ 1252437 h 2369689"/>
              <a:gd name="connsiteX0" fmla="*/ 0 w 5242596"/>
              <a:gd name="connsiteY0" fmla="*/ 2360020 h 2369689"/>
              <a:gd name="connsiteX1" fmla="*/ 895082 w 5242596"/>
              <a:gd name="connsiteY1" fmla="*/ 2347141 h 2369689"/>
              <a:gd name="connsiteX2" fmla="*/ 1139780 w 5242596"/>
              <a:gd name="connsiteY2" fmla="*/ 2160398 h 2369689"/>
              <a:gd name="connsiteX3" fmla="*/ 1191296 w 5242596"/>
              <a:gd name="connsiteY3" fmla="*/ 144854 h 2369689"/>
              <a:gd name="connsiteX4" fmla="*/ 1236372 w 5242596"/>
              <a:gd name="connsiteY4" fmla="*/ 2179716 h 2369689"/>
              <a:gd name="connsiteX5" fmla="*/ 1680693 w 5242596"/>
              <a:gd name="connsiteY5" fmla="*/ 2050927 h 2369689"/>
              <a:gd name="connsiteX6" fmla="*/ 1770845 w 5242596"/>
              <a:gd name="connsiteY6" fmla="*/ 833874 h 2369689"/>
              <a:gd name="connsiteX7" fmla="*/ 1783724 w 5242596"/>
              <a:gd name="connsiteY7" fmla="*/ 125536 h 2369689"/>
              <a:gd name="connsiteX8" fmla="*/ 1809482 w 5242596"/>
              <a:gd name="connsiteY8" fmla="*/ 164172 h 2369689"/>
              <a:gd name="connsiteX9" fmla="*/ 1854558 w 5242596"/>
              <a:gd name="connsiteY9" fmla="*/ 1748274 h 2369689"/>
              <a:gd name="connsiteX10" fmla="*/ 2092817 w 5242596"/>
              <a:gd name="connsiteY10" fmla="*/ 2179715 h 2369689"/>
              <a:gd name="connsiteX11" fmla="*/ 2343955 w 5242596"/>
              <a:gd name="connsiteY11" fmla="*/ 1935018 h 2369689"/>
              <a:gd name="connsiteX12" fmla="*/ 2401910 w 5242596"/>
              <a:gd name="connsiteY12" fmla="*/ 170612 h 2369689"/>
              <a:gd name="connsiteX13" fmla="*/ 2401910 w 5242596"/>
              <a:gd name="connsiteY13" fmla="*/ 260764 h 2369689"/>
              <a:gd name="connsiteX14" fmla="*/ 2440547 w 5242596"/>
              <a:gd name="connsiteY14" fmla="*/ 1761153 h 2369689"/>
              <a:gd name="connsiteX15" fmla="*/ 2504941 w 5242596"/>
              <a:gd name="connsiteY15" fmla="*/ 2038049 h 2369689"/>
              <a:gd name="connsiteX16" fmla="*/ 2691685 w 5242596"/>
              <a:gd name="connsiteY16" fmla="*/ 2153958 h 2369689"/>
              <a:gd name="connsiteX17" fmla="*/ 3078051 w 5242596"/>
              <a:gd name="connsiteY17" fmla="*/ 1980094 h 2369689"/>
              <a:gd name="connsiteX18" fmla="*/ 3316310 w 5242596"/>
              <a:gd name="connsiteY18" fmla="*/ 1606606 h 2369689"/>
              <a:gd name="connsiteX19" fmla="*/ 3509493 w 5242596"/>
              <a:gd name="connsiteY19" fmla="*/ 267203 h 2369689"/>
              <a:gd name="connsiteX20" fmla="*/ 3528811 w 5242596"/>
              <a:gd name="connsiteY20" fmla="*/ 61141 h 2369689"/>
              <a:gd name="connsiteX21" fmla="*/ 3734873 w 5242596"/>
              <a:gd name="connsiteY21" fmla="*/ 112657 h 2369689"/>
              <a:gd name="connsiteX22" fmla="*/ 3760631 w 5242596"/>
              <a:gd name="connsiteY22" fmla="*/ 608494 h 2369689"/>
              <a:gd name="connsiteX23" fmla="*/ 3889420 w 5242596"/>
              <a:gd name="connsiteY23" fmla="*/ 1419863 h 2369689"/>
              <a:gd name="connsiteX24" fmla="*/ 4269346 w 5242596"/>
              <a:gd name="connsiteY24" fmla="*/ 1902820 h 2369689"/>
              <a:gd name="connsiteX25" fmla="*/ 4578440 w 5242596"/>
              <a:gd name="connsiteY25" fmla="*/ 1947897 h 2369689"/>
              <a:gd name="connsiteX26" fmla="*/ 4758744 w 5242596"/>
              <a:gd name="connsiteY26" fmla="*/ 1490696 h 2369689"/>
              <a:gd name="connsiteX27" fmla="*/ 4810259 w 5242596"/>
              <a:gd name="connsiteY27" fmla="*/ 125536 h 2369689"/>
              <a:gd name="connsiteX28" fmla="*/ 4848896 w 5242596"/>
              <a:gd name="connsiteY28" fmla="*/ 144854 h 2369689"/>
              <a:gd name="connsiteX29" fmla="*/ 4861775 w 5242596"/>
              <a:gd name="connsiteY29" fmla="*/ 820995 h 2369689"/>
              <a:gd name="connsiteX30" fmla="*/ 4887533 w 5242596"/>
              <a:gd name="connsiteY30" fmla="*/ 1471378 h 2369689"/>
              <a:gd name="connsiteX31" fmla="*/ 5022761 w 5242596"/>
              <a:gd name="connsiteY31" fmla="*/ 1922139 h 2369689"/>
              <a:gd name="connsiteX32" fmla="*/ 5183747 w 5242596"/>
              <a:gd name="connsiteY32" fmla="*/ 1696758 h 2369689"/>
              <a:gd name="connsiteX33" fmla="*/ 5242596 w 5242596"/>
              <a:gd name="connsiteY33" fmla="*/ 1503262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489066 w 5183747"/>
              <a:gd name="connsiteY15" fmla="*/ 2047574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489066 w 5183747"/>
              <a:gd name="connsiteY15" fmla="*/ 2047574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489066 w 5183747"/>
              <a:gd name="connsiteY15" fmla="*/ 2047574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691685 w 5183747"/>
              <a:gd name="connsiteY15" fmla="*/ 2153958 h 2369689"/>
              <a:gd name="connsiteX16" fmla="*/ 3078051 w 5183747"/>
              <a:gd name="connsiteY16" fmla="*/ 1980094 h 2369689"/>
              <a:gd name="connsiteX17" fmla="*/ 3316310 w 5183747"/>
              <a:gd name="connsiteY17" fmla="*/ 1606606 h 2369689"/>
              <a:gd name="connsiteX18" fmla="*/ 3509493 w 5183747"/>
              <a:gd name="connsiteY18" fmla="*/ 267203 h 2369689"/>
              <a:gd name="connsiteX19" fmla="*/ 3528811 w 5183747"/>
              <a:gd name="connsiteY19" fmla="*/ 61141 h 2369689"/>
              <a:gd name="connsiteX20" fmla="*/ 3734873 w 5183747"/>
              <a:gd name="connsiteY20" fmla="*/ 112657 h 2369689"/>
              <a:gd name="connsiteX21" fmla="*/ 3760631 w 5183747"/>
              <a:gd name="connsiteY21" fmla="*/ 608494 h 2369689"/>
              <a:gd name="connsiteX22" fmla="*/ 3889420 w 5183747"/>
              <a:gd name="connsiteY22" fmla="*/ 1419863 h 2369689"/>
              <a:gd name="connsiteX23" fmla="*/ 4269346 w 5183747"/>
              <a:gd name="connsiteY23" fmla="*/ 1902820 h 2369689"/>
              <a:gd name="connsiteX24" fmla="*/ 4578440 w 5183747"/>
              <a:gd name="connsiteY24" fmla="*/ 1947897 h 2369689"/>
              <a:gd name="connsiteX25" fmla="*/ 4758744 w 5183747"/>
              <a:gd name="connsiteY25" fmla="*/ 1490696 h 2369689"/>
              <a:gd name="connsiteX26" fmla="*/ 4810259 w 5183747"/>
              <a:gd name="connsiteY26" fmla="*/ 125536 h 2369689"/>
              <a:gd name="connsiteX27" fmla="*/ 4848896 w 5183747"/>
              <a:gd name="connsiteY27" fmla="*/ 144854 h 2369689"/>
              <a:gd name="connsiteX28" fmla="*/ 4861775 w 5183747"/>
              <a:gd name="connsiteY28" fmla="*/ 820995 h 2369689"/>
              <a:gd name="connsiteX29" fmla="*/ 4887533 w 5183747"/>
              <a:gd name="connsiteY29" fmla="*/ 1471378 h 2369689"/>
              <a:gd name="connsiteX30" fmla="*/ 5022761 w 5183747"/>
              <a:gd name="connsiteY30" fmla="*/ 1922139 h 2369689"/>
              <a:gd name="connsiteX31" fmla="*/ 5183747 w 5183747"/>
              <a:gd name="connsiteY31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691685 w 5183747"/>
              <a:gd name="connsiteY15" fmla="*/ 2153958 h 2369689"/>
              <a:gd name="connsiteX16" fmla="*/ 3316310 w 5183747"/>
              <a:gd name="connsiteY16" fmla="*/ 1606606 h 2369689"/>
              <a:gd name="connsiteX17" fmla="*/ 3509493 w 5183747"/>
              <a:gd name="connsiteY17" fmla="*/ 267203 h 2369689"/>
              <a:gd name="connsiteX18" fmla="*/ 3528811 w 5183747"/>
              <a:gd name="connsiteY18" fmla="*/ 61141 h 2369689"/>
              <a:gd name="connsiteX19" fmla="*/ 3734873 w 5183747"/>
              <a:gd name="connsiteY19" fmla="*/ 112657 h 2369689"/>
              <a:gd name="connsiteX20" fmla="*/ 3760631 w 5183747"/>
              <a:gd name="connsiteY20" fmla="*/ 608494 h 2369689"/>
              <a:gd name="connsiteX21" fmla="*/ 3889420 w 5183747"/>
              <a:gd name="connsiteY21" fmla="*/ 1419863 h 2369689"/>
              <a:gd name="connsiteX22" fmla="*/ 4269346 w 5183747"/>
              <a:gd name="connsiteY22" fmla="*/ 1902820 h 2369689"/>
              <a:gd name="connsiteX23" fmla="*/ 4578440 w 5183747"/>
              <a:gd name="connsiteY23" fmla="*/ 1947897 h 2369689"/>
              <a:gd name="connsiteX24" fmla="*/ 4758744 w 5183747"/>
              <a:gd name="connsiteY24" fmla="*/ 1490696 h 2369689"/>
              <a:gd name="connsiteX25" fmla="*/ 4810259 w 5183747"/>
              <a:gd name="connsiteY25" fmla="*/ 125536 h 2369689"/>
              <a:gd name="connsiteX26" fmla="*/ 4848896 w 5183747"/>
              <a:gd name="connsiteY26" fmla="*/ 144854 h 2369689"/>
              <a:gd name="connsiteX27" fmla="*/ 4861775 w 5183747"/>
              <a:gd name="connsiteY27" fmla="*/ 820995 h 2369689"/>
              <a:gd name="connsiteX28" fmla="*/ 4887533 w 5183747"/>
              <a:gd name="connsiteY28" fmla="*/ 1471378 h 2369689"/>
              <a:gd name="connsiteX29" fmla="*/ 5022761 w 5183747"/>
              <a:gd name="connsiteY29" fmla="*/ 1922139 h 2369689"/>
              <a:gd name="connsiteX30" fmla="*/ 5183747 w 5183747"/>
              <a:gd name="connsiteY30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710735 w 5183747"/>
              <a:gd name="connsiteY15" fmla="*/ 2166658 h 2369689"/>
              <a:gd name="connsiteX16" fmla="*/ 3316310 w 5183747"/>
              <a:gd name="connsiteY16" fmla="*/ 1606606 h 2369689"/>
              <a:gd name="connsiteX17" fmla="*/ 3509493 w 5183747"/>
              <a:gd name="connsiteY17" fmla="*/ 267203 h 2369689"/>
              <a:gd name="connsiteX18" fmla="*/ 3528811 w 5183747"/>
              <a:gd name="connsiteY18" fmla="*/ 61141 h 2369689"/>
              <a:gd name="connsiteX19" fmla="*/ 3734873 w 5183747"/>
              <a:gd name="connsiteY19" fmla="*/ 112657 h 2369689"/>
              <a:gd name="connsiteX20" fmla="*/ 3760631 w 5183747"/>
              <a:gd name="connsiteY20" fmla="*/ 608494 h 2369689"/>
              <a:gd name="connsiteX21" fmla="*/ 3889420 w 5183747"/>
              <a:gd name="connsiteY21" fmla="*/ 1419863 h 2369689"/>
              <a:gd name="connsiteX22" fmla="*/ 4269346 w 5183747"/>
              <a:gd name="connsiteY22" fmla="*/ 1902820 h 2369689"/>
              <a:gd name="connsiteX23" fmla="*/ 4578440 w 5183747"/>
              <a:gd name="connsiteY23" fmla="*/ 1947897 h 2369689"/>
              <a:gd name="connsiteX24" fmla="*/ 4758744 w 5183747"/>
              <a:gd name="connsiteY24" fmla="*/ 1490696 h 2369689"/>
              <a:gd name="connsiteX25" fmla="*/ 4810259 w 5183747"/>
              <a:gd name="connsiteY25" fmla="*/ 125536 h 2369689"/>
              <a:gd name="connsiteX26" fmla="*/ 4848896 w 5183747"/>
              <a:gd name="connsiteY26" fmla="*/ 144854 h 2369689"/>
              <a:gd name="connsiteX27" fmla="*/ 4861775 w 5183747"/>
              <a:gd name="connsiteY27" fmla="*/ 820995 h 2369689"/>
              <a:gd name="connsiteX28" fmla="*/ 4887533 w 5183747"/>
              <a:gd name="connsiteY28" fmla="*/ 1471378 h 2369689"/>
              <a:gd name="connsiteX29" fmla="*/ 5022761 w 5183747"/>
              <a:gd name="connsiteY29" fmla="*/ 1922139 h 2369689"/>
              <a:gd name="connsiteX30" fmla="*/ 5183747 w 5183747"/>
              <a:gd name="connsiteY30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59830 w 5183747"/>
              <a:gd name="connsiteY11" fmla="*/ 17064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710735 w 5183747"/>
              <a:gd name="connsiteY15" fmla="*/ 2166658 h 2369689"/>
              <a:gd name="connsiteX16" fmla="*/ 3316310 w 5183747"/>
              <a:gd name="connsiteY16" fmla="*/ 1606606 h 2369689"/>
              <a:gd name="connsiteX17" fmla="*/ 3509493 w 5183747"/>
              <a:gd name="connsiteY17" fmla="*/ 267203 h 2369689"/>
              <a:gd name="connsiteX18" fmla="*/ 3528811 w 5183747"/>
              <a:gd name="connsiteY18" fmla="*/ 61141 h 2369689"/>
              <a:gd name="connsiteX19" fmla="*/ 3734873 w 5183747"/>
              <a:gd name="connsiteY19" fmla="*/ 112657 h 2369689"/>
              <a:gd name="connsiteX20" fmla="*/ 3760631 w 5183747"/>
              <a:gd name="connsiteY20" fmla="*/ 608494 h 2369689"/>
              <a:gd name="connsiteX21" fmla="*/ 3889420 w 5183747"/>
              <a:gd name="connsiteY21" fmla="*/ 1419863 h 2369689"/>
              <a:gd name="connsiteX22" fmla="*/ 4269346 w 5183747"/>
              <a:gd name="connsiteY22" fmla="*/ 1902820 h 2369689"/>
              <a:gd name="connsiteX23" fmla="*/ 4578440 w 5183747"/>
              <a:gd name="connsiteY23" fmla="*/ 1947897 h 2369689"/>
              <a:gd name="connsiteX24" fmla="*/ 4758744 w 5183747"/>
              <a:gd name="connsiteY24" fmla="*/ 1490696 h 2369689"/>
              <a:gd name="connsiteX25" fmla="*/ 4810259 w 5183747"/>
              <a:gd name="connsiteY25" fmla="*/ 125536 h 2369689"/>
              <a:gd name="connsiteX26" fmla="*/ 4848896 w 5183747"/>
              <a:gd name="connsiteY26" fmla="*/ 144854 h 2369689"/>
              <a:gd name="connsiteX27" fmla="*/ 4861775 w 5183747"/>
              <a:gd name="connsiteY27" fmla="*/ 820995 h 2369689"/>
              <a:gd name="connsiteX28" fmla="*/ 4887533 w 5183747"/>
              <a:gd name="connsiteY28" fmla="*/ 1471378 h 2369689"/>
              <a:gd name="connsiteX29" fmla="*/ 5022761 w 5183747"/>
              <a:gd name="connsiteY29" fmla="*/ 1922139 h 2369689"/>
              <a:gd name="connsiteX30" fmla="*/ 5183747 w 5183747"/>
              <a:gd name="connsiteY30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172192 w 5183747"/>
              <a:gd name="connsiteY10" fmla="*/ 2236865 h 2369689"/>
              <a:gd name="connsiteX11" fmla="*/ 2359830 w 5183747"/>
              <a:gd name="connsiteY11" fmla="*/ 17064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710735 w 5183747"/>
              <a:gd name="connsiteY15" fmla="*/ 2166658 h 2369689"/>
              <a:gd name="connsiteX16" fmla="*/ 3316310 w 5183747"/>
              <a:gd name="connsiteY16" fmla="*/ 1606606 h 2369689"/>
              <a:gd name="connsiteX17" fmla="*/ 3509493 w 5183747"/>
              <a:gd name="connsiteY17" fmla="*/ 267203 h 2369689"/>
              <a:gd name="connsiteX18" fmla="*/ 3528811 w 5183747"/>
              <a:gd name="connsiteY18" fmla="*/ 61141 h 2369689"/>
              <a:gd name="connsiteX19" fmla="*/ 3734873 w 5183747"/>
              <a:gd name="connsiteY19" fmla="*/ 112657 h 2369689"/>
              <a:gd name="connsiteX20" fmla="*/ 3760631 w 5183747"/>
              <a:gd name="connsiteY20" fmla="*/ 608494 h 2369689"/>
              <a:gd name="connsiteX21" fmla="*/ 3889420 w 5183747"/>
              <a:gd name="connsiteY21" fmla="*/ 1419863 h 2369689"/>
              <a:gd name="connsiteX22" fmla="*/ 4269346 w 5183747"/>
              <a:gd name="connsiteY22" fmla="*/ 1902820 h 2369689"/>
              <a:gd name="connsiteX23" fmla="*/ 4578440 w 5183747"/>
              <a:gd name="connsiteY23" fmla="*/ 1947897 h 2369689"/>
              <a:gd name="connsiteX24" fmla="*/ 4758744 w 5183747"/>
              <a:gd name="connsiteY24" fmla="*/ 1490696 h 2369689"/>
              <a:gd name="connsiteX25" fmla="*/ 4810259 w 5183747"/>
              <a:gd name="connsiteY25" fmla="*/ 125536 h 2369689"/>
              <a:gd name="connsiteX26" fmla="*/ 4848896 w 5183747"/>
              <a:gd name="connsiteY26" fmla="*/ 144854 h 2369689"/>
              <a:gd name="connsiteX27" fmla="*/ 4861775 w 5183747"/>
              <a:gd name="connsiteY27" fmla="*/ 820995 h 2369689"/>
              <a:gd name="connsiteX28" fmla="*/ 4887533 w 5183747"/>
              <a:gd name="connsiteY28" fmla="*/ 1471378 h 2369689"/>
              <a:gd name="connsiteX29" fmla="*/ 5022761 w 5183747"/>
              <a:gd name="connsiteY29" fmla="*/ 1922139 h 2369689"/>
              <a:gd name="connsiteX30" fmla="*/ 5183747 w 5183747"/>
              <a:gd name="connsiteY30" fmla="*/ 1696758 h 236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83747" h="2369689">
                <a:moveTo>
                  <a:pt x="0" y="2360020"/>
                </a:moveTo>
                <a:cubicBezTo>
                  <a:pt x="352022" y="2369679"/>
                  <a:pt x="705119" y="2380411"/>
                  <a:pt x="895082" y="2347141"/>
                </a:cubicBezTo>
                <a:cubicBezTo>
                  <a:pt x="1085045" y="2313871"/>
                  <a:pt x="1116169" y="2237671"/>
                  <a:pt x="1139780" y="2160398"/>
                </a:cubicBezTo>
                <a:cubicBezTo>
                  <a:pt x="1163391" y="2083125"/>
                  <a:pt x="1175197" y="141634"/>
                  <a:pt x="1191296" y="144854"/>
                </a:cubicBezTo>
                <a:cubicBezTo>
                  <a:pt x="1207395" y="148074"/>
                  <a:pt x="1109730" y="1971507"/>
                  <a:pt x="1236372" y="2179716"/>
                </a:cubicBezTo>
                <a:cubicBezTo>
                  <a:pt x="1363014" y="2387925"/>
                  <a:pt x="1591614" y="2275234"/>
                  <a:pt x="1680693" y="2050927"/>
                </a:cubicBezTo>
                <a:cubicBezTo>
                  <a:pt x="1769772" y="1826620"/>
                  <a:pt x="1753673" y="1154772"/>
                  <a:pt x="1770845" y="833874"/>
                </a:cubicBezTo>
                <a:cubicBezTo>
                  <a:pt x="1788017" y="512975"/>
                  <a:pt x="1777285" y="237153"/>
                  <a:pt x="1783724" y="125536"/>
                </a:cubicBezTo>
                <a:cubicBezTo>
                  <a:pt x="1790164" y="13919"/>
                  <a:pt x="1797676" y="-106284"/>
                  <a:pt x="1809482" y="164172"/>
                </a:cubicBezTo>
                <a:cubicBezTo>
                  <a:pt x="1821288" y="434628"/>
                  <a:pt x="1794106" y="1402825"/>
                  <a:pt x="1854558" y="1748274"/>
                </a:cubicBezTo>
                <a:cubicBezTo>
                  <a:pt x="1915010" y="2093723"/>
                  <a:pt x="2087980" y="2243841"/>
                  <a:pt x="2172192" y="2236865"/>
                </a:cubicBezTo>
                <a:cubicBezTo>
                  <a:pt x="2256404" y="2229889"/>
                  <a:pt x="2321544" y="2050793"/>
                  <a:pt x="2359830" y="1706418"/>
                </a:cubicBezTo>
                <a:cubicBezTo>
                  <a:pt x="2398116" y="1362043"/>
                  <a:pt x="2394897" y="411554"/>
                  <a:pt x="2401910" y="170612"/>
                </a:cubicBezTo>
                <a:cubicBezTo>
                  <a:pt x="2408923" y="-70330"/>
                  <a:pt x="2395471" y="-4326"/>
                  <a:pt x="2401910" y="260764"/>
                </a:cubicBezTo>
                <a:cubicBezTo>
                  <a:pt x="2408349" y="525854"/>
                  <a:pt x="2389076" y="1443504"/>
                  <a:pt x="2440547" y="1761153"/>
                </a:cubicBezTo>
                <a:cubicBezTo>
                  <a:pt x="2492018" y="2078802"/>
                  <a:pt x="2564775" y="2192416"/>
                  <a:pt x="2710735" y="2166658"/>
                </a:cubicBezTo>
                <a:cubicBezTo>
                  <a:pt x="2856695" y="2140900"/>
                  <a:pt x="3183184" y="1923182"/>
                  <a:pt x="3316310" y="1606606"/>
                </a:cubicBezTo>
                <a:cubicBezTo>
                  <a:pt x="3449436" y="1290030"/>
                  <a:pt x="3474076" y="524780"/>
                  <a:pt x="3509493" y="267203"/>
                </a:cubicBezTo>
                <a:cubicBezTo>
                  <a:pt x="3544910" y="9626"/>
                  <a:pt x="3491248" y="86899"/>
                  <a:pt x="3528811" y="61141"/>
                </a:cubicBezTo>
                <a:cubicBezTo>
                  <a:pt x="3566374" y="35383"/>
                  <a:pt x="3696236" y="21432"/>
                  <a:pt x="3734873" y="112657"/>
                </a:cubicBezTo>
                <a:cubicBezTo>
                  <a:pt x="3773510" y="203882"/>
                  <a:pt x="3734873" y="390626"/>
                  <a:pt x="3760631" y="608494"/>
                </a:cubicBezTo>
                <a:cubicBezTo>
                  <a:pt x="3786389" y="826362"/>
                  <a:pt x="3804634" y="1204142"/>
                  <a:pt x="3889420" y="1419863"/>
                </a:cubicBezTo>
                <a:cubicBezTo>
                  <a:pt x="3974206" y="1635584"/>
                  <a:pt x="4154509" y="1814814"/>
                  <a:pt x="4269346" y="1902820"/>
                </a:cubicBezTo>
                <a:cubicBezTo>
                  <a:pt x="4384183" y="1990826"/>
                  <a:pt x="4496874" y="2016584"/>
                  <a:pt x="4578440" y="1947897"/>
                </a:cubicBezTo>
                <a:cubicBezTo>
                  <a:pt x="4660006" y="1879210"/>
                  <a:pt x="4720108" y="1794423"/>
                  <a:pt x="4758744" y="1490696"/>
                </a:cubicBezTo>
                <a:cubicBezTo>
                  <a:pt x="4797381" y="1186969"/>
                  <a:pt x="4795234" y="349843"/>
                  <a:pt x="4810259" y="125536"/>
                </a:cubicBezTo>
                <a:cubicBezTo>
                  <a:pt x="4825284" y="-98771"/>
                  <a:pt x="4840310" y="28944"/>
                  <a:pt x="4848896" y="144854"/>
                </a:cubicBezTo>
                <a:cubicBezTo>
                  <a:pt x="4857482" y="260764"/>
                  <a:pt x="4855336" y="599908"/>
                  <a:pt x="4861775" y="820995"/>
                </a:cubicBezTo>
                <a:cubicBezTo>
                  <a:pt x="4868215" y="1042082"/>
                  <a:pt x="4860702" y="1287854"/>
                  <a:pt x="4887533" y="1471378"/>
                </a:cubicBezTo>
                <a:cubicBezTo>
                  <a:pt x="4914364" y="1654902"/>
                  <a:pt x="4973392" y="1884576"/>
                  <a:pt x="5022761" y="1922139"/>
                </a:cubicBezTo>
                <a:cubicBezTo>
                  <a:pt x="5072130" y="1959702"/>
                  <a:pt x="5136525" y="1808375"/>
                  <a:pt x="5183747" y="1696758"/>
                </a:cubicBezTo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A485876A-EBA5-2BBA-DFEF-41BC91D05B69}"/>
                  </a:ext>
                </a:extLst>
              </p:cNvPr>
              <p:cNvSpPr txBox="1"/>
              <p:nvPr/>
            </p:nvSpPr>
            <p:spPr>
              <a:xfrm>
                <a:off x="10010421" y="4476966"/>
                <a:ext cx="611606" cy="4352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⌈"/>
                          <m:endChr m:val="⌉"/>
                          <m:ctrlPr>
                            <a:rPr lang="en-US" altLang="zh-CN" sz="11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11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1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num>
                            <m:den>
                              <m:r>
                                <a:rPr lang="en-US" altLang="zh-CN" sz="11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11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A485876A-EBA5-2BBA-DFEF-41BC91D05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0421" y="4476966"/>
                <a:ext cx="611606" cy="4352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接连接符 84">
            <a:extLst>
              <a:ext uri="{FF2B5EF4-FFF2-40B4-BE49-F238E27FC236}">
                <a16:creationId xmlns:a16="http://schemas.microsoft.com/office/drawing/2014/main" id="{1205435D-20B8-FA1B-B468-F423E6799630}"/>
              </a:ext>
            </a:extLst>
          </p:cNvPr>
          <p:cNvCxnSpPr>
            <a:cxnSpLocks/>
          </p:cNvCxnSpPr>
          <p:nvPr/>
        </p:nvCxnSpPr>
        <p:spPr>
          <a:xfrm flipV="1">
            <a:off x="1775735" y="5030588"/>
            <a:ext cx="8301494" cy="54563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直接连接符 85">
            <a:extLst>
              <a:ext uri="{FF2B5EF4-FFF2-40B4-BE49-F238E27FC236}">
                <a16:creationId xmlns:a16="http://schemas.microsoft.com/office/drawing/2014/main" id="{C6348F7F-7AC0-EBE8-309B-518C78F8B969}"/>
              </a:ext>
            </a:extLst>
          </p:cNvPr>
          <p:cNvCxnSpPr/>
          <p:nvPr/>
        </p:nvCxnSpPr>
        <p:spPr>
          <a:xfrm flipH="1" flipV="1">
            <a:off x="1784259" y="2359050"/>
            <a:ext cx="21259" cy="273260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7" name="Rectangle 50">
            <a:extLst>
              <a:ext uri="{FF2B5EF4-FFF2-40B4-BE49-F238E27FC236}">
                <a16:creationId xmlns:a16="http://schemas.microsoft.com/office/drawing/2014/main" id="{1A61832F-DAC9-28BA-9F76-B8297DDD3DF8}"/>
              </a:ext>
            </a:extLst>
          </p:cNvPr>
          <p:cNvSpPr/>
          <p:nvPr/>
        </p:nvSpPr>
        <p:spPr>
          <a:xfrm>
            <a:off x="4794409" y="5295929"/>
            <a:ext cx="3646323" cy="500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Broadcast</a:t>
            </a:r>
            <a:r>
              <a:rPr lang="zh-CN" altLang="en-US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Interval</a:t>
            </a:r>
            <a:r>
              <a:rPr lang="zh-CN" altLang="en-US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(ms)</a:t>
            </a:r>
            <a:endParaRPr lang="en-US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8" name="Rectangle 50">
            <a:extLst>
              <a:ext uri="{FF2B5EF4-FFF2-40B4-BE49-F238E27FC236}">
                <a16:creationId xmlns:a16="http://schemas.microsoft.com/office/drawing/2014/main" id="{35286220-5047-8C9C-3E1F-BF01DC4C20FA}"/>
              </a:ext>
            </a:extLst>
          </p:cNvPr>
          <p:cNvSpPr/>
          <p:nvPr/>
        </p:nvSpPr>
        <p:spPr>
          <a:xfrm rot="16200000">
            <a:off x="33940" y="3278223"/>
            <a:ext cx="2792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Discovery</a:t>
            </a:r>
            <a:r>
              <a:rPr lang="zh-CN" altLang="en-US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Latency</a:t>
            </a:r>
            <a:r>
              <a:rPr lang="zh-CN" altLang="en-US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(s)</a:t>
            </a:r>
            <a:endParaRPr lang="en-US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FCAAEACD-C011-6AF8-F83A-1A8090C71CA8}"/>
              </a:ext>
            </a:extLst>
          </p:cNvPr>
          <p:cNvSpPr/>
          <p:nvPr/>
        </p:nvSpPr>
        <p:spPr>
          <a:xfrm>
            <a:off x="3820476" y="4804448"/>
            <a:ext cx="126232" cy="13652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A9D29160-CFC1-7AB3-C21A-CD2C8F4D8809}"/>
              </a:ext>
            </a:extLst>
          </p:cNvPr>
          <p:cNvSpPr/>
          <p:nvPr/>
        </p:nvSpPr>
        <p:spPr>
          <a:xfrm>
            <a:off x="9008107" y="4304750"/>
            <a:ext cx="126232" cy="13652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F9D5F606-4169-1768-1953-67CCAD05868E}"/>
              </a:ext>
            </a:extLst>
          </p:cNvPr>
          <p:cNvSpPr/>
          <p:nvPr/>
        </p:nvSpPr>
        <p:spPr>
          <a:xfrm>
            <a:off x="3080286" y="4860278"/>
            <a:ext cx="126232" cy="13652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040A1F44-30A4-FD9A-23A9-6FC22319104F}"/>
              </a:ext>
            </a:extLst>
          </p:cNvPr>
          <p:cNvGrpSpPr/>
          <p:nvPr/>
        </p:nvGrpSpPr>
        <p:grpSpPr>
          <a:xfrm>
            <a:off x="9082671" y="2417073"/>
            <a:ext cx="2543099" cy="1253426"/>
            <a:chOff x="5492841" y="75470"/>
            <a:chExt cx="1774061" cy="925645"/>
          </a:xfrm>
        </p:grpSpPr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5D139AE6-00DE-C130-8970-3654689725CE}"/>
                </a:ext>
              </a:extLst>
            </p:cNvPr>
            <p:cNvSpPr/>
            <p:nvPr/>
          </p:nvSpPr>
          <p:spPr>
            <a:xfrm>
              <a:off x="5492841" y="75470"/>
              <a:ext cx="1616299" cy="92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63" name="Rectangle 50">
              <a:extLst>
                <a:ext uri="{FF2B5EF4-FFF2-40B4-BE49-F238E27FC236}">
                  <a16:creationId xmlns:a16="http://schemas.microsoft.com/office/drawing/2014/main" id="{51DD05B9-604B-509E-5018-7116EDD94AEE}"/>
                </a:ext>
              </a:extLst>
            </p:cNvPr>
            <p:cNvSpPr/>
            <p:nvPr/>
          </p:nvSpPr>
          <p:spPr>
            <a:xfrm>
              <a:off x="5721165" y="354432"/>
              <a:ext cx="1545737" cy="2528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lnSpc>
                  <a:spcPts val="94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Local</a:t>
              </a:r>
              <a:r>
                <a:rPr lang="zh-CN" altLang="en-US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Minimum</a:t>
              </a:r>
              <a:r>
                <a:rPr lang="zh-CN" altLang="en-US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Worst-Case</a:t>
              </a:r>
              <a:r>
                <a:rPr lang="zh-CN" altLang="en-US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Latency</a:t>
              </a:r>
              <a:endParaRPr lang="en-US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D3C99B0C-BF9B-CB48-364D-0F3F434157A8}"/>
                </a:ext>
              </a:extLst>
            </p:cNvPr>
            <p:cNvSpPr/>
            <p:nvPr/>
          </p:nvSpPr>
          <p:spPr>
            <a:xfrm>
              <a:off x="5622307" y="453494"/>
              <a:ext cx="88059" cy="10082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cxnSp>
          <p:nvCxnSpPr>
            <p:cNvPr id="67" name="直线连接符 66">
              <a:extLst>
                <a:ext uri="{FF2B5EF4-FFF2-40B4-BE49-F238E27FC236}">
                  <a16:creationId xmlns:a16="http://schemas.microsoft.com/office/drawing/2014/main" id="{7FC357AF-A620-A0A3-E9E5-BF7ABBA1A466}"/>
                </a:ext>
              </a:extLst>
            </p:cNvPr>
            <p:cNvCxnSpPr>
              <a:cxnSpLocks/>
            </p:cNvCxnSpPr>
            <p:nvPr/>
          </p:nvCxnSpPr>
          <p:spPr>
            <a:xfrm>
              <a:off x="5529573" y="245605"/>
              <a:ext cx="212988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8" name="Rectangle 50">
              <a:extLst>
                <a:ext uri="{FF2B5EF4-FFF2-40B4-BE49-F238E27FC236}">
                  <a16:creationId xmlns:a16="http://schemas.microsoft.com/office/drawing/2014/main" id="{E853A375-AC7C-E629-DD98-A0F8D4E97ADB}"/>
                </a:ext>
              </a:extLst>
            </p:cNvPr>
            <p:cNvSpPr/>
            <p:nvPr/>
          </p:nvSpPr>
          <p:spPr>
            <a:xfrm>
              <a:off x="5721165" y="155458"/>
              <a:ext cx="1545737" cy="16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lnSpc>
                  <a:spcPts val="94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Worst-Case</a:t>
              </a:r>
              <a:r>
                <a:rPr lang="zh-CN" altLang="en-US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Latency</a:t>
              </a:r>
              <a:endParaRPr lang="en-US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9" name="直线连接符 68">
            <a:extLst>
              <a:ext uri="{FF2B5EF4-FFF2-40B4-BE49-F238E27FC236}">
                <a16:creationId xmlns:a16="http://schemas.microsoft.com/office/drawing/2014/main" id="{95661F4F-125F-9731-1479-4B592FAAE54B}"/>
              </a:ext>
            </a:extLst>
          </p:cNvPr>
          <p:cNvCxnSpPr>
            <a:cxnSpLocks/>
          </p:cNvCxnSpPr>
          <p:nvPr/>
        </p:nvCxnSpPr>
        <p:spPr>
          <a:xfrm>
            <a:off x="1806472" y="3179383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0" name="直线连接符 69">
            <a:extLst>
              <a:ext uri="{FF2B5EF4-FFF2-40B4-BE49-F238E27FC236}">
                <a16:creationId xmlns:a16="http://schemas.microsoft.com/office/drawing/2014/main" id="{4EC430D0-85E5-5C3C-E5AC-3916A66A72AC}"/>
              </a:ext>
            </a:extLst>
          </p:cNvPr>
          <p:cNvCxnSpPr>
            <a:cxnSpLocks/>
          </p:cNvCxnSpPr>
          <p:nvPr/>
        </p:nvCxnSpPr>
        <p:spPr>
          <a:xfrm>
            <a:off x="1806472" y="4414159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" name="直线连接符 70">
            <a:extLst>
              <a:ext uri="{FF2B5EF4-FFF2-40B4-BE49-F238E27FC236}">
                <a16:creationId xmlns:a16="http://schemas.microsoft.com/office/drawing/2014/main" id="{67944B85-8266-A677-9F13-E662CC2EE580}"/>
              </a:ext>
            </a:extLst>
          </p:cNvPr>
          <p:cNvCxnSpPr>
            <a:cxnSpLocks/>
          </p:cNvCxnSpPr>
          <p:nvPr/>
        </p:nvCxnSpPr>
        <p:spPr>
          <a:xfrm>
            <a:off x="1806472" y="4722855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2" name="Rectangle 50">
            <a:extLst>
              <a:ext uri="{FF2B5EF4-FFF2-40B4-BE49-F238E27FC236}">
                <a16:creationId xmlns:a16="http://schemas.microsoft.com/office/drawing/2014/main" id="{5EBDDB66-67F0-9C88-EC84-943BA7CBFD25}"/>
              </a:ext>
            </a:extLst>
          </p:cNvPr>
          <p:cNvSpPr/>
          <p:nvPr/>
        </p:nvSpPr>
        <p:spPr>
          <a:xfrm>
            <a:off x="1302585" y="4524211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73" name="Rectangle 50">
            <a:extLst>
              <a:ext uri="{FF2B5EF4-FFF2-40B4-BE49-F238E27FC236}">
                <a16:creationId xmlns:a16="http://schemas.microsoft.com/office/drawing/2014/main" id="{C7C74DCB-1E6A-CC59-2963-F58F092F7483}"/>
              </a:ext>
            </a:extLst>
          </p:cNvPr>
          <p:cNvSpPr/>
          <p:nvPr/>
        </p:nvSpPr>
        <p:spPr>
          <a:xfrm>
            <a:off x="1302585" y="4218830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74" name="Rectangle 50">
            <a:extLst>
              <a:ext uri="{FF2B5EF4-FFF2-40B4-BE49-F238E27FC236}">
                <a16:creationId xmlns:a16="http://schemas.microsoft.com/office/drawing/2014/main" id="{DEBE37D5-CE60-A140-3343-053E73A98282}"/>
              </a:ext>
            </a:extLst>
          </p:cNvPr>
          <p:cNvSpPr/>
          <p:nvPr/>
        </p:nvSpPr>
        <p:spPr>
          <a:xfrm>
            <a:off x="1168628" y="2997308"/>
            <a:ext cx="674583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75" name="直线连接符 74">
            <a:extLst>
              <a:ext uri="{FF2B5EF4-FFF2-40B4-BE49-F238E27FC236}">
                <a16:creationId xmlns:a16="http://schemas.microsoft.com/office/drawing/2014/main" id="{FE25F4B6-2F9D-0265-B1AC-D15157DB3794}"/>
              </a:ext>
            </a:extLst>
          </p:cNvPr>
          <p:cNvCxnSpPr>
            <a:cxnSpLocks/>
          </p:cNvCxnSpPr>
          <p:nvPr/>
        </p:nvCxnSpPr>
        <p:spPr>
          <a:xfrm>
            <a:off x="4370890" y="4979760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6" name="直线连接符 75">
            <a:extLst>
              <a:ext uri="{FF2B5EF4-FFF2-40B4-BE49-F238E27FC236}">
                <a16:creationId xmlns:a16="http://schemas.microsoft.com/office/drawing/2014/main" id="{8FB4796A-0E32-59BB-94E6-B3752E087209}"/>
              </a:ext>
            </a:extLst>
          </p:cNvPr>
          <p:cNvCxnSpPr>
            <a:cxnSpLocks/>
          </p:cNvCxnSpPr>
          <p:nvPr/>
        </p:nvCxnSpPr>
        <p:spPr>
          <a:xfrm>
            <a:off x="3080359" y="4997198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7" name="直线连接符 76">
            <a:extLst>
              <a:ext uri="{FF2B5EF4-FFF2-40B4-BE49-F238E27FC236}">
                <a16:creationId xmlns:a16="http://schemas.microsoft.com/office/drawing/2014/main" id="{7C2B9534-5847-5ADB-19A6-C88D1B7ABD28}"/>
              </a:ext>
            </a:extLst>
          </p:cNvPr>
          <p:cNvCxnSpPr>
            <a:cxnSpLocks/>
          </p:cNvCxnSpPr>
          <p:nvPr/>
        </p:nvCxnSpPr>
        <p:spPr>
          <a:xfrm>
            <a:off x="6899383" y="4971040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8" name="直线连接符 77">
            <a:extLst>
              <a:ext uri="{FF2B5EF4-FFF2-40B4-BE49-F238E27FC236}">
                <a16:creationId xmlns:a16="http://schemas.microsoft.com/office/drawing/2014/main" id="{C9E6F801-C731-9D4A-BEE7-BD1EC993504A}"/>
              </a:ext>
            </a:extLst>
          </p:cNvPr>
          <p:cNvCxnSpPr>
            <a:cxnSpLocks/>
          </p:cNvCxnSpPr>
          <p:nvPr/>
        </p:nvCxnSpPr>
        <p:spPr>
          <a:xfrm>
            <a:off x="8185361" y="4953602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9" name="Rectangle 50">
            <a:extLst>
              <a:ext uri="{FF2B5EF4-FFF2-40B4-BE49-F238E27FC236}">
                <a16:creationId xmlns:a16="http://schemas.microsoft.com/office/drawing/2014/main" id="{F4D54900-9BA3-D025-9C19-9E10F4970313}"/>
              </a:ext>
            </a:extLst>
          </p:cNvPr>
          <p:cNvSpPr/>
          <p:nvPr/>
        </p:nvSpPr>
        <p:spPr>
          <a:xfrm>
            <a:off x="3985278" y="5039560"/>
            <a:ext cx="845878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80" name="Rectangle 50">
            <a:extLst>
              <a:ext uri="{FF2B5EF4-FFF2-40B4-BE49-F238E27FC236}">
                <a16:creationId xmlns:a16="http://schemas.microsoft.com/office/drawing/2014/main" id="{676F04BE-59CB-070E-F500-86DF84627E0A}"/>
              </a:ext>
            </a:extLst>
          </p:cNvPr>
          <p:cNvSpPr/>
          <p:nvPr/>
        </p:nvSpPr>
        <p:spPr>
          <a:xfrm>
            <a:off x="2648991" y="5039560"/>
            <a:ext cx="845878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81" name="Rectangle 50">
            <a:extLst>
              <a:ext uri="{FF2B5EF4-FFF2-40B4-BE49-F238E27FC236}">
                <a16:creationId xmlns:a16="http://schemas.microsoft.com/office/drawing/2014/main" id="{41A423D2-B3A9-5F42-7009-9E5F1ECF0578}"/>
              </a:ext>
            </a:extLst>
          </p:cNvPr>
          <p:cNvSpPr/>
          <p:nvPr/>
        </p:nvSpPr>
        <p:spPr>
          <a:xfrm>
            <a:off x="5239903" y="5039560"/>
            <a:ext cx="1015159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82" name="Rectangle 50">
            <a:extLst>
              <a:ext uri="{FF2B5EF4-FFF2-40B4-BE49-F238E27FC236}">
                <a16:creationId xmlns:a16="http://schemas.microsoft.com/office/drawing/2014/main" id="{539E1C44-27BF-C3A2-6B88-BDC25AD1FDBB}"/>
              </a:ext>
            </a:extLst>
          </p:cNvPr>
          <p:cNvSpPr/>
          <p:nvPr/>
        </p:nvSpPr>
        <p:spPr>
          <a:xfrm>
            <a:off x="6481715" y="5039560"/>
            <a:ext cx="1060165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83" name="Rectangle 50">
            <a:extLst>
              <a:ext uri="{FF2B5EF4-FFF2-40B4-BE49-F238E27FC236}">
                <a16:creationId xmlns:a16="http://schemas.microsoft.com/office/drawing/2014/main" id="{CA4B9D2C-BBAC-AD25-EA07-1FF8F56B6CD0}"/>
              </a:ext>
            </a:extLst>
          </p:cNvPr>
          <p:cNvSpPr/>
          <p:nvPr/>
        </p:nvSpPr>
        <p:spPr>
          <a:xfrm>
            <a:off x="9191651" y="4574073"/>
            <a:ext cx="1406086" cy="29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lnSpc>
                <a:spcPts val="94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Slope</a:t>
            </a:r>
            <a:r>
              <a:rPr lang="zh-CN" altLang="en-US" sz="12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CN" altLang="en-US" sz="12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line</a:t>
            </a:r>
            <a:endParaRPr lang="en-US" sz="1200" b="1" kern="0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84" name="直接箭头连接符 74">
            <a:extLst>
              <a:ext uri="{FF2B5EF4-FFF2-40B4-BE49-F238E27FC236}">
                <a16:creationId xmlns:a16="http://schemas.microsoft.com/office/drawing/2014/main" id="{F5421250-A09B-C777-8272-CA6579834571}"/>
              </a:ext>
            </a:extLst>
          </p:cNvPr>
          <p:cNvCxnSpPr>
            <a:cxnSpLocks/>
          </p:cNvCxnSpPr>
          <p:nvPr/>
        </p:nvCxnSpPr>
        <p:spPr>
          <a:xfrm flipV="1">
            <a:off x="9894693" y="4303191"/>
            <a:ext cx="0" cy="27516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6" name="Rectangle 50">
            <a:extLst>
              <a:ext uri="{FF2B5EF4-FFF2-40B4-BE49-F238E27FC236}">
                <a16:creationId xmlns:a16="http://schemas.microsoft.com/office/drawing/2014/main" id="{B70211AB-F636-CC41-2E06-77261D543DC8}"/>
              </a:ext>
            </a:extLst>
          </p:cNvPr>
          <p:cNvSpPr/>
          <p:nvPr/>
        </p:nvSpPr>
        <p:spPr>
          <a:xfrm>
            <a:off x="1450244" y="4842282"/>
            <a:ext cx="611164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247" name="直线连接符 246">
            <a:extLst>
              <a:ext uri="{FF2B5EF4-FFF2-40B4-BE49-F238E27FC236}">
                <a16:creationId xmlns:a16="http://schemas.microsoft.com/office/drawing/2014/main" id="{BDEB4569-55CB-1C47-6539-BBCEDDBA5240}"/>
              </a:ext>
            </a:extLst>
          </p:cNvPr>
          <p:cNvCxnSpPr>
            <a:cxnSpLocks/>
          </p:cNvCxnSpPr>
          <p:nvPr/>
        </p:nvCxnSpPr>
        <p:spPr>
          <a:xfrm>
            <a:off x="1806472" y="4105465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8" name="Rectangle 50">
            <a:extLst>
              <a:ext uri="{FF2B5EF4-FFF2-40B4-BE49-F238E27FC236}">
                <a16:creationId xmlns:a16="http://schemas.microsoft.com/office/drawing/2014/main" id="{D20C5D82-3E75-CF11-96E0-C5DF9DBA2946}"/>
              </a:ext>
            </a:extLst>
          </p:cNvPr>
          <p:cNvSpPr/>
          <p:nvPr/>
        </p:nvSpPr>
        <p:spPr>
          <a:xfrm>
            <a:off x="1302585" y="3913450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249" name="直线连接符 248">
            <a:extLst>
              <a:ext uri="{FF2B5EF4-FFF2-40B4-BE49-F238E27FC236}">
                <a16:creationId xmlns:a16="http://schemas.microsoft.com/office/drawing/2014/main" id="{D00F7079-A238-5FE4-1F0B-3F949B39E1F6}"/>
              </a:ext>
            </a:extLst>
          </p:cNvPr>
          <p:cNvCxnSpPr>
            <a:cxnSpLocks/>
          </p:cNvCxnSpPr>
          <p:nvPr/>
        </p:nvCxnSpPr>
        <p:spPr>
          <a:xfrm>
            <a:off x="1806472" y="3488077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0" name="Rectangle 50">
            <a:extLst>
              <a:ext uri="{FF2B5EF4-FFF2-40B4-BE49-F238E27FC236}">
                <a16:creationId xmlns:a16="http://schemas.microsoft.com/office/drawing/2014/main" id="{A452844F-AB3D-4DE7-6784-E2ADF47D4C11}"/>
              </a:ext>
            </a:extLst>
          </p:cNvPr>
          <p:cNvSpPr/>
          <p:nvPr/>
        </p:nvSpPr>
        <p:spPr>
          <a:xfrm>
            <a:off x="1302585" y="3608069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1" name="Rectangle 50">
            <a:extLst>
              <a:ext uri="{FF2B5EF4-FFF2-40B4-BE49-F238E27FC236}">
                <a16:creationId xmlns:a16="http://schemas.microsoft.com/office/drawing/2014/main" id="{D3DA080A-92B4-8B9F-0E09-655A43843BD1}"/>
              </a:ext>
            </a:extLst>
          </p:cNvPr>
          <p:cNvSpPr/>
          <p:nvPr/>
        </p:nvSpPr>
        <p:spPr>
          <a:xfrm>
            <a:off x="1302585" y="3302689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2" name="Rectangle 50">
            <a:extLst>
              <a:ext uri="{FF2B5EF4-FFF2-40B4-BE49-F238E27FC236}">
                <a16:creationId xmlns:a16="http://schemas.microsoft.com/office/drawing/2014/main" id="{94B9C88F-3238-4686-FE45-CEA0014D5B53}"/>
              </a:ext>
            </a:extLst>
          </p:cNvPr>
          <p:cNvSpPr/>
          <p:nvPr/>
        </p:nvSpPr>
        <p:spPr>
          <a:xfrm>
            <a:off x="7784070" y="5039560"/>
            <a:ext cx="829242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3" name="Rectangle 50">
            <a:extLst>
              <a:ext uri="{FF2B5EF4-FFF2-40B4-BE49-F238E27FC236}">
                <a16:creationId xmlns:a16="http://schemas.microsoft.com/office/drawing/2014/main" id="{AED978FC-FF78-7031-14BC-4C39CC2BCD7E}"/>
              </a:ext>
            </a:extLst>
          </p:cNvPr>
          <p:cNvSpPr/>
          <p:nvPr/>
        </p:nvSpPr>
        <p:spPr>
          <a:xfrm>
            <a:off x="9008108" y="5039560"/>
            <a:ext cx="830249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4" name="Rectangle 50">
            <a:extLst>
              <a:ext uri="{FF2B5EF4-FFF2-40B4-BE49-F238E27FC236}">
                <a16:creationId xmlns:a16="http://schemas.microsoft.com/office/drawing/2014/main" id="{C10E48F2-EC1E-643B-6810-D2FF8E15DC2B}"/>
              </a:ext>
            </a:extLst>
          </p:cNvPr>
          <p:cNvSpPr/>
          <p:nvPr/>
        </p:nvSpPr>
        <p:spPr>
          <a:xfrm>
            <a:off x="1168628" y="2691928"/>
            <a:ext cx="674583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255" name="直线连接符 254">
            <a:extLst>
              <a:ext uri="{FF2B5EF4-FFF2-40B4-BE49-F238E27FC236}">
                <a16:creationId xmlns:a16="http://schemas.microsoft.com/office/drawing/2014/main" id="{5E326720-C86D-07DE-2FD3-9A3D5CB0FAA6}"/>
              </a:ext>
            </a:extLst>
          </p:cNvPr>
          <p:cNvCxnSpPr>
            <a:cxnSpLocks/>
          </p:cNvCxnSpPr>
          <p:nvPr/>
        </p:nvCxnSpPr>
        <p:spPr>
          <a:xfrm>
            <a:off x="5634113" y="4971040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6" name="直线连接符 255">
            <a:extLst>
              <a:ext uri="{FF2B5EF4-FFF2-40B4-BE49-F238E27FC236}">
                <a16:creationId xmlns:a16="http://schemas.microsoft.com/office/drawing/2014/main" id="{54BBCEF5-F3D3-C0DB-EA3C-20CD2B97F8CF}"/>
              </a:ext>
            </a:extLst>
          </p:cNvPr>
          <p:cNvCxnSpPr>
            <a:cxnSpLocks/>
          </p:cNvCxnSpPr>
          <p:nvPr/>
        </p:nvCxnSpPr>
        <p:spPr>
          <a:xfrm>
            <a:off x="9405118" y="4957902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7" name="直线连接符 256">
            <a:extLst>
              <a:ext uri="{FF2B5EF4-FFF2-40B4-BE49-F238E27FC236}">
                <a16:creationId xmlns:a16="http://schemas.microsoft.com/office/drawing/2014/main" id="{A868C283-64BF-0098-5409-4272CA1BBACC}"/>
              </a:ext>
            </a:extLst>
          </p:cNvPr>
          <p:cNvCxnSpPr>
            <a:cxnSpLocks/>
          </p:cNvCxnSpPr>
          <p:nvPr/>
        </p:nvCxnSpPr>
        <p:spPr>
          <a:xfrm>
            <a:off x="1806472" y="3796771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8" name="直线连接符 257">
            <a:extLst>
              <a:ext uri="{FF2B5EF4-FFF2-40B4-BE49-F238E27FC236}">
                <a16:creationId xmlns:a16="http://schemas.microsoft.com/office/drawing/2014/main" id="{9E91AF17-AF24-8FA7-6856-0B373F811B8A}"/>
              </a:ext>
            </a:extLst>
          </p:cNvPr>
          <p:cNvCxnSpPr>
            <a:cxnSpLocks/>
          </p:cNvCxnSpPr>
          <p:nvPr/>
        </p:nvCxnSpPr>
        <p:spPr>
          <a:xfrm>
            <a:off x="1806472" y="2870689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65126A5C-6C44-ABDB-E079-62C0CC801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282" y="1558328"/>
            <a:ext cx="7772400" cy="62179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CA709C9-5DB2-130B-EA53-FBE6CC25E9B8}"/>
              </a:ext>
            </a:extLst>
          </p:cNvPr>
          <p:cNvSpPr txBox="1"/>
          <p:nvPr/>
        </p:nvSpPr>
        <p:spPr>
          <a:xfrm>
            <a:off x="531985" y="1317293"/>
            <a:ext cx="11250266" cy="342401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itchFamily="2" charset="2"/>
              <a:buChar char="n"/>
              <a:defRPr sz="2000" b="1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85800" indent="-228600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l"/>
              <a:defRPr b="0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ü"/>
              <a:defRPr sz="1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573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002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" altLang="zh-CN" sz="1600" dirty="0"/>
              <a:t>The distribution of the worst-case discovery latency</a:t>
            </a:r>
            <a:r>
              <a:rPr lang="zh-CN" altLang="en-US" sz="1600" dirty="0"/>
              <a:t> </a:t>
            </a:r>
            <a:r>
              <a:rPr lang="en" altLang="zh-CN" sz="1600" dirty="0"/>
              <a:t>(upper bound)</a:t>
            </a:r>
            <a:r>
              <a:rPr lang="en-US" altLang="zh-CN" sz="1600" dirty="0"/>
              <a:t>.</a:t>
            </a:r>
            <a:r>
              <a:rPr lang="zh-CN" altLang="en-US" sz="1600" dirty="0"/>
              <a:t> </a:t>
            </a:r>
            <a:r>
              <a:rPr lang="en" altLang="zh-CN" sz="1600" dirty="0"/>
              <a:t>W = 1024 </a:t>
            </a:r>
            <a:r>
              <a:rPr lang="en" altLang="zh-CN" sz="1600" dirty="0" err="1"/>
              <a:t>ms</a:t>
            </a:r>
            <a:r>
              <a:rPr lang="en" altLang="zh-CN" sz="1600" dirty="0"/>
              <a:t> and T = 4096 </a:t>
            </a:r>
            <a:r>
              <a:rPr lang="en" altLang="zh-CN" sz="1600" dirty="0" err="1"/>
              <a:t>ms</a:t>
            </a:r>
            <a:endParaRPr lang="en" altLang="zh-CN" sz="1600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E8B90C48-D422-3FF5-7242-655BB169FFC0}"/>
              </a:ext>
            </a:extLst>
          </p:cNvPr>
          <p:cNvSpPr/>
          <p:nvPr/>
        </p:nvSpPr>
        <p:spPr>
          <a:xfrm>
            <a:off x="4869452" y="4705755"/>
            <a:ext cx="126232" cy="13652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1A65BFE4-6A6A-3CB3-7107-4E109B60AFC3}"/>
              </a:ext>
            </a:extLst>
          </p:cNvPr>
          <p:cNvSpPr/>
          <p:nvPr/>
        </p:nvSpPr>
        <p:spPr>
          <a:xfrm>
            <a:off x="5649785" y="4619478"/>
            <a:ext cx="126232" cy="13652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F0F9CFBE-BCB6-021F-32CC-41D588B1A9EE}"/>
              </a:ext>
            </a:extLst>
          </p:cNvPr>
          <p:cNvSpPr/>
          <p:nvPr/>
        </p:nvSpPr>
        <p:spPr>
          <a:xfrm>
            <a:off x="8177633" y="4372507"/>
            <a:ext cx="126232" cy="13652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8261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effectLst/>
                <a:latin typeface="Helvetica" pitchFamily="2" charset="0"/>
              </a:rPr>
              <a:t>Insight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-US" altLang="zh-CN" sz="2400" dirty="0">
                <a:effectLst/>
                <a:latin typeface="Helvetica" pitchFamily="2" charset="0"/>
              </a:rPr>
              <a:t>2: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" altLang="zh-CN" sz="2400" dirty="0">
                <a:effectLst/>
                <a:latin typeface="Helvetica" pitchFamily="2" charset="0"/>
              </a:rPr>
              <a:t>Discovery Latency is a Non-linear Function of Power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" altLang="zh-CN" sz="2400" dirty="0">
                <a:effectLst/>
                <a:latin typeface="Helvetica" pitchFamily="2" charset="0"/>
              </a:rPr>
              <a:t>Consumption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15</a:t>
            </a:fld>
            <a:endParaRPr lang="en-US" altLang="zh-CN" dirty="0"/>
          </a:p>
        </p:txBody>
      </p:sp>
      <p:cxnSp>
        <p:nvCxnSpPr>
          <p:cNvPr id="33" name="直接连接符 60">
            <a:extLst>
              <a:ext uri="{FF2B5EF4-FFF2-40B4-BE49-F238E27FC236}">
                <a16:creationId xmlns:a16="http://schemas.microsoft.com/office/drawing/2014/main" id="{35FB76BB-B290-64E4-6125-8DD1A91C59FB}"/>
              </a:ext>
            </a:extLst>
          </p:cNvPr>
          <p:cNvCxnSpPr>
            <a:cxnSpLocks/>
          </p:cNvCxnSpPr>
          <p:nvPr/>
        </p:nvCxnSpPr>
        <p:spPr>
          <a:xfrm flipV="1">
            <a:off x="1821987" y="4287553"/>
            <a:ext cx="8255243" cy="778946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任意形状 33">
            <a:extLst>
              <a:ext uri="{FF2B5EF4-FFF2-40B4-BE49-F238E27FC236}">
                <a16:creationId xmlns:a16="http://schemas.microsoft.com/office/drawing/2014/main" id="{CB9227E8-E184-4FC1-8492-1DAB2D91B197}"/>
              </a:ext>
            </a:extLst>
          </p:cNvPr>
          <p:cNvSpPr/>
          <p:nvPr/>
        </p:nvSpPr>
        <p:spPr>
          <a:xfrm>
            <a:off x="1836594" y="1741531"/>
            <a:ext cx="7430850" cy="3208823"/>
          </a:xfrm>
          <a:custGeom>
            <a:avLst/>
            <a:gdLst>
              <a:gd name="connsiteX0" fmla="*/ 0 w 5306096"/>
              <a:gd name="connsiteY0" fmla="*/ 2369575 h 2392512"/>
              <a:gd name="connsiteX1" fmla="*/ 895082 w 5306096"/>
              <a:gd name="connsiteY1" fmla="*/ 2356696 h 2392512"/>
              <a:gd name="connsiteX2" fmla="*/ 1146220 w 5306096"/>
              <a:gd name="connsiteY2" fmla="*/ 2176392 h 2392512"/>
              <a:gd name="connsiteX3" fmla="*/ 1191296 w 5306096"/>
              <a:gd name="connsiteY3" fmla="*/ 154409 h 2392512"/>
              <a:gd name="connsiteX4" fmla="*/ 1236372 w 5306096"/>
              <a:gd name="connsiteY4" fmla="*/ 2189271 h 2392512"/>
              <a:gd name="connsiteX5" fmla="*/ 1680693 w 5306096"/>
              <a:gd name="connsiteY5" fmla="*/ 2060482 h 2392512"/>
              <a:gd name="connsiteX6" fmla="*/ 1770845 w 5306096"/>
              <a:gd name="connsiteY6" fmla="*/ 843429 h 2392512"/>
              <a:gd name="connsiteX7" fmla="*/ 1783724 w 5306096"/>
              <a:gd name="connsiteY7" fmla="*/ 135091 h 2392512"/>
              <a:gd name="connsiteX8" fmla="*/ 1809482 w 5306096"/>
              <a:gd name="connsiteY8" fmla="*/ 173727 h 2392512"/>
              <a:gd name="connsiteX9" fmla="*/ 1854558 w 5306096"/>
              <a:gd name="connsiteY9" fmla="*/ 1757829 h 2392512"/>
              <a:gd name="connsiteX10" fmla="*/ 2009104 w 5306096"/>
              <a:gd name="connsiteY10" fmla="*/ 2111998 h 2392512"/>
              <a:gd name="connsiteX11" fmla="*/ 2105696 w 5306096"/>
              <a:gd name="connsiteY11" fmla="*/ 2163513 h 2392512"/>
              <a:gd name="connsiteX12" fmla="*/ 2273121 w 5306096"/>
              <a:gd name="connsiteY12" fmla="*/ 2169953 h 2392512"/>
              <a:gd name="connsiteX13" fmla="*/ 2343955 w 5306096"/>
              <a:gd name="connsiteY13" fmla="*/ 1944573 h 2392512"/>
              <a:gd name="connsiteX14" fmla="*/ 2401910 w 5306096"/>
              <a:gd name="connsiteY14" fmla="*/ 180167 h 2392512"/>
              <a:gd name="connsiteX15" fmla="*/ 2401910 w 5306096"/>
              <a:gd name="connsiteY15" fmla="*/ 270319 h 2392512"/>
              <a:gd name="connsiteX16" fmla="*/ 2440547 w 5306096"/>
              <a:gd name="connsiteY16" fmla="*/ 1770708 h 2392512"/>
              <a:gd name="connsiteX17" fmla="*/ 2504941 w 5306096"/>
              <a:gd name="connsiteY17" fmla="*/ 2047604 h 2392512"/>
              <a:gd name="connsiteX18" fmla="*/ 2691685 w 5306096"/>
              <a:gd name="connsiteY18" fmla="*/ 2163513 h 2392512"/>
              <a:gd name="connsiteX19" fmla="*/ 3078051 w 5306096"/>
              <a:gd name="connsiteY19" fmla="*/ 1989649 h 2392512"/>
              <a:gd name="connsiteX20" fmla="*/ 3316310 w 5306096"/>
              <a:gd name="connsiteY20" fmla="*/ 1616161 h 2392512"/>
              <a:gd name="connsiteX21" fmla="*/ 3509493 w 5306096"/>
              <a:gd name="connsiteY21" fmla="*/ 276758 h 2392512"/>
              <a:gd name="connsiteX22" fmla="*/ 3528811 w 5306096"/>
              <a:gd name="connsiteY22" fmla="*/ 70696 h 2392512"/>
              <a:gd name="connsiteX23" fmla="*/ 3734873 w 5306096"/>
              <a:gd name="connsiteY23" fmla="*/ 122212 h 2392512"/>
              <a:gd name="connsiteX24" fmla="*/ 3760631 w 5306096"/>
              <a:gd name="connsiteY24" fmla="*/ 618049 h 2392512"/>
              <a:gd name="connsiteX25" fmla="*/ 3889420 w 5306096"/>
              <a:gd name="connsiteY25" fmla="*/ 1429418 h 2392512"/>
              <a:gd name="connsiteX26" fmla="*/ 4230710 w 5306096"/>
              <a:gd name="connsiteY26" fmla="*/ 1886618 h 2392512"/>
              <a:gd name="connsiteX27" fmla="*/ 4501166 w 5306096"/>
              <a:gd name="connsiteY27" fmla="*/ 1983209 h 2392512"/>
              <a:gd name="connsiteX28" fmla="*/ 4572000 w 5306096"/>
              <a:gd name="connsiteY28" fmla="*/ 1951012 h 2392512"/>
              <a:gd name="connsiteX29" fmla="*/ 4668592 w 5306096"/>
              <a:gd name="connsiteY29" fmla="*/ 1744950 h 2392512"/>
              <a:gd name="connsiteX30" fmla="*/ 4745865 w 5306096"/>
              <a:gd name="connsiteY30" fmla="*/ 1661237 h 2392512"/>
              <a:gd name="connsiteX31" fmla="*/ 4810259 w 5306096"/>
              <a:gd name="connsiteY31" fmla="*/ 135091 h 2392512"/>
              <a:gd name="connsiteX32" fmla="*/ 4848896 w 5306096"/>
              <a:gd name="connsiteY32" fmla="*/ 154409 h 2392512"/>
              <a:gd name="connsiteX33" fmla="*/ 4861775 w 5306096"/>
              <a:gd name="connsiteY33" fmla="*/ 830550 h 2392512"/>
              <a:gd name="connsiteX34" fmla="*/ 4887533 w 5306096"/>
              <a:gd name="connsiteY34" fmla="*/ 1480933 h 2392512"/>
              <a:gd name="connsiteX35" fmla="*/ 5022761 w 5306096"/>
              <a:gd name="connsiteY35" fmla="*/ 1931694 h 2392512"/>
              <a:gd name="connsiteX36" fmla="*/ 5183747 w 5306096"/>
              <a:gd name="connsiteY36" fmla="*/ 1706313 h 2392512"/>
              <a:gd name="connsiteX37" fmla="*/ 5306096 w 5306096"/>
              <a:gd name="connsiteY37" fmla="*/ 1261992 h 2392512"/>
              <a:gd name="connsiteX0" fmla="*/ 0 w 5306096"/>
              <a:gd name="connsiteY0" fmla="*/ 2369575 h 2388687"/>
              <a:gd name="connsiteX1" fmla="*/ 895082 w 5306096"/>
              <a:gd name="connsiteY1" fmla="*/ 2356696 h 2388687"/>
              <a:gd name="connsiteX2" fmla="*/ 1139780 w 5306096"/>
              <a:gd name="connsiteY2" fmla="*/ 2169953 h 2388687"/>
              <a:gd name="connsiteX3" fmla="*/ 1191296 w 5306096"/>
              <a:gd name="connsiteY3" fmla="*/ 154409 h 2388687"/>
              <a:gd name="connsiteX4" fmla="*/ 1236372 w 5306096"/>
              <a:gd name="connsiteY4" fmla="*/ 2189271 h 2388687"/>
              <a:gd name="connsiteX5" fmla="*/ 1680693 w 5306096"/>
              <a:gd name="connsiteY5" fmla="*/ 2060482 h 2388687"/>
              <a:gd name="connsiteX6" fmla="*/ 1770845 w 5306096"/>
              <a:gd name="connsiteY6" fmla="*/ 843429 h 2388687"/>
              <a:gd name="connsiteX7" fmla="*/ 1783724 w 5306096"/>
              <a:gd name="connsiteY7" fmla="*/ 135091 h 2388687"/>
              <a:gd name="connsiteX8" fmla="*/ 1809482 w 5306096"/>
              <a:gd name="connsiteY8" fmla="*/ 173727 h 2388687"/>
              <a:gd name="connsiteX9" fmla="*/ 1854558 w 5306096"/>
              <a:gd name="connsiteY9" fmla="*/ 1757829 h 2388687"/>
              <a:gd name="connsiteX10" fmla="*/ 2009104 w 5306096"/>
              <a:gd name="connsiteY10" fmla="*/ 2111998 h 2388687"/>
              <a:gd name="connsiteX11" fmla="*/ 2105696 w 5306096"/>
              <a:gd name="connsiteY11" fmla="*/ 2163513 h 2388687"/>
              <a:gd name="connsiteX12" fmla="*/ 2273121 w 5306096"/>
              <a:gd name="connsiteY12" fmla="*/ 2169953 h 2388687"/>
              <a:gd name="connsiteX13" fmla="*/ 2343955 w 5306096"/>
              <a:gd name="connsiteY13" fmla="*/ 1944573 h 2388687"/>
              <a:gd name="connsiteX14" fmla="*/ 2401910 w 5306096"/>
              <a:gd name="connsiteY14" fmla="*/ 180167 h 2388687"/>
              <a:gd name="connsiteX15" fmla="*/ 2401910 w 5306096"/>
              <a:gd name="connsiteY15" fmla="*/ 270319 h 2388687"/>
              <a:gd name="connsiteX16" fmla="*/ 2440547 w 5306096"/>
              <a:gd name="connsiteY16" fmla="*/ 1770708 h 2388687"/>
              <a:gd name="connsiteX17" fmla="*/ 2504941 w 5306096"/>
              <a:gd name="connsiteY17" fmla="*/ 2047604 h 2388687"/>
              <a:gd name="connsiteX18" fmla="*/ 2691685 w 5306096"/>
              <a:gd name="connsiteY18" fmla="*/ 2163513 h 2388687"/>
              <a:gd name="connsiteX19" fmla="*/ 3078051 w 5306096"/>
              <a:gd name="connsiteY19" fmla="*/ 1989649 h 2388687"/>
              <a:gd name="connsiteX20" fmla="*/ 3316310 w 5306096"/>
              <a:gd name="connsiteY20" fmla="*/ 1616161 h 2388687"/>
              <a:gd name="connsiteX21" fmla="*/ 3509493 w 5306096"/>
              <a:gd name="connsiteY21" fmla="*/ 276758 h 2388687"/>
              <a:gd name="connsiteX22" fmla="*/ 3528811 w 5306096"/>
              <a:gd name="connsiteY22" fmla="*/ 70696 h 2388687"/>
              <a:gd name="connsiteX23" fmla="*/ 3734873 w 5306096"/>
              <a:gd name="connsiteY23" fmla="*/ 122212 h 2388687"/>
              <a:gd name="connsiteX24" fmla="*/ 3760631 w 5306096"/>
              <a:gd name="connsiteY24" fmla="*/ 618049 h 2388687"/>
              <a:gd name="connsiteX25" fmla="*/ 3889420 w 5306096"/>
              <a:gd name="connsiteY25" fmla="*/ 1429418 h 2388687"/>
              <a:gd name="connsiteX26" fmla="*/ 4230710 w 5306096"/>
              <a:gd name="connsiteY26" fmla="*/ 1886618 h 2388687"/>
              <a:gd name="connsiteX27" fmla="*/ 4501166 w 5306096"/>
              <a:gd name="connsiteY27" fmla="*/ 1983209 h 2388687"/>
              <a:gd name="connsiteX28" fmla="*/ 4572000 w 5306096"/>
              <a:gd name="connsiteY28" fmla="*/ 1951012 h 2388687"/>
              <a:gd name="connsiteX29" fmla="*/ 4668592 w 5306096"/>
              <a:gd name="connsiteY29" fmla="*/ 1744950 h 2388687"/>
              <a:gd name="connsiteX30" fmla="*/ 4745865 w 5306096"/>
              <a:gd name="connsiteY30" fmla="*/ 1661237 h 2388687"/>
              <a:gd name="connsiteX31" fmla="*/ 4810259 w 5306096"/>
              <a:gd name="connsiteY31" fmla="*/ 135091 h 2388687"/>
              <a:gd name="connsiteX32" fmla="*/ 4848896 w 5306096"/>
              <a:gd name="connsiteY32" fmla="*/ 154409 h 2388687"/>
              <a:gd name="connsiteX33" fmla="*/ 4861775 w 5306096"/>
              <a:gd name="connsiteY33" fmla="*/ 830550 h 2388687"/>
              <a:gd name="connsiteX34" fmla="*/ 4887533 w 5306096"/>
              <a:gd name="connsiteY34" fmla="*/ 1480933 h 2388687"/>
              <a:gd name="connsiteX35" fmla="*/ 5022761 w 5306096"/>
              <a:gd name="connsiteY35" fmla="*/ 1931694 h 2388687"/>
              <a:gd name="connsiteX36" fmla="*/ 5183747 w 5306096"/>
              <a:gd name="connsiteY36" fmla="*/ 1706313 h 2388687"/>
              <a:gd name="connsiteX37" fmla="*/ 5306096 w 5306096"/>
              <a:gd name="connsiteY37" fmla="*/ 1261992 h 2388687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09104 w 5306096"/>
              <a:gd name="connsiteY10" fmla="*/ 2111998 h 2379244"/>
              <a:gd name="connsiteX11" fmla="*/ 2105696 w 5306096"/>
              <a:gd name="connsiteY11" fmla="*/ 2163513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09104 w 5306096"/>
              <a:gd name="connsiteY10" fmla="*/ 2111998 h 2379244"/>
              <a:gd name="connsiteX11" fmla="*/ 2105696 w 5306096"/>
              <a:gd name="connsiteY11" fmla="*/ 2163513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09104 w 5306096"/>
              <a:gd name="connsiteY10" fmla="*/ 2111998 h 2379244"/>
              <a:gd name="connsiteX11" fmla="*/ 2105696 w 5306096"/>
              <a:gd name="connsiteY11" fmla="*/ 2163513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105696 w 5306096"/>
              <a:gd name="connsiteY11" fmla="*/ 2163513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112135 w 5306096"/>
              <a:gd name="connsiteY11" fmla="*/ 2215028 h 2379244"/>
              <a:gd name="connsiteX12" fmla="*/ 2273121 w 5306096"/>
              <a:gd name="connsiteY12" fmla="*/ 2169953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112135 w 5306096"/>
              <a:gd name="connsiteY11" fmla="*/ 2215028 h 2379244"/>
              <a:gd name="connsiteX12" fmla="*/ 2273121 w 5306096"/>
              <a:gd name="connsiteY12" fmla="*/ 2202150 h 2379244"/>
              <a:gd name="connsiteX13" fmla="*/ 2343955 w 5306096"/>
              <a:gd name="connsiteY13" fmla="*/ 1944573 h 2379244"/>
              <a:gd name="connsiteX14" fmla="*/ 2401910 w 5306096"/>
              <a:gd name="connsiteY14" fmla="*/ 180167 h 2379244"/>
              <a:gd name="connsiteX15" fmla="*/ 2401910 w 5306096"/>
              <a:gd name="connsiteY15" fmla="*/ 270319 h 2379244"/>
              <a:gd name="connsiteX16" fmla="*/ 2440547 w 5306096"/>
              <a:gd name="connsiteY16" fmla="*/ 1770708 h 2379244"/>
              <a:gd name="connsiteX17" fmla="*/ 2504941 w 5306096"/>
              <a:gd name="connsiteY17" fmla="*/ 2047604 h 2379244"/>
              <a:gd name="connsiteX18" fmla="*/ 2691685 w 5306096"/>
              <a:gd name="connsiteY18" fmla="*/ 2163513 h 2379244"/>
              <a:gd name="connsiteX19" fmla="*/ 3078051 w 5306096"/>
              <a:gd name="connsiteY19" fmla="*/ 1989649 h 2379244"/>
              <a:gd name="connsiteX20" fmla="*/ 3316310 w 5306096"/>
              <a:gd name="connsiteY20" fmla="*/ 1616161 h 2379244"/>
              <a:gd name="connsiteX21" fmla="*/ 3509493 w 5306096"/>
              <a:gd name="connsiteY21" fmla="*/ 276758 h 2379244"/>
              <a:gd name="connsiteX22" fmla="*/ 3528811 w 5306096"/>
              <a:gd name="connsiteY22" fmla="*/ 70696 h 2379244"/>
              <a:gd name="connsiteX23" fmla="*/ 3734873 w 5306096"/>
              <a:gd name="connsiteY23" fmla="*/ 122212 h 2379244"/>
              <a:gd name="connsiteX24" fmla="*/ 3760631 w 5306096"/>
              <a:gd name="connsiteY24" fmla="*/ 618049 h 2379244"/>
              <a:gd name="connsiteX25" fmla="*/ 3889420 w 5306096"/>
              <a:gd name="connsiteY25" fmla="*/ 1429418 h 2379244"/>
              <a:gd name="connsiteX26" fmla="*/ 4230710 w 5306096"/>
              <a:gd name="connsiteY26" fmla="*/ 1886618 h 2379244"/>
              <a:gd name="connsiteX27" fmla="*/ 4501166 w 5306096"/>
              <a:gd name="connsiteY27" fmla="*/ 1983209 h 2379244"/>
              <a:gd name="connsiteX28" fmla="*/ 4572000 w 5306096"/>
              <a:gd name="connsiteY28" fmla="*/ 1951012 h 2379244"/>
              <a:gd name="connsiteX29" fmla="*/ 4668592 w 5306096"/>
              <a:gd name="connsiteY29" fmla="*/ 1744950 h 2379244"/>
              <a:gd name="connsiteX30" fmla="*/ 4745865 w 5306096"/>
              <a:gd name="connsiteY30" fmla="*/ 1661237 h 2379244"/>
              <a:gd name="connsiteX31" fmla="*/ 4810259 w 5306096"/>
              <a:gd name="connsiteY31" fmla="*/ 135091 h 2379244"/>
              <a:gd name="connsiteX32" fmla="*/ 4848896 w 5306096"/>
              <a:gd name="connsiteY32" fmla="*/ 154409 h 2379244"/>
              <a:gd name="connsiteX33" fmla="*/ 4861775 w 5306096"/>
              <a:gd name="connsiteY33" fmla="*/ 830550 h 2379244"/>
              <a:gd name="connsiteX34" fmla="*/ 4887533 w 5306096"/>
              <a:gd name="connsiteY34" fmla="*/ 1480933 h 2379244"/>
              <a:gd name="connsiteX35" fmla="*/ 5022761 w 5306096"/>
              <a:gd name="connsiteY35" fmla="*/ 1931694 h 2379244"/>
              <a:gd name="connsiteX36" fmla="*/ 5183747 w 5306096"/>
              <a:gd name="connsiteY36" fmla="*/ 1706313 h 2379244"/>
              <a:gd name="connsiteX37" fmla="*/ 5306096 w 5306096"/>
              <a:gd name="connsiteY37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273121 w 5306096"/>
              <a:gd name="connsiteY11" fmla="*/ 2202150 h 2379244"/>
              <a:gd name="connsiteX12" fmla="*/ 2343955 w 5306096"/>
              <a:gd name="connsiteY12" fmla="*/ 1944573 h 2379244"/>
              <a:gd name="connsiteX13" fmla="*/ 2401910 w 5306096"/>
              <a:gd name="connsiteY13" fmla="*/ 180167 h 2379244"/>
              <a:gd name="connsiteX14" fmla="*/ 2401910 w 5306096"/>
              <a:gd name="connsiteY14" fmla="*/ 270319 h 2379244"/>
              <a:gd name="connsiteX15" fmla="*/ 2440547 w 5306096"/>
              <a:gd name="connsiteY15" fmla="*/ 1770708 h 2379244"/>
              <a:gd name="connsiteX16" fmla="*/ 2504941 w 5306096"/>
              <a:gd name="connsiteY16" fmla="*/ 2047604 h 2379244"/>
              <a:gd name="connsiteX17" fmla="*/ 2691685 w 5306096"/>
              <a:gd name="connsiteY17" fmla="*/ 2163513 h 2379244"/>
              <a:gd name="connsiteX18" fmla="*/ 3078051 w 5306096"/>
              <a:gd name="connsiteY18" fmla="*/ 1989649 h 2379244"/>
              <a:gd name="connsiteX19" fmla="*/ 3316310 w 5306096"/>
              <a:gd name="connsiteY19" fmla="*/ 1616161 h 2379244"/>
              <a:gd name="connsiteX20" fmla="*/ 3509493 w 5306096"/>
              <a:gd name="connsiteY20" fmla="*/ 276758 h 2379244"/>
              <a:gd name="connsiteX21" fmla="*/ 3528811 w 5306096"/>
              <a:gd name="connsiteY21" fmla="*/ 70696 h 2379244"/>
              <a:gd name="connsiteX22" fmla="*/ 3734873 w 5306096"/>
              <a:gd name="connsiteY22" fmla="*/ 122212 h 2379244"/>
              <a:gd name="connsiteX23" fmla="*/ 3760631 w 5306096"/>
              <a:gd name="connsiteY23" fmla="*/ 618049 h 2379244"/>
              <a:gd name="connsiteX24" fmla="*/ 3889420 w 5306096"/>
              <a:gd name="connsiteY24" fmla="*/ 1429418 h 2379244"/>
              <a:gd name="connsiteX25" fmla="*/ 4230710 w 5306096"/>
              <a:gd name="connsiteY25" fmla="*/ 1886618 h 2379244"/>
              <a:gd name="connsiteX26" fmla="*/ 4501166 w 5306096"/>
              <a:gd name="connsiteY26" fmla="*/ 1983209 h 2379244"/>
              <a:gd name="connsiteX27" fmla="*/ 4572000 w 5306096"/>
              <a:gd name="connsiteY27" fmla="*/ 1951012 h 2379244"/>
              <a:gd name="connsiteX28" fmla="*/ 4668592 w 5306096"/>
              <a:gd name="connsiteY28" fmla="*/ 1744950 h 2379244"/>
              <a:gd name="connsiteX29" fmla="*/ 4745865 w 5306096"/>
              <a:gd name="connsiteY29" fmla="*/ 1661237 h 2379244"/>
              <a:gd name="connsiteX30" fmla="*/ 4810259 w 5306096"/>
              <a:gd name="connsiteY30" fmla="*/ 135091 h 2379244"/>
              <a:gd name="connsiteX31" fmla="*/ 4848896 w 5306096"/>
              <a:gd name="connsiteY31" fmla="*/ 154409 h 2379244"/>
              <a:gd name="connsiteX32" fmla="*/ 4861775 w 5306096"/>
              <a:gd name="connsiteY32" fmla="*/ 830550 h 2379244"/>
              <a:gd name="connsiteX33" fmla="*/ 4887533 w 5306096"/>
              <a:gd name="connsiteY33" fmla="*/ 1480933 h 2379244"/>
              <a:gd name="connsiteX34" fmla="*/ 5022761 w 5306096"/>
              <a:gd name="connsiteY34" fmla="*/ 1931694 h 2379244"/>
              <a:gd name="connsiteX35" fmla="*/ 5183747 w 5306096"/>
              <a:gd name="connsiteY35" fmla="*/ 1706313 h 2379244"/>
              <a:gd name="connsiteX36" fmla="*/ 5306096 w 5306096"/>
              <a:gd name="connsiteY36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273121 w 5306096"/>
              <a:gd name="connsiteY11" fmla="*/ 2202150 h 2379244"/>
              <a:gd name="connsiteX12" fmla="*/ 2343955 w 5306096"/>
              <a:gd name="connsiteY12" fmla="*/ 1944573 h 2379244"/>
              <a:gd name="connsiteX13" fmla="*/ 2401910 w 5306096"/>
              <a:gd name="connsiteY13" fmla="*/ 180167 h 2379244"/>
              <a:gd name="connsiteX14" fmla="*/ 2401910 w 5306096"/>
              <a:gd name="connsiteY14" fmla="*/ 270319 h 2379244"/>
              <a:gd name="connsiteX15" fmla="*/ 2440547 w 5306096"/>
              <a:gd name="connsiteY15" fmla="*/ 1770708 h 2379244"/>
              <a:gd name="connsiteX16" fmla="*/ 2504941 w 5306096"/>
              <a:gd name="connsiteY16" fmla="*/ 2047604 h 2379244"/>
              <a:gd name="connsiteX17" fmla="*/ 2691685 w 5306096"/>
              <a:gd name="connsiteY17" fmla="*/ 2163513 h 2379244"/>
              <a:gd name="connsiteX18" fmla="*/ 3078051 w 5306096"/>
              <a:gd name="connsiteY18" fmla="*/ 1989649 h 2379244"/>
              <a:gd name="connsiteX19" fmla="*/ 3316310 w 5306096"/>
              <a:gd name="connsiteY19" fmla="*/ 1616161 h 2379244"/>
              <a:gd name="connsiteX20" fmla="*/ 3509493 w 5306096"/>
              <a:gd name="connsiteY20" fmla="*/ 276758 h 2379244"/>
              <a:gd name="connsiteX21" fmla="*/ 3528811 w 5306096"/>
              <a:gd name="connsiteY21" fmla="*/ 70696 h 2379244"/>
              <a:gd name="connsiteX22" fmla="*/ 3734873 w 5306096"/>
              <a:gd name="connsiteY22" fmla="*/ 122212 h 2379244"/>
              <a:gd name="connsiteX23" fmla="*/ 3760631 w 5306096"/>
              <a:gd name="connsiteY23" fmla="*/ 618049 h 2379244"/>
              <a:gd name="connsiteX24" fmla="*/ 3889420 w 5306096"/>
              <a:gd name="connsiteY24" fmla="*/ 1429418 h 2379244"/>
              <a:gd name="connsiteX25" fmla="*/ 4230710 w 5306096"/>
              <a:gd name="connsiteY25" fmla="*/ 1886618 h 2379244"/>
              <a:gd name="connsiteX26" fmla="*/ 4501166 w 5306096"/>
              <a:gd name="connsiteY26" fmla="*/ 1983209 h 2379244"/>
              <a:gd name="connsiteX27" fmla="*/ 4572000 w 5306096"/>
              <a:gd name="connsiteY27" fmla="*/ 1951012 h 2379244"/>
              <a:gd name="connsiteX28" fmla="*/ 4668592 w 5306096"/>
              <a:gd name="connsiteY28" fmla="*/ 1744950 h 2379244"/>
              <a:gd name="connsiteX29" fmla="*/ 4745865 w 5306096"/>
              <a:gd name="connsiteY29" fmla="*/ 1661237 h 2379244"/>
              <a:gd name="connsiteX30" fmla="*/ 4810259 w 5306096"/>
              <a:gd name="connsiteY30" fmla="*/ 135091 h 2379244"/>
              <a:gd name="connsiteX31" fmla="*/ 4848896 w 5306096"/>
              <a:gd name="connsiteY31" fmla="*/ 154409 h 2379244"/>
              <a:gd name="connsiteX32" fmla="*/ 4861775 w 5306096"/>
              <a:gd name="connsiteY32" fmla="*/ 830550 h 2379244"/>
              <a:gd name="connsiteX33" fmla="*/ 4887533 w 5306096"/>
              <a:gd name="connsiteY33" fmla="*/ 1480933 h 2379244"/>
              <a:gd name="connsiteX34" fmla="*/ 5022761 w 5306096"/>
              <a:gd name="connsiteY34" fmla="*/ 1931694 h 2379244"/>
              <a:gd name="connsiteX35" fmla="*/ 5183747 w 5306096"/>
              <a:gd name="connsiteY35" fmla="*/ 1706313 h 2379244"/>
              <a:gd name="connsiteX36" fmla="*/ 5306096 w 5306096"/>
              <a:gd name="connsiteY36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150772 w 5306096"/>
              <a:gd name="connsiteY11" fmla="*/ 2221468 h 2379244"/>
              <a:gd name="connsiteX12" fmla="*/ 2343955 w 5306096"/>
              <a:gd name="connsiteY12" fmla="*/ 1944573 h 2379244"/>
              <a:gd name="connsiteX13" fmla="*/ 2401910 w 5306096"/>
              <a:gd name="connsiteY13" fmla="*/ 180167 h 2379244"/>
              <a:gd name="connsiteX14" fmla="*/ 2401910 w 5306096"/>
              <a:gd name="connsiteY14" fmla="*/ 270319 h 2379244"/>
              <a:gd name="connsiteX15" fmla="*/ 2440547 w 5306096"/>
              <a:gd name="connsiteY15" fmla="*/ 1770708 h 2379244"/>
              <a:gd name="connsiteX16" fmla="*/ 2504941 w 5306096"/>
              <a:gd name="connsiteY16" fmla="*/ 2047604 h 2379244"/>
              <a:gd name="connsiteX17" fmla="*/ 2691685 w 5306096"/>
              <a:gd name="connsiteY17" fmla="*/ 2163513 h 2379244"/>
              <a:gd name="connsiteX18" fmla="*/ 3078051 w 5306096"/>
              <a:gd name="connsiteY18" fmla="*/ 1989649 h 2379244"/>
              <a:gd name="connsiteX19" fmla="*/ 3316310 w 5306096"/>
              <a:gd name="connsiteY19" fmla="*/ 1616161 h 2379244"/>
              <a:gd name="connsiteX20" fmla="*/ 3509493 w 5306096"/>
              <a:gd name="connsiteY20" fmla="*/ 276758 h 2379244"/>
              <a:gd name="connsiteX21" fmla="*/ 3528811 w 5306096"/>
              <a:gd name="connsiteY21" fmla="*/ 70696 h 2379244"/>
              <a:gd name="connsiteX22" fmla="*/ 3734873 w 5306096"/>
              <a:gd name="connsiteY22" fmla="*/ 122212 h 2379244"/>
              <a:gd name="connsiteX23" fmla="*/ 3760631 w 5306096"/>
              <a:gd name="connsiteY23" fmla="*/ 618049 h 2379244"/>
              <a:gd name="connsiteX24" fmla="*/ 3889420 w 5306096"/>
              <a:gd name="connsiteY24" fmla="*/ 1429418 h 2379244"/>
              <a:gd name="connsiteX25" fmla="*/ 4230710 w 5306096"/>
              <a:gd name="connsiteY25" fmla="*/ 1886618 h 2379244"/>
              <a:gd name="connsiteX26" fmla="*/ 4501166 w 5306096"/>
              <a:gd name="connsiteY26" fmla="*/ 1983209 h 2379244"/>
              <a:gd name="connsiteX27" fmla="*/ 4572000 w 5306096"/>
              <a:gd name="connsiteY27" fmla="*/ 1951012 h 2379244"/>
              <a:gd name="connsiteX28" fmla="*/ 4668592 w 5306096"/>
              <a:gd name="connsiteY28" fmla="*/ 1744950 h 2379244"/>
              <a:gd name="connsiteX29" fmla="*/ 4745865 w 5306096"/>
              <a:gd name="connsiteY29" fmla="*/ 1661237 h 2379244"/>
              <a:gd name="connsiteX30" fmla="*/ 4810259 w 5306096"/>
              <a:gd name="connsiteY30" fmla="*/ 135091 h 2379244"/>
              <a:gd name="connsiteX31" fmla="*/ 4848896 w 5306096"/>
              <a:gd name="connsiteY31" fmla="*/ 154409 h 2379244"/>
              <a:gd name="connsiteX32" fmla="*/ 4861775 w 5306096"/>
              <a:gd name="connsiteY32" fmla="*/ 830550 h 2379244"/>
              <a:gd name="connsiteX33" fmla="*/ 4887533 w 5306096"/>
              <a:gd name="connsiteY33" fmla="*/ 1480933 h 2379244"/>
              <a:gd name="connsiteX34" fmla="*/ 5022761 w 5306096"/>
              <a:gd name="connsiteY34" fmla="*/ 1931694 h 2379244"/>
              <a:gd name="connsiteX35" fmla="*/ 5183747 w 5306096"/>
              <a:gd name="connsiteY35" fmla="*/ 1706313 h 2379244"/>
              <a:gd name="connsiteX36" fmla="*/ 5306096 w 5306096"/>
              <a:gd name="connsiteY36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1976907 w 5306096"/>
              <a:gd name="connsiteY10" fmla="*/ 2208589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572000 w 5306096"/>
              <a:gd name="connsiteY26" fmla="*/ 1951012 h 2379244"/>
              <a:gd name="connsiteX27" fmla="*/ 4668592 w 5306096"/>
              <a:gd name="connsiteY27" fmla="*/ 1744950 h 2379244"/>
              <a:gd name="connsiteX28" fmla="*/ 4745865 w 5306096"/>
              <a:gd name="connsiteY28" fmla="*/ 1661237 h 2379244"/>
              <a:gd name="connsiteX29" fmla="*/ 4810259 w 5306096"/>
              <a:gd name="connsiteY29" fmla="*/ 135091 h 2379244"/>
              <a:gd name="connsiteX30" fmla="*/ 4848896 w 5306096"/>
              <a:gd name="connsiteY30" fmla="*/ 154409 h 2379244"/>
              <a:gd name="connsiteX31" fmla="*/ 4861775 w 5306096"/>
              <a:gd name="connsiteY31" fmla="*/ 830550 h 2379244"/>
              <a:gd name="connsiteX32" fmla="*/ 4887533 w 5306096"/>
              <a:gd name="connsiteY32" fmla="*/ 1480933 h 2379244"/>
              <a:gd name="connsiteX33" fmla="*/ 5022761 w 5306096"/>
              <a:gd name="connsiteY33" fmla="*/ 1931694 h 2379244"/>
              <a:gd name="connsiteX34" fmla="*/ 5183747 w 5306096"/>
              <a:gd name="connsiteY34" fmla="*/ 1706313 h 2379244"/>
              <a:gd name="connsiteX35" fmla="*/ 5306096 w 5306096"/>
              <a:gd name="connsiteY35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572000 w 5306096"/>
              <a:gd name="connsiteY26" fmla="*/ 1951012 h 2379244"/>
              <a:gd name="connsiteX27" fmla="*/ 4668592 w 5306096"/>
              <a:gd name="connsiteY27" fmla="*/ 1744950 h 2379244"/>
              <a:gd name="connsiteX28" fmla="*/ 4745865 w 5306096"/>
              <a:gd name="connsiteY28" fmla="*/ 1661237 h 2379244"/>
              <a:gd name="connsiteX29" fmla="*/ 4810259 w 5306096"/>
              <a:gd name="connsiteY29" fmla="*/ 135091 h 2379244"/>
              <a:gd name="connsiteX30" fmla="*/ 4848896 w 5306096"/>
              <a:gd name="connsiteY30" fmla="*/ 154409 h 2379244"/>
              <a:gd name="connsiteX31" fmla="*/ 4861775 w 5306096"/>
              <a:gd name="connsiteY31" fmla="*/ 830550 h 2379244"/>
              <a:gd name="connsiteX32" fmla="*/ 4887533 w 5306096"/>
              <a:gd name="connsiteY32" fmla="*/ 1480933 h 2379244"/>
              <a:gd name="connsiteX33" fmla="*/ 5022761 w 5306096"/>
              <a:gd name="connsiteY33" fmla="*/ 1931694 h 2379244"/>
              <a:gd name="connsiteX34" fmla="*/ 5183747 w 5306096"/>
              <a:gd name="connsiteY34" fmla="*/ 1706313 h 2379244"/>
              <a:gd name="connsiteX35" fmla="*/ 5306096 w 5306096"/>
              <a:gd name="connsiteY35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572000 w 5306096"/>
              <a:gd name="connsiteY26" fmla="*/ 1951012 h 2379244"/>
              <a:gd name="connsiteX27" fmla="*/ 4745865 w 5306096"/>
              <a:gd name="connsiteY27" fmla="*/ 1661237 h 2379244"/>
              <a:gd name="connsiteX28" fmla="*/ 4810259 w 5306096"/>
              <a:gd name="connsiteY28" fmla="*/ 135091 h 2379244"/>
              <a:gd name="connsiteX29" fmla="*/ 4848896 w 5306096"/>
              <a:gd name="connsiteY29" fmla="*/ 154409 h 2379244"/>
              <a:gd name="connsiteX30" fmla="*/ 4861775 w 5306096"/>
              <a:gd name="connsiteY30" fmla="*/ 830550 h 2379244"/>
              <a:gd name="connsiteX31" fmla="*/ 4887533 w 5306096"/>
              <a:gd name="connsiteY31" fmla="*/ 1480933 h 2379244"/>
              <a:gd name="connsiteX32" fmla="*/ 5022761 w 5306096"/>
              <a:gd name="connsiteY32" fmla="*/ 1931694 h 2379244"/>
              <a:gd name="connsiteX33" fmla="*/ 5183747 w 5306096"/>
              <a:gd name="connsiteY33" fmla="*/ 1706313 h 2379244"/>
              <a:gd name="connsiteX34" fmla="*/ 5306096 w 5306096"/>
              <a:gd name="connsiteY34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642834 w 5306096"/>
              <a:gd name="connsiteY26" fmla="*/ 1790026 h 2379244"/>
              <a:gd name="connsiteX27" fmla="*/ 4745865 w 5306096"/>
              <a:gd name="connsiteY27" fmla="*/ 1661237 h 2379244"/>
              <a:gd name="connsiteX28" fmla="*/ 4810259 w 5306096"/>
              <a:gd name="connsiteY28" fmla="*/ 135091 h 2379244"/>
              <a:gd name="connsiteX29" fmla="*/ 4848896 w 5306096"/>
              <a:gd name="connsiteY29" fmla="*/ 154409 h 2379244"/>
              <a:gd name="connsiteX30" fmla="*/ 4861775 w 5306096"/>
              <a:gd name="connsiteY30" fmla="*/ 830550 h 2379244"/>
              <a:gd name="connsiteX31" fmla="*/ 4887533 w 5306096"/>
              <a:gd name="connsiteY31" fmla="*/ 1480933 h 2379244"/>
              <a:gd name="connsiteX32" fmla="*/ 5022761 w 5306096"/>
              <a:gd name="connsiteY32" fmla="*/ 1931694 h 2379244"/>
              <a:gd name="connsiteX33" fmla="*/ 5183747 w 5306096"/>
              <a:gd name="connsiteY33" fmla="*/ 1706313 h 2379244"/>
              <a:gd name="connsiteX34" fmla="*/ 5306096 w 5306096"/>
              <a:gd name="connsiteY34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30710 w 5306096"/>
              <a:gd name="connsiteY24" fmla="*/ 1886618 h 2379244"/>
              <a:gd name="connsiteX25" fmla="*/ 4501166 w 5306096"/>
              <a:gd name="connsiteY25" fmla="*/ 1983209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01166 w 5306096"/>
              <a:gd name="connsiteY25" fmla="*/ 1983209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78440 w 5306096"/>
              <a:gd name="connsiteY25" fmla="*/ 1957452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78440 w 5306096"/>
              <a:gd name="connsiteY25" fmla="*/ 1957452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78440 w 5306096"/>
              <a:gd name="connsiteY25" fmla="*/ 1957452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9575 h 2379244"/>
              <a:gd name="connsiteX1" fmla="*/ 895082 w 5306096"/>
              <a:gd name="connsiteY1" fmla="*/ 2356696 h 2379244"/>
              <a:gd name="connsiteX2" fmla="*/ 1139780 w 5306096"/>
              <a:gd name="connsiteY2" fmla="*/ 2169953 h 2379244"/>
              <a:gd name="connsiteX3" fmla="*/ 1191296 w 5306096"/>
              <a:gd name="connsiteY3" fmla="*/ 154409 h 2379244"/>
              <a:gd name="connsiteX4" fmla="*/ 1236372 w 5306096"/>
              <a:gd name="connsiteY4" fmla="*/ 2189271 h 2379244"/>
              <a:gd name="connsiteX5" fmla="*/ 1680693 w 5306096"/>
              <a:gd name="connsiteY5" fmla="*/ 2060482 h 2379244"/>
              <a:gd name="connsiteX6" fmla="*/ 1770845 w 5306096"/>
              <a:gd name="connsiteY6" fmla="*/ 843429 h 2379244"/>
              <a:gd name="connsiteX7" fmla="*/ 1783724 w 5306096"/>
              <a:gd name="connsiteY7" fmla="*/ 135091 h 2379244"/>
              <a:gd name="connsiteX8" fmla="*/ 1809482 w 5306096"/>
              <a:gd name="connsiteY8" fmla="*/ 173727 h 2379244"/>
              <a:gd name="connsiteX9" fmla="*/ 1854558 w 5306096"/>
              <a:gd name="connsiteY9" fmla="*/ 1757829 h 2379244"/>
              <a:gd name="connsiteX10" fmla="*/ 2092817 w 5306096"/>
              <a:gd name="connsiteY10" fmla="*/ 2189270 h 2379244"/>
              <a:gd name="connsiteX11" fmla="*/ 2343955 w 5306096"/>
              <a:gd name="connsiteY11" fmla="*/ 1944573 h 2379244"/>
              <a:gd name="connsiteX12" fmla="*/ 2401910 w 5306096"/>
              <a:gd name="connsiteY12" fmla="*/ 180167 h 2379244"/>
              <a:gd name="connsiteX13" fmla="*/ 2401910 w 5306096"/>
              <a:gd name="connsiteY13" fmla="*/ 270319 h 2379244"/>
              <a:gd name="connsiteX14" fmla="*/ 2440547 w 5306096"/>
              <a:gd name="connsiteY14" fmla="*/ 1770708 h 2379244"/>
              <a:gd name="connsiteX15" fmla="*/ 2504941 w 5306096"/>
              <a:gd name="connsiteY15" fmla="*/ 2047604 h 2379244"/>
              <a:gd name="connsiteX16" fmla="*/ 2691685 w 5306096"/>
              <a:gd name="connsiteY16" fmla="*/ 2163513 h 2379244"/>
              <a:gd name="connsiteX17" fmla="*/ 3078051 w 5306096"/>
              <a:gd name="connsiteY17" fmla="*/ 1989649 h 2379244"/>
              <a:gd name="connsiteX18" fmla="*/ 3316310 w 5306096"/>
              <a:gd name="connsiteY18" fmla="*/ 1616161 h 2379244"/>
              <a:gd name="connsiteX19" fmla="*/ 3509493 w 5306096"/>
              <a:gd name="connsiteY19" fmla="*/ 276758 h 2379244"/>
              <a:gd name="connsiteX20" fmla="*/ 3528811 w 5306096"/>
              <a:gd name="connsiteY20" fmla="*/ 70696 h 2379244"/>
              <a:gd name="connsiteX21" fmla="*/ 3734873 w 5306096"/>
              <a:gd name="connsiteY21" fmla="*/ 122212 h 2379244"/>
              <a:gd name="connsiteX22" fmla="*/ 3760631 w 5306096"/>
              <a:gd name="connsiteY22" fmla="*/ 618049 h 2379244"/>
              <a:gd name="connsiteX23" fmla="*/ 3889420 w 5306096"/>
              <a:gd name="connsiteY23" fmla="*/ 1429418 h 2379244"/>
              <a:gd name="connsiteX24" fmla="*/ 4269346 w 5306096"/>
              <a:gd name="connsiteY24" fmla="*/ 1912375 h 2379244"/>
              <a:gd name="connsiteX25" fmla="*/ 4578440 w 5306096"/>
              <a:gd name="connsiteY25" fmla="*/ 1957452 h 2379244"/>
              <a:gd name="connsiteX26" fmla="*/ 4745865 w 5306096"/>
              <a:gd name="connsiteY26" fmla="*/ 1661237 h 2379244"/>
              <a:gd name="connsiteX27" fmla="*/ 4810259 w 5306096"/>
              <a:gd name="connsiteY27" fmla="*/ 135091 h 2379244"/>
              <a:gd name="connsiteX28" fmla="*/ 4848896 w 5306096"/>
              <a:gd name="connsiteY28" fmla="*/ 154409 h 2379244"/>
              <a:gd name="connsiteX29" fmla="*/ 4861775 w 5306096"/>
              <a:gd name="connsiteY29" fmla="*/ 830550 h 2379244"/>
              <a:gd name="connsiteX30" fmla="*/ 4887533 w 5306096"/>
              <a:gd name="connsiteY30" fmla="*/ 1480933 h 2379244"/>
              <a:gd name="connsiteX31" fmla="*/ 5022761 w 5306096"/>
              <a:gd name="connsiteY31" fmla="*/ 1931694 h 2379244"/>
              <a:gd name="connsiteX32" fmla="*/ 5183747 w 5306096"/>
              <a:gd name="connsiteY32" fmla="*/ 1706313 h 2379244"/>
              <a:gd name="connsiteX33" fmla="*/ 5306096 w 5306096"/>
              <a:gd name="connsiteY33" fmla="*/ 1261992 h 2379244"/>
              <a:gd name="connsiteX0" fmla="*/ 0 w 5306096"/>
              <a:gd name="connsiteY0" fmla="*/ 2360020 h 2369689"/>
              <a:gd name="connsiteX1" fmla="*/ 895082 w 5306096"/>
              <a:gd name="connsiteY1" fmla="*/ 2347141 h 2369689"/>
              <a:gd name="connsiteX2" fmla="*/ 1139780 w 5306096"/>
              <a:gd name="connsiteY2" fmla="*/ 2160398 h 2369689"/>
              <a:gd name="connsiteX3" fmla="*/ 1191296 w 5306096"/>
              <a:gd name="connsiteY3" fmla="*/ 144854 h 2369689"/>
              <a:gd name="connsiteX4" fmla="*/ 1236372 w 5306096"/>
              <a:gd name="connsiteY4" fmla="*/ 2179716 h 2369689"/>
              <a:gd name="connsiteX5" fmla="*/ 1680693 w 5306096"/>
              <a:gd name="connsiteY5" fmla="*/ 2050927 h 2369689"/>
              <a:gd name="connsiteX6" fmla="*/ 1770845 w 5306096"/>
              <a:gd name="connsiteY6" fmla="*/ 833874 h 2369689"/>
              <a:gd name="connsiteX7" fmla="*/ 1783724 w 5306096"/>
              <a:gd name="connsiteY7" fmla="*/ 125536 h 2369689"/>
              <a:gd name="connsiteX8" fmla="*/ 1809482 w 5306096"/>
              <a:gd name="connsiteY8" fmla="*/ 164172 h 2369689"/>
              <a:gd name="connsiteX9" fmla="*/ 1854558 w 5306096"/>
              <a:gd name="connsiteY9" fmla="*/ 1748274 h 2369689"/>
              <a:gd name="connsiteX10" fmla="*/ 2092817 w 5306096"/>
              <a:gd name="connsiteY10" fmla="*/ 2179715 h 2369689"/>
              <a:gd name="connsiteX11" fmla="*/ 2343955 w 5306096"/>
              <a:gd name="connsiteY11" fmla="*/ 1935018 h 2369689"/>
              <a:gd name="connsiteX12" fmla="*/ 2401910 w 5306096"/>
              <a:gd name="connsiteY12" fmla="*/ 170612 h 2369689"/>
              <a:gd name="connsiteX13" fmla="*/ 2401910 w 5306096"/>
              <a:gd name="connsiteY13" fmla="*/ 260764 h 2369689"/>
              <a:gd name="connsiteX14" fmla="*/ 2440547 w 5306096"/>
              <a:gd name="connsiteY14" fmla="*/ 1761153 h 2369689"/>
              <a:gd name="connsiteX15" fmla="*/ 2504941 w 5306096"/>
              <a:gd name="connsiteY15" fmla="*/ 2038049 h 2369689"/>
              <a:gd name="connsiteX16" fmla="*/ 2691685 w 5306096"/>
              <a:gd name="connsiteY16" fmla="*/ 2153958 h 2369689"/>
              <a:gd name="connsiteX17" fmla="*/ 3078051 w 5306096"/>
              <a:gd name="connsiteY17" fmla="*/ 1980094 h 2369689"/>
              <a:gd name="connsiteX18" fmla="*/ 3316310 w 5306096"/>
              <a:gd name="connsiteY18" fmla="*/ 1606606 h 2369689"/>
              <a:gd name="connsiteX19" fmla="*/ 3509493 w 5306096"/>
              <a:gd name="connsiteY19" fmla="*/ 267203 h 2369689"/>
              <a:gd name="connsiteX20" fmla="*/ 3528811 w 5306096"/>
              <a:gd name="connsiteY20" fmla="*/ 61141 h 2369689"/>
              <a:gd name="connsiteX21" fmla="*/ 3734873 w 5306096"/>
              <a:gd name="connsiteY21" fmla="*/ 112657 h 2369689"/>
              <a:gd name="connsiteX22" fmla="*/ 3760631 w 5306096"/>
              <a:gd name="connsiteY22" fmla="*/ 608494 h 2369689"/>
              <a:gd name="connsiteX23" fmla="*/ 3889420 w 5306096"/>
              <a:gd name="connsiteY23" fmla="*/ 1419863 h 2369689"/>
              <a:gd name="connsiteX24" fmla="*/ 4269346 w 5306096"/>
              <a:gd name="connsiteY24" fmla="*/ 1902820 h 2369689"/>
              <a:gd name="connsiteX25" fmla="*/ 4578440 w 5306096"/>
              <a:gd name="connsiteY25" fmla="*/ 1947897 h 2369689"/>
              <a:gd name="connsiteX26" fmla="*/ 4758744 w 5306096"/>
              <a:gd name="connsiteY26" fmla="*/ 1490696 h 2369689"/>
              <a:gd name="connsiteX27" fmla="*/ 4810259 w 5306096"/>
              <a:gd name="connsiteY27" fmla="*/ 125536 h 2369689"/>
              <a:gd name="connsiteX28" fmla="*/ 4848896 w 5306096"/>
              <a:gd name="connsiteY28" fmla="*/ 144854 h 2369689"/>
              <a:gd name="connsiteX29" fmla="*/ 4861775 w 5306096"/>
              <a:gd name="connsiteY29" fmla="*/ 820995 h 2369689"/>
              <a:gd name="connsiteX30" fmla="*/ 4887533 w 5306096"/>
              <a:gd name="connsiteY30" fmla="*/ 1471378 h 2369689"/>
              <a:gd name="connsiteX31" fmla="*/ 5022761 w 5306096"/>
              <a:gd name="connsiteY31" fmla="*/ 1922139 h 2369689"/>
              <a:gd name="connsiteX32" fmla="*/ 5183747 w 5306096"/>
              <a:gd name="connsiteY32" fmla="*/ 1696758 h 2369689"/>
              <a:gd name="connsiteX33" fmla="*/ 5306096 w 5306096"/>
              <a:gd name="connsiteY33" fmla="*/ 1252437 h 2369689"/>
              <a:gd name="connsiteX0" fmla="*/ 0 w 5242596"/>
              <a:gd name="connsiteY0" fmla="*/ 2360020 h 2369689"/>
              <a:gd name="connsiteX1" fmla="*/ 895082 w 5242596"/>
              <a:gd name="connsiteY1" fmla="*/ 2347141 h 2369689"/>
              <a:gd name="connsiteX2" fmla="*/ 1139780 w 5242596"/>
              <a:gd name="connsiteY2" fmla="*/ 2160398 h 2369689"/>
              <a:gd name="connsiteX3" fmla="*/ 1191296 w 5242596"/>
              <a:gd name="connsiteY3" fmla="*/ 144854 h 2369689"/>
              <a:gd name="connsiteX4" fmla="*/ 1236372 w 5242596"/>
              <a:gd name="connsiteY4" fmla="*/ 2179716 h 2369689"/>
              <a:gd name="connsiteX5" fmla="*/ 1680693 w 5242596"/>
              <a:gd name="connsiteY5" fmla="*/ 2050927 h 2369689"/>
              <a:gd name="connsiteX6" fmla="*/ 1770845 w 5242596"/>
              <a:gd name="connsiteY6" fmla="*/ 833874 h 2369689"/>
              <a:gd name="connsiteX7" fmla="*/ 1783724 w 5242596"/>
              <a:gd name="connsiteY7" fmla="*/ 125536 h 2369689"/>
              <a:gd name="connsiteX8" fmla="*/ 1809482 w 5242596"/>
              <a:gd name="connsiteY8" fmla="*/ 164172 h 2369689"/>
              <a:gd name="connsiteX9" fmla="*/ 1854558 w 5242596"/>
              <a:gd name="connsiteY9" fmla="*/ 1748274 h 2369689"/>
              <a:gd name="connsiteX10" fmla="*/ 2092817 w 5242596"/>
              <a:gd name="connsiteY10" fmla="*/ 2179715 h 2369689"/>
              <a:gd name="connsiteX11" fmla="*/ 2343955 w 5242596"/>
              <a:gd name="connsiteY11" fmla="*/ 1935018 h 2369689"/>
              <a:gd name="connsiteX12" fmla="*/ 2401910 w 5242596"/>
              <a:gd name="connsiteY12" fmla="*/ 170612 h 2369689"/>
              <a:gd name="connsiteX13" fmla="*/ 2401910 w 5242596"/>
              <a:gd name="connsiteY13" fmla="*/ 260764 h 2369689"/>
              <a:gd name="connsiteX14" fmla="*/ 2440547 w 5242596"/>
              <a:gd name="connsiteY14" fmla="*/ 1761153 h 2369689"/>
              <a:gd name="connsiteX15" fmla="*/ 2504941 w 5242596"/>
              <a:gd name="connsiteY15" fmla="*/ 2038049 h 2369689"/>
              <a:gd name="connsiteX16" fmla="*/ 2691685 w 5242596"/>
              <a:gd name="connsiteY16" fmla="*/ 2153958 h 2369689"/>
              <a:gd name="connsiteX17" fmla="*/ 3078051 w 5242596"/>
              <a:gd name="connsiteY17" fmla="*/ 1980094 h 2369689"/>
              <a:gd name="connsiteX18" fmla="*/ 3316310 w 5242596"/>
              <a:gd name="connsiteY18" fmla="*/ 1606606 h 2369689"/>
              <a:gd name="connsiteX19" fmla="*/ 3509493 w 5242596"/>
              <a:gd name="connsiteY19" fmla="*/ 267203 h 2369689"/>
              <a:gd name="connsiteX20" fmla="*/ 3528811 w 5242596"/>
              <a:gd name="connsiteY20" fmla="*/ 61141 h 2369689"/>
              <a:gd name="connsiteX21" fmla="*/ 3734873 w 5242596"/>
              <a:gd name="connsiteY21" fmla="*/ 112657 h 2369689"/>
              <a:gd name="connsiteX22" fmla="*/ 3760631 w 5242596"/>
              <a:gd name="connsiteY22" fmla="*/ 608494 h 2369689"/>
              <a:gd name="connsiteX23" fmla="*/ 3889420 w 5242596"/>
              <a:gd name="connsiteY23" fmla="*/ 1419863 h 2369689"/>
              <a:gd name="connsiteX24" fmla="*/ 4269346 w 5242596"/>
              <a:gd name="connsiteY24" fmla="*/ 1902820 h 2369689"/>
              <a:gd name="connsiteX25" fmla="*/ 4578440 w 5242596"/>
              <a:gd name="connsiteY25" fmla="*/ 1947897 h 2369689"/>
              <a:gd name="connsiteX26" fmla="*/ 4758744 w 5242596"/>
              <a:gd name="connsiteY26" fmla="*/ 1490696 h 2369689"/>
              <a:gd name="connsiteX27" fmla="*/ 4810259 w 5242596"/>
              <a:gd name="connsiteY27" fmla="*/ 125536 h 2369689"/>
              <a:gd name="connsiteX28" fmla="*/ 4848896 w 5242596"/>
              <a:gd name="connsiteY28" fmla="*/ 144854 h 2369689"/>
              <a:gd name="connsiteX29" fmla="*/ 4861775 w 5242596"/>
              <a:gd name="connsiteY29" fmla="*/ 820995 h 2369689"/>
              <a:gd name="connsiteX30" fmla="*/ 4887533 w 5242596"/>
              <a:gd name="connsiteY30" fmla="*/ 1471378 h 2369689"/>
              <a:gd name="connsiteX31" fmla="*/ 5022761 w 5242596"/>
              <a:gd name="connsiteY31" fmla="*/ 1922139 h 2369689"/>
              <a:gd name="connsiteX32" fmla="*/ 5183747 w 5242596"/>
              <a:gd name="connsiteY32" fmla="*/ 1696758 h 2369689"/>
              <a:gd name="connsiteX33" fmla="*/ 5242596 w 5242596"/>
              <a:gd name="connsiteY33" fmla="*/ 1503262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504941 w 5183747"/>
              <a:gd name="connsiteY15" fmla="*/ 2038049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489066 w 5183747"/>
              <a:gd name="connsiteY15" fmla="*/ 2047574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489066 w 5183747"/>
              <a:gd name="connsiteY15" fmla="*/ 2047574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489066 w 5183747"/>
              <a:gd name="connsiteY15" fmla="*/ 2047574 h 2369689"/>
              <a:gd name="connsiteX16" fmla="*/ 2691685 w 5183747"/>
              <a:gd name="connsiteY16" fmla="*/ 2153958 h 2369689"/>
              <a:gd name="connsiteX17" fmla="*/ 3078051 w 5183747"/>
              <a:gd name="connsiteY17" fmla="*/ 1980094 h 2369689"/>
              <a:gd name="connsiteX18" fmla="*/ 3316310 w 5183747"/>
              <a:gd name="connsiteY18" fmla="*/ 1606606 h 2369689"/>
              <a:gd name="connsiteX19" fmla="*/ 3509493 w 5183747"/>
              <a:gd name="connsiteY19" fmla="*/ 267203 h 2369689"/>
              <a:gd name="connsiteX20" fmla="*/ 3528811 w 5183747"/>
              <a:gd name="connsiteY20" fmla="*/ 61141 h 2369689"/>
              <a:gd name="connsiteX21" fmla="*/ 3734873 w 5183747"/>
              <a:gd name="connsiteY21" fmla="*/ 112657 h 2369689"/>
              <a:gd name="connsiteX22" fmla="*/ 3760631 w 5183747"/>
              <a:gd name="connsiteY22" fmla="*/ 608494 h 2369689"/>
              <a:gd name="connsiteX23" fmla="*/ 3889420 w 5183747"/>
              <a:gd name="connsiteY23" fmla="*/ 1419863 h 2369689"/>
              <a:gd name="connsiteX24" fmla="*/ 4269346 w 5183747"/>
              <a:gd name="connsiteY24" fmla="*/ 1902820 h 2369689"/>
              <a:gd name="connsiteX25" fmla="*/ 4578440 w 5183747"/>
              <a:gd name="connsiteY25" fmla="*/ 1947897 h 2369689"/>
              <a:gd name="connsiteX26" fmla="*/ 4758744 w 5183747"/>
              <a:gd name="connsiteY26" fmla="*/ 1490696 h 2369689"/>
              <a:gd name="connsiteX27" fmla="*/ 4810259 w 5183747"/>
              <a:gd name="connsiteY27" fmla="*/ 125536 h 2369689"/>
              <a:gd name="connsiteX28" fmla="*/ 4848896 w 5183747"/>
              <a:gd name="connsiteY28" fmla="*/ 144854 h 2369689"/>
              <a:gd name="connsiteX29" fmla="*/ 4861775 w 5183747"/>
              <a:gd name="connsiteY29" fmla="*/ 820995 h 2369689"/>
              <a:gd name="connsiteX30" fmla="*/ 4887533 w 5183747"/>
              <a:gd name="connsiteY30" fmla="*/ 1471378 h 2369689"/>
              <a:gd name="connsiteX31" fmla="*/ 5022761 w 5183747"/>
              <a:gd name="connsiteY31" fmla="*/ 1922139 h 2369689"/>
              <a:gd name="connsiteX32" fmla="*/ 5183747 w 5183747"/>
              <a:gd name="connsiteY32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691685 w 5183747"/>
              <a:gd name="connsiteY15" fmla="*/ 2153958 h 2369689"/>
              <a:gd name="connsiteX16" fmla="*/ 3078051 w 5183747"/>
              <a:gd name="connsiteY16" fmla="*/ 1980094 h 2369689"/>
              <a:gd name="connsiteX17" fmla="*/ 3316310 w 5183747"/>
              <a:gd name="connsiteY17" fmla="*/ 1606606 h 2369689"/>
              <a:gd name="connsiteX18" fmla="*/ 3509493 w 5183747"/>
              <a:gd name="connsiteY18" fmla="*/ 267203 h 2369689"/>
              <a:gd name="connsiteX19" fmla="*/ 3528811 w 5183747"/>
              <a:gd name="connsiteY19" fmla="*/ 61141 h 2369689"/>
              <a:gd name="connsiteX20" fmla="*/ 3734873 w 5183747"/>
              <a:gd name="connsiteY20" fmla="*/ 112657 h 2369689"/>
              <a:gd name="connsiteX21" fmla="*/ 3760631 w 5183747"/>
              <a:gd name="connsiteY21" fmla="*/ 608494 h 2369689"/>
              <a:gd name="connsiteX22" fmla="*/ 3889420 w 5183747"/>
              <a:gd name="connsiteY22" fmla="*/ 1419863 h 2369689"/>
              <a:gd name="connsiteX23" fmla="*/ 4269346 w 5183747"/>
              <a:gd name="connsiteY23" fmla="*/ 1902820 h 2369689"/>
              <a:gd name="connsiteX24" fmla="*/ 4578440 w 5183747"/>
              <a:gd name="connsiteY24" fmla="*/ 1947897 h 2369689"/>
              <a:gd name="connsiteX25" fmla="*/ 4758744 w 5183747"/>
              <a:gd name="connsiteY25" fmla="*/ 1490696 h 2369689"/>
              <a:gd name="connsiteX26" fmla="*/ 4810259 w 5183747"/>
              <a:gd name="connsiteY26" fmla="*/ 125536 h 2369689"/>
              <a:gd name="connsiteX27" fmla="*/ 4848896 w 5183747"/>
              <a:gd name="connsiteY27" fmla="*/ 144854 h 2369689"/>
              <a:gd name="connsiteX28" fmla="*/ 4861775 w 5183747"/>
              <a:gd name="connsiteY28" fmla="*/ 820995 h 2369689"/>
              <a:gd name="connsiteX29" fmla="*/ 4887533 w 5183747"/>
              <a:gd name="connsiteY29" fmla="*/ 1471378 h 2369689"/>
              <a:gd name="connsiteX30" fmla="*/ 5022761 w 5183747"/>
              <a:gd name="connsiteY30" fmla="*/ 1922139 h 2369689"/>
              <a:gd name="connsiteX31" fmla="*/ 5183747 w 5183747"/>
              <a:gd name="connsiteY31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691685 w 5183747"/>
              <a:gd name="connsiteY15" fmla="*/ 2153958 h 2369689"/>
              <a:gd name="connsiteX16" fmla="*/ 3316310 w 5183747"/>
              <a:gd name="connsiteY16" fmla="*/ 1606606 h 2369689"/>
              <a:gd name="connsiteX17" fmla="*/ 3509493 w 5183747"/>
              <a:gd name="connsiteY17" fmla="*/ 267203 h 2369689"/>
              <a:gd name="connsiteX18" fmla="*/ 3528811 w 5183747"/>
              <a:gd name="connsiteY18" fmla="*/ 61141 h 2369689"/>
              <a:gd name="connsiteX19" fmla="*/ 3734873 w 5183747"/>
              <a:gd name="connsiteY19" fmla="*/ 112657 h 2369689"/>
              <a:gd name="connsiteX20" fmla="*/ 3760631 w 5183747"/>
              <a:gd name="connsiteY20" fmla="*/ 608494 h 2369689"/>
              <a:gd name="connsiteX21" fmla="*/ 3889420 w 5183747"/>
              <a:gd name="connsiteY21" fmla="*/ 1419863 h 2369689"/>
              <a:gd name="connsiteX22" fmla="*/ 4269346 w 5183747"/>
              <a:gd name="connsiteY22" fmla="*/ 1902820 h 2369689"/>
              <a:gd name="connsiteX23" fmla="*/ 4578440 w 5183747"/>
              <a:gd name="connsiteY23" fmla="*/ 1947897 h 2369689"/>
              <a:gd name="connsiteX24" fmla="*/ 4758744 w 5183747"/>
              <a:gd name="connsiteY24" fmla="*/ 1490696 h 2369689"/>
              <a:gd name="connsiteX25" fmla="*/ 4810259 w 5183747"/>
              <a:gd name="connsiteY25" fmla="*/ 125536 h 2369689"/>
              <a:gd name="connsiteX26" fmla="*/ 4848896 w 5183747"/>
              <a:gd name="connsiteY26" fmla="*/ 144854 h 2369689"/>
              <a:gd name="connsiteX27" fmla="*/ 4861775 w 5183747"/>
              <a:gd name="connsiteY27" fmla="*/ 820995 h 2369689"/>
              <a:gd name="connsiteX28" fmla="*/ 4887533 w 5183747"/>
              <a:gd name="connsiteY28" fmla="*/ 1471378 h 2369689"/>
              <a:gd name="connsiteX29" fmla="*/ 5022761 w 5183747"/>
              <a:gd name="connsiteY29" fmla="*/ 1922139 h 2369689"/>
              <a:gd name="connsiteX30" fmla="*/ 5183747 w 5183747"/>
              <a:gd name="connsiteY30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43955 w 5183747"/>
              <a:gd name="connsiteY11" fmla="*/ 19350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710735 w 5183747"/>
              <a:gd name="connsiteY15" fmla="*/ 2166658 h 2369689"/>
              <a:gd name="connsiteX16" fmla="*/ 3316310 w 5183747"/>
              <a:gd name="connsiteY16" fmla="*/ 1606606 h 2369689"/>
              <a:gd name="connsiteX17" fmla="*/ 3509493 w 5183747"/>
              <a:gd name="connsiteY17" fmla="*/ 267203 h 2369689"/>
              <a:gd name="connsiteX18" fmla="*/ 3528811 w 5183747"/>
              <a:gd name="connsiteY18" fmla="*/ 61141 h 2369689"/>
              <a:gd name="connsiteX19" fmla="*/ 3734873 w 5183747"/>
              <a:gd name="connsiteY19" fmla="*/ 112657 h 2369689"/>
              <a:gd name="connsiteX20" fmla="*/ 3760631 w 5183747"/>
              <a:gd name="connsiteY20" fmla="*/ 608494 h 2369689"/>
              <a:gd name="connsiteX21" fmla="*/ 3889420 w 5183747"/>
              <a:gd name="connsiteY21" fmla="*/ 1419863 h 2369689"/>
              <a:gd name="connsiteX22" fmla="*/ 4269346 w 5183747"/>
              <a:gd name="connsiteY22" fmla="*/ 1902820 h 2369689"/>
              <a:gd name="connsiteX23" fmla="*/ 4578440 w 5183747"/>
              <a:gd name="connsiteY23" fmla="*/ 1947897 h 2369689"/>
              <a:gd name="connsiteX24" fmla="*/ 4758744 w 5183747"/>
              <a:gd name="connsiteY24" fmla="*/ 1490696 h 2369689"/>
              <a:gd name="connsiteX25" fmla="*/ 4810259 w 5183747"/>
              <a:gd name="connsiteY25" fmla="*/ 125536 h 2369689"/>
              <a:gd name="connsiteX26" fmla="*/ 4848896 w 5183747"/>
              <a:gd name="connsiteY26" fmla="*/ 144854 h 2369689"/>
              <a:gd name="connsiteX27" fmla="*/ 4861775 w 5183747"/>
              <a:gd name="connsiteY27" fmla="*/ 820995 h 2369689"/>
              <a:gd name="connsiteX28" fmla="*/ 4887533 w 5183747"/>
              <a:gd name="connsiteY28" fmla="*/ 1471378 h 2369689"/>
              <a:gd name="connsiteX29" fmla="*/ 5022761 w 5183747"/>
              <a:gd name="connsiteY29" fmla="*/ 1922139 h 2369689"/>
              <a:gd name="connsiteX30" fmla="*/ 5183747 w 5183747"/>
              <a:gd name="connsiteY30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092817 w 5183747"/>
              <a:gd name="connsiteY10" fmla="*/ 2179715 h 2369689"/>
              <a:gd name="connsiteX11" fmla="*/ 2359830 w 5183747"/>
              <a:gd name="connsiteY11" fmla="*/ 17064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710735 w 5183747"/>
              <a:gd name="connsiteY15" fmla="*/ 2166658 h 2369689"/>
              <a:gd name="connsiteX16" fmla="*/ 3316310 w 5183747"/>
              <a:gd name="connsiteY16" fmla="*/ 1606606 h 2369689"/>
              <a:gd name="connsiteX17" fmla="*/ 3509493 w 5183747"/>
              <a:gd name="connsiteY17" fmla="*/ 267203 h 2369689"/>
              <a:gd name="connsiteX18" fmla="*/ 3528811 w 5183747"/>
              <a:gd name="connsiteY18" fmla="*/ 61141 h 2369689"/>
              <a:gd name="connsiteX19" fmla="*/ 3734873 w 5183747"/>
              <a:gd name="connsiteY19" fmla="*/ 112657 h 2369689"/>
              <a:gd name="connsiteX20" fmla="*/ 3760631 w 5183747"/>
              <a:gd name="connsiteY20" fmla="*/ 608494 h 2369689"/>
              <a:gd name="connsiteX21" fmla="*/ 3889420 w 5183747"/>
              <a:gd name="connsiteY21" fmla="*/ 1419863 h 2369689"/>
              <a:gd name="connsiteX22" fmla="*/ 4269346 w 5183747"/>
              <a:gd name="connsiteY22" fmla="*/ 1902820 h 2369689"/>
              <a:gd name="connsiteX23" fmla="*/ 4578440 w 5183747"/>
              <a:gd name="connsiteY23" fmla="*/ 1947897 h 2369689"/>
              <a:gd name="connsiteX24" fmla="*/ 4758744 w 5183747"/>
              <a:gd name="connsiteY24" fmla="*/ 1490696 h 2369689"/>
              <a:gd name="connsiteX25" fmla="*/ 4810259 w 5183747"/>
              <a:gd name="connsiteY25" fmla="*/ 125536 h 2369689"/>
              <a:gd name="connsiteX26" fmla="*/ 4848896 w 5183747"/>
              <a:gd name="connsiteY26" fmla="*/ 144854 h 2369689"/>
              <a:gd name="connsiteX27" fmla="*/ 4861775 w 5183747"/>
              <a:gd name="connsiteY27" fmla="*/ 820995 h 2369689"/>
              <a:gd name="connsiteX28" fmla="*/ 4887533 w 5183747"/>
              <a:gd name="connsiteY28" fmla="*/ 1471378 h 2369689"/>
              <a:gd name="connsiteX29" fmla="*/ 5022761 w 5183747"/>
              <a:gd name="connsiteY29" fmla="*/ 1922139 h 2369689"/>
              <a:gd name="connsiteX30" fmla="*/ 5183747 w 5183747"/>
              <a:gd name="connsiteY30" fmla="*/ 1696758 h 2369689"/>
              <a:gd name="connsiteX0" fmla="*/ 0 w 5183747"/>
              <a:gd name="connsiteY0" fmla="*/ 2360020 h 2369689"/>
              <a:gd name="connsiteX1" fmla="*/ 895082 w 5183747"/>
              <a:gd name="connsiteY1" fmla="*/ 2347141 h 2369689"/>
              <a:gd name="connsiteX2" fmla="*/ 1139780 w 5183747"/>
              <a:gd name="connsiteY2" fmla="*/ 2160398 h 2369689"/>
              <a:gd name="connsiteX3" fmla="*/ 1191296 w 5183747"/>
              <a:gd name="connsiteY3" fmla="*/ 144854 h 2369689"/>
              <a:gd name="connsiteX4" fmla="*/ 1236372 w 5183747"/>
              <a:gd name="connsiteY4" fmla="*/ 2179716 h 2369689"/>
              <a:gd name="connsiteX5" fmla="*/ 1680693 w 5183747"/>
              <a:gd name="connsiteY5" fmla="*/ 2050927 h 2369689"/>
              <a:gd name="connsiteX6" fmla="*/ 1770845 w 5183747"/>
              <a:gd name="connsiteY6" fmla="*/ 833874 h 2369689"/>
              <a:gd name="connsiteX7" fmla="*/ 1783724 w 5183747"/>
              <a:gd name="connsiteY7" fmla="*/ 125536 h 2369689"/>
              <a:gd name="connsiteX8" fmla="*/ 1809482 w 5183747"/>
              <a:gd name="connsiteY8" fmla="*/ 164172 h 2369689"/>
              <a:gd name="connsiteX9" fmla="*/ 1854558 w 5183747"/>
              <a:gd name="connsiteY9" fmla="*/ 1748274 h 2369689"/>
              <a:gd name="connsiteX10" fmla="*/ 2172192 w 5183747"/>
              <a:gd name="connsiteY10" fmla="*/ 2236865 h 2369689"/>
              <a:gd name="connsiteX11" fmla="*/ 2359830 w 5183747"/>
              <a:gd name="connsiteY11" fmla="*/ 1706418 h 2369689"/>
              <a:gd name="connsiteX12" fmla="*/ 2401910 w 5183747"/>
              <a:gd name="connsiteY12" fmla="*/ 170612 h 2369689"/>
              <a:gd name="connsiteX13" fmla="*/ 2401910 w 5183747"/>
              <a:gd name="connsiteY13" fmla="*/ 260764 h 2369689"/>
              <a:gd name="connsiteX14" fmla="*/ 2440547 w 5183747"/>
              <a:gd name="connsiteY14" fmla="*/ 1761153 h 2369689"/>
              <a:gd name="connsiteX15" fmla="*/ 2710735 w 5183747"/>
              <a:gd name="connsiteY15" fmla="*/ 2166658 h 2369689"/>
              <a:gd name="connsiteX16" fmla="*/ 3316310 w 5183747"/>
              <a:gd name="connsiteY16" fmla="*/ 1606606 h 2369689"/>
              <a:gd name="connsiteX17" fmla="*/ 3509493 w 5183747"/>
              <a:gd name="connsiteY17" fmla="*/ 267203 h 2369689"/>
              <a:gd name="connsiteX18" fmla="*/ 3528811 w 5183747"/>
              <a:gd name="connsiteY18" fmla="*/ 61141 h 2369689"/>
              <a:gd name="connsiteX19" fmla="*/ 3734873 w 5183747"/>
              <a:gd name="connsiteY19" fmla="*/ 112657 h 2369689"/>
              <a:gd name="connsiteX20" fmla="*/ 3760631 w 5183747"/>
              <a:gd name="connsiteY20" fmla="*/ 608494 h 2369689"/>
              <a:gd name="connsiteX21" fmla="*/ 3889420 w 5183747"/>
              <a:gd name="connsiteY21" fmla="*/ 1419863 h 2369689"/>
              <a:gd name="connsiteX22" fmla="*/ 4269346 w 5183747"/>
              <a:gd name="connsiteY22" fmla="*/ 1902820 h 2369689"/>
              <a:gd name="connsiteX23" fmla="*/ 4578440 w 5183747"/>
              <a:gd name="connsiteY23" fmla="*/ 1947897 h 2369689"/>
              <a:gd name="connsiteX24" fmla="*/ 4758744 w 5183747"/>
              <a:gd name="connsiteY24" fmla="*/ 1490696 h 2369689"/>
              <a:gd name="connsiteX25" fmla="*/ 4810259 w 5183747"/>
              <a:gd name="connsiteY25" fmla="*/ 125536 h 2369689"/>
              <a:gd name="connsiteX26" fmla="*/ 4848896 w 5183747"/>
              <a:gd name="connsiteY26" fmla="*/ 144854 h 2369689"/>
              <a:gd name="connsiteX27" fmla="*/ 4861775 w 5183747"/>
              <a:gd name="connsiteY27" fmla="*/ 820995 h 2369689"/>
              <a:gd name="connsiteX28" fmla="*/ 4887533 w 5183747"/>
              <a:gd name="connsiteY28" fmla="*/ 1471378 h 2369689"/>
              <a:gd name="connsiteX29" fmla="*/ 5022761 w 5183747"/>
              <a:gd name="connsiteY29" fmla="*/ 1922139 h 2369689"/>
              <a:gd name="connsiteX30" fmla="*/ 5183747 w 5183747"/>
              <a:gd name="connsiteY30" fmla="*/ 1696758 h 236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83747" h="2369689">
                <a:moveTo>
                  <a:pt x="0" y="2360020"/>
                </a:moveTo>
                <a:cubicBezTo>
                  <a:pt x="352022" y="2369679"/>
                  <a:pt x="705119" y="2380411"/>
                  <a:pt x="895082" y="2347141"/>
                </a:cubicBezTo>
                <a:cubicBezTo>
                  <a:pt x="1085045" y="2313871"/>
                  <a:pt x="1116169" y="2237671"/>
                  <a:pt x="1139780" y="2160398"/>
                </a:cubicBezTo>
                <a:cubicBezTo>
                  <a:pt x="1163391" y="2083125"/>
                  <a:pt x="1175197" y="141634"/>
                  <a:pt x="1191296" y="144854"/>
                </a:cubicBezTo>
                <a:cubicBezTo>
                  <a:pt x="1207395" y="148074"/>
                  <a:pt x="1109730" y="1971507"/>
                  <a:pt x="1236372" y="2179716"/>
                </a:cubicBezTo>
                <a:cubicBezTo>
                  <a:pt x="1363014" y="2387925"/>
                  <a:pt x="1591614" y="2275234"/>
                  <a:pt x="1680693" y="2050927"/>
                </a:cubicBezTo>
                <a:cubicBezTo>
                  <a:pt x="1769772" y="1826620"/>
                  <a:pt x="1753673" y="1154772"/>
                  <a:pt x="1770845" y="833874"/>
                </a:cubicBezTo>
                <a:cubicBezTo>
                  <a:pt x="1788017" y="512975"/>
                  <a:pt x="1777285" y="237153"/>
                  <a:pt x="1783724" y="125536"/>
                </a:cubicBezTo>
                <a:cubicBezTo>
                  <a:pt x="1790164" y="13919"/>
                  <a:pt x="1797676" y="-106284"/>
                  <a:pt x="1809482" y="164172"/>
                </a:cubicBezTo>
                <a:cubicBezTo>
                  <a:pt x="1821288" y="434628"/>
                  <a:pt x="1794106" y="1402825"/>
                  <a:pt x="1854558" y="1748274"/>
                </a:cubicBezTo>
                <a:cubicBezTo>
                  <a:pt x="1915010" y="2093723"/>
                  <a:pt x="2087980" y="2243841"/>
                  <a:pt x="2172192" y="2236865"/>
                </a:cubicBezTo>
                <a:cubicBezTo>
                  <a:pt x="2256404" y="2229889"/>
                  <a:pt x="2321544" y="2050793"/>
                  <a:pt x="2359830" y="1706418"/>
                </a:cubicBezTo>
                <a:cubicBezTo>
                  <a:pt x="2398116" y="1362043"/>
                  <a:pt x="2394897" y="411554"/>
                  <a:pt x="2401910" y="170612"/>
                </a:cubicBezTo>
                <a:cubicBezTo>
                  <a:pt x="2408923" y="-70330"/>
                  <a:pt x="2395471" y="-4326"/>
                  <a:pt x="2401910" y="260764"/>
                </a:cubicBezTo>
                <a:cubicBezTo>
                  <a:pt x="2408349" y="525854"/>
                  <a:pt x="2389076" y="1443504"/>
                  <a:pt x="2440547" y="1761153"/>
                </a:cubicBezTo>
                <a:cubicBezTo>
                  <a:pt x="2492018" y="2078802"/>
                  <a:pt x="2564775" y="2192416"/>
                  <a:pt x="2710735" y="2166658"/>
                </a:cubicBezTo>
                <a:cubicBezTo>
                  <a:pt x="2856695" y="2140900"/>
                  <a:pt x="3183184" y="1923182"/>
                  <a:pt x="3316310" y="1606606"/>
                </a:cubicBezTo>
                <a:cubicBezTo>
                  <a:pt x="3449436" y="1290030"/>
                  <a:pt x="3474076" y="524780"/>
                  <a:pt x="3509493" y="267203"/>
                </a:cubicBezTo>
                <a:cubicBezTo>
                  <a:pt x="3544910" y="9626"/>
                  <a:pt x="3491248" y="86899"/>
                  <a:pt x="3528811" y="61141"/>
                </a:cubicBezTo>
                <a:cubicBezTo>
                  <a:pt x="3566374" y="35383"/>
                  <a:pt x="3696236" y="21432"/>
                  <a:pt x="3734873" y="112657"/>
                </a:cubicBezTo>
                <a:cubicBezTo>
                  <a:pt x="3773510" y="203882"/>
                  <a:pt x="3734873" y="390626"/>
                  <a:pt x="3760631" y="608494"/>
                </a:cubicBezTo>
                <a:cubicBezTo>
                  <a:pt x="3786389" y="826362"/>
                  <a:pt x="3804634" y="1204142"/>
                  <a:pt x="3889420" y="1419863"/>
                </a:cubicBezTo>
                <a:cubicBezTo>
                  <a:pt x="3974206" y="1635584"/>
                  <a:pt x="4154509" y="1814814"/>
                  <a:pt x="4269346" y="1902820"/>
                </a:cubicBezTo>
                <a:cubicBezTo>
                  <a:pt x="4384183" y="1990826"/>
                  <a:pt x="4496874" y="2016584"/>
                  <a:pt x="4578440" y="1947897"/>
                </a:cubicBezTo>
                <a:cubicBezTo>
                  <a:pt x="4660006" y="1879210"/>
                  <a:pt x="4720108" y="1794423"/>
                  <a:pt x="4758744" y="1490696"/>
                </a:cubicBezTo>
                <a:cubicBezTo>
                  <a:pt x="4797381" y="1186969"/>
                  <a:pt x="4795234" y="349843"/>
                  <a:pt x="4810259" y="125536"/>
                </a:cubicBezTo>
                <a:cubicBezTo>
                  <a:pt x="4825284" y="-98771"/>
                  <a:pt x="4840310" y="28944"/>
                  <a:pt x="4848896" y="144854"/>
                </a:cubicBezTo>
                <a:cubicBezTo>
                  <a:pt x="4857482" y="260764"/>
                  <a:pt x="4855336" y="599908"/>
                  <a:pt x="4861775" y="820995"/>
                </a:cubicBezTo>
                <a:cubicBezTo>
                  <a:pt x="4868215" y="1042082"/>
                  <a:pt x="4860702" y="1287854"/>
                  <a:pt x="4887533" y="1471378"/>
                </a:cubicBezTo>
                <a:cubicBezTo>
                  <a:pt x="4914364" y="1654902"/>
                  <a:pt x="4973392" y="1884576"/>
                  <a:pt x="5022761" y="1922139"/>
                </a:cubicBezTo>
                <a:cubicBezTo>
                  <a:pt x="5072130" y="1959702"/>
                  <a:pt x="5136525" y="1808375"/>
                  <a:pt x="5183747" y="1696758"/>
                </a:cubicBezTo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CFA41DE-2483-E9E2-B4A8-45F2D39FB35B}"/>
              </a:ext>
            </a:extLst>
          </p:cNvPr>
          <p:cNvSpPr/>
          <p:nvPr/>
        </p:nvSpPr>
        <p:spPr>
          <a:xfrm>
            <a:off x="2318810" y="3401573"/>
            <a:ext cx="1569412" cy="400110"/>
          </a:xfrm>
          <a:prstGeom prst="rect">
            <a:avLst/>
          </a:prstGeom>
          <a:solidFill>
            <a:schemeClr val="accent6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en-US" altLang="zh-CN" sz="2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Semi-valley</a:t>
            </a:r>
            <a:endParaRPr lang="zh-CN" altLang="en-US" sz="2000" b="1" kern="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6CB00A8-E077-C57A-F2C8-21CE81972A26}"/>
              </a:ext>
            </a:extLst>
          </p:cNvPr>
          <p:cNvSpPr/>
          <p:nvPr/>
        </p:nvSpPr>
        <p:spPr>
          <a:xfrm>
            <a:off x="2808246" y="4017863"/>
            <a:ext cx="881972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en-US" altLang="zh-CN" sz="2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Valley</a:t>
            </a:r>
            <a:endParaRPr lang="zh-CN" altLang="en-US" sz="2000" b="1" kern="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A485876A-EBA5-2BBA-DFEF-41BC91D05B69}"/>
                  </a:ext>
                </a:extLst>
              </p:cNvPr>
              <p:cNvSpPr txBox="1"/>
              <p:nvPr/>
            </p:nvSpPr>
            <p:spPr>
              <a:xfrm>
                <a:off x="10010421" y="4476966"/>
                <a:ext cx="611606" cy="4352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⌈"/>
                          <m:endChr m:val="⌉"/>
                          <m:ctrlPr>
                            <a:rPr lang="en-US" altLang="zh-CN" sz="11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11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1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num>
                            <m:den>
                              <m:r>
                                <a:rPr lang="en-US" altLang="zh-CN" sz="11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11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A485876A-EBA5-2BBA-DFEF-41BC91D05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0421" y="4476966"/>
                <a:ext cx="611606" cy="4352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矩形 41">
            <a:extLst>
              <a:ext uri="{FF2B5EF4-FFF2-40B4-BE49-F238E27FC236}">
                <a16:creationId xmlns:a16="http://schemas.microsoft.com/office/drawing/2014/main" id="{421D2117-AE8C-B3F4-66ED-570D20F9AA7B}"/>
              </a:ext>
            </a:extLst>
          </p:cNvPr>
          <p:cNvSpPr/>
          <p:nvPr/>
        </p:nvSpPr>
        <p:spPr>
          <a:xfrm>
            <a:off x="5123606" y="2447046"/>
            <a:ext cx="726481" cy="40011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en-US" altLang="zh-CN" sz="2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Peak</a:t>
            </a:r>
            <a:endParaRPr lang="zh-CN" altLang="en-US" sz="2000" b="1" kern="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43" name="直接箭头连接符 69">
            <a:extLst>
              <a:ext uri="{FF2B5EF4-FFF2-40B4-BE49-F238E27FC236}">
                <a16:creationId xmlns:a16="http://schemas.microsoft.com/office/drawing/2014/main" id="{3C842380-0617-647C-B493-87AAB29ED4EE}"/>
              </a:ext>
            </a:extLst>
          </p:cNvPr>
          <p:cNvCxnSpPr>
            <a:cxnSpLocks/>
            <a:stCxn id="42" idx="1"/>
          </p:cNvCxnSpPr>
          <p:nvPr/>
        </p:nvCxnSpPr>
        <p:spPr>
          <a:xfrm flipH="1" flipV="1">
            <a:off x="4446134" y="2326791"/>
            <a:ext cx="677472" cy="32031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直接箭头连接符 74">
            <a:extLst>
              <a:ext uri="{FF2B5EF4-FFF2-40B4-BE49-F238E27FC236}">
                <a16:creationId xmlns:a16="http://schemas.microsoft.com/office/drawing/2014/main" id="{04FE64B9-A2C3-CD8E-0E96-9211A4BCABB4}"/>
              </a:ext>
            </a:extLst>
          </p:cNvPr>
          <p:cNvCxnSpPr>
            <a:cxnSpLocks/>
          </p:cNvCxnSpPr>
          <p:nvPr/>
        </p:nvCxnSpPr>
        <p:spPr>
          <a:xfrm>
            <a:off x="3726146" y="4447144"/>
            <a:ext cx="140334" cy="31328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直接连接符 84">
            <a:extLst>
              <a:ext uri="{FF2B5EF4-FFF2-40B4-BE49-F238E27FC236}">
                <a16:creationId xmlns:a16="http://schemas.microsoft.com/office/drawing/2014/main" id="{1205435D-20B8-FA1B-B468-F423E6799630}"/>
              </a:ext>
            </a:extLst>
          </p:cNvPr>
          <p:cNvCxnSpPr>
            <a:cxnSpLocks/>
          </p:cNvCxnSpPr>
          <p:nvPr/>
        </p:nvCxnSpPr>
        <p:spPr>
          <a:xfrm flipV="1">
            <a:off x="1775735" y="5030588"/>
            <a:ext cx="8301494" cy="54563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直接连接符 85">
            <a:extLst>
              <a:ext uri="{FF2B5EF4-FFF2-40B4-BE49-F238E27FC236}">
                <a16:creationId xmlns:a16="http://schemas.microsoft.com/office/drawing/2014/main" id="{C6348F7F-7AC0-EBE8-309B-518C78F8B969}"/>
              </a:ext>
            </a:extLst>
          </p:cNvPr>
          <p:cNvCxnSpPr/>
          <p:nvPr/>
        </p:nvCxnSpPr>
        <p:spPr>
          <a:xfrm flipH="1" flipV="1">
            <a:off x="1784259" y="2359050"/>
            <a:ext cx="21259" cy="273260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7" name="Rectangle 50">
            <a:extLst>
              <a:ext uri="{FF2B5EF4-FFF2-40B4-BE49-F238E27FC236}">
                <a16:creationId xmlns:a16="http://schemas.microsoft.com/office/drawing/2014/main" id="{1A61832F-DAC9-28BA-9F76-B8297DDD3DF8}"/>
              </a:ext>
            </a:extLst>
          </p:cNvPr>
          <p:cNvSpPr/>
          <p:nvPr/>
        </p:nvSpPr>
        <p:spPr>
          <a:xfrm>
            <a:off x="4794409" y="5295929"/>
            <a:ext cx="3646323" cy="500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Broadcast</a:t>
            </a:r>
            <a:r>
              <a:rPr lang="zh-CN" altLang="en-US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Interval</a:t>
            </a:r>
            <a:r>
              <a:rPr lang="zh-CN" altLang="en-US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(ms)</a:t>
            </a:r>
            <a:endParaRPr lang="en-US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8" name="Rectangle 50">
            <a:extLst>
              <a:ext uri="{FF2B5EF4-FFF2-40B4-BE49-F238E27FC236}">
                <a16:creationId xmlns:a16="http://schemas.microsoft.com/office/drawing/2014/main" id="{35286220-5047-8C9C-3E1F-BF01DC4C20FA}"/>
              </a:ext>
            </a:extLst>
          </p:cNvPr>
          <p:cNvSpPr/>
          <p:nvPr/>
        </p:nvSpPr>
        <p:spPr>
          <a:xfrm rot="16200000">
            <a:off x="33940" y="3278223"/>
            <a:ext cx="2792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Discovery</a:t>
            </a:r>
            <a:r>
              <a:rPr lang="zh-CN" altLang="en-US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Latency</a:t>
            </a:r>
            <a:r>
              <a:rPr lang="zh-CN" altLang="en-US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(s)</a:t>
            </a:r>
            <a:endParaRPr lang="en-US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BB6C3C2-5DC8-F74F-D18C-7E6187B26F97}"/>
              </a:ext>
            </a:extLst>
          </p:cNvPr>
          <p:cNvSpPr/>
          <p:nvPr/>
        </p:nvSpPr>
        <p:spPr>
          <a:xfrm>
            <a:off x="2177135" y="2610956"/>
            <a:ext cx="1778135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en-US" altLang="zh-CN" sz="2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Semi-peak</a:t>
            </a:r>
            <a:endParaRPr lang="zh-CN" altLang="en-US" sz="2000" b="1" kern="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50" name="直接箭头连接符 69">
            <a:extLst>
              <a:ext uri="{FF2B5EF4-FFF2-40B4-BE49-F238E27FC236}">
                <a16:creationId xmlns:a16="http://schemas.microsoft.com/office/drawing/2014/main" id="{D66F336F-E473-AE1C-58E2-DBCBF91A0D57}"/>
              </a:ext>
            </a:extLst>
          </p:cNvPr>
          <p:cNvCxnSpPr>
            <a:cxnSpLocks/>
            <a:stCxn id="49" idx="3"/>
            <a:endCxn id="34" idx="6"/>
          </p:cNvCxnSpPr>
          <p:nvPr/>
        </p:nvCxnSpPr>
        <p:spPr>
          <a:xfrm>
            <a:off x="3955270" y="2811011"/>
            <a:ext cx="419813" cy="5967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直接箭头连接符 74">
            <a:extLst>
              <a:ext uri="{FF2B5EF4-FFF2-40B4-BE49-F238E27FC236}">
                <a16:creationId xmlns:a16="http://schemas.microsoft.com/office/drawing/2014/main" id="{75411365-CA20-B0E2-C34E-E1D753FD8B3F}"/>
              </a:ext>
            </a:extLst>
          </p:cNvPr>
          <p:cNvCxnSpPr>
            <a:cxnSpLocks/>
            <a:endCxn id="34" idx="5"/>
          </p:cNvCxnSpPr>
          <p:nvPr/>
        </p:nvCxnSpPr>
        <p:spPr>
          <a:xfrm>
            <a:off x="3913459" y="3815843"/>
            <a:ext cx="332392" cy="70287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椭圆 51">
            <a:extLst>
              <a:ext uri="{FF2B5EF4-FFF2-40B4-BE49-F238E27FC236}">
                <a16:creationId xmlns:a16="http://schemas.microsoft.com/office/drawing/2014/main" id="{FCAAEACD-C011-6AF8-F83A-1A8090C71CA8}"/>
              </a:ext>
            </a:extLst>
          </p:cNvPr>
          <p:cNvSpPr/>
          <p:nvPr/>
        </p:nvSpPr>
        <p:spPr>
          <a:xfrm>
            <a:off x="3820476" y="4804448"/>
            <a:ext cx="126232" cy="13652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A9D29160-CFC1-7AB3-C21A-CD2C8F4D8809}"/>
              </a:ext>
            </a:extLst>
          </p:cNvPr>
          <p:cNvSpPr/>
          <p:nvPr/>
        </p:nvSpPr>
        <p:spPr>
          <a:xfrm>
            <a:off x="9008107" y="4304750"/>
            <a:ext cx="126232" cy="13652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F9D5F606-4169-1768-1953-67CCAD05868E}"/>
              </a:ext>
            </a:extLst>
          </p:cNvPr>
          <p:cNvSpPr/>
          <p:nvPr/>
        </p:nvSpPr>
        <p:spPr>
          <a:xfrm>
            <a:off x="3080286" y="4860278"/>
            <a:ext cx="126232" cy="13652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040A1F44-30A4-FD9A-23A9-6FC22319104F}"/>
              </a:ext>
            </a:extLst>
          </p:cNvPr>
          <p:cNvGrpSpPr/>
          <p:nvPr/>
        </p:nvGrpSpPr>
        <p:grpSpPr>
          <a:xfrm>
            <a:off x="9082671" y="2417073"/>
            <a:ext cx="2543099" cy="1253426"/>
            <a:chOff x="5492841" y="75470"/>
            <a:chExt cx="1774061" cy="925645"/>
          </a:xfrm>
        </p:grpSpPr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5D139AE6-00DE-C130-8970-3654689725CE}"/>
                </a:ext>
              </a:extLst>
            </p:cNvPr>
            <p:cNvSpPr/>
            <p:nvPr/>
          </p:nvSpPr>
          <p:spPr>
            <a:xfrm>
              <a:off x="5492841" y="75470"/>
              <a:ext cx="1616299" cy="925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63" name="Rectangle 50">
              <a:extLst>
                <a:ext uri="{FF2B5EF4-FFF2-40B4-BE49-F238E27FC236}">
                  <a16:creationId xmlns:a16="http://schemas.microsoft.com/office/drawing/2014/main" id="{51DD05B9-604B-509E-5018-7116EDD94AEE}"/>
                </a:ext>
              </a:extLst>
            </p:cNvPr>
            <p:cNvSpPr/>
            <p:nvPr/>
          </p:nvSpPr>
          <p:spPr>
            <a:xfrm>
              <a:off x="5721165" y="354432"/>
              <a:ext cx="1545737" cy="2528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lnSpc>
                  <a:spcPts val="94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Local</a:t>
              </a:r>
              <a:r>
                <a:rPr lang="zh-CN" altLang="en-US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Minimum</a:t>
              </a:r>
              <a:r>
                <a:rPr lang="zh-CN" altLang="en-US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Worst-Case</a:t>
              </a:r>
              <a:r>
                <a:rPr lang="zh-CN" altLang="en-US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Latency</a:t>
              </a:r>
              <a:endParaRPr lang="en-US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D3C99B0C-BF9B-CB48-364D-0F3F434157A8}"/>
                </a:ext>
              </a:extLst>
            </p:cNvPr>
            <p:cNvSpPr/>
            <p:nvPr/>
          </p:nvSpPr>
          <p:spPr>
            <a:xfrm>
              <a:off x="5622307" y="453494"/>
              <a:ext cx="88059" cy="10082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cxnSp>
          <p:nvCxnSpPr>
            <p:cNvPr id="67" name="直线连接符 66">
              <a:extLst>
                <a:ext uri="{FF2B5EF4-FFF2-40B4-BE49-F238E27FC236}">
                  <a16:creationId xmlns:a16="http://schemas.microsoft.com/office/drawing/2014/main" id="{7FC357AF-A620-A0A3-E9E5-BF7ABBA1A466}"/>
                </a:ext>
              </a:extLst>
            </p:cNvPr>
            <p:cNvCxnSpPr>
              <a:cxnSpLocks/>
            </p:cNvCxnSpPr>
            <p:nvPr/>
          </p:nvCxnSpPr>
          <p:spPr>
            <a:xfrm>
              <a:off x="5529573" y="245605"/>
              <a:ext cx="212988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8" name="Rectangle 50">
              <a:extLst>
                <a:ext uri="{FF2B5EF4-FFF2-40B4-BE49-F238E27FC236}">
                  <a16:creationId xmlns:a16="http://schemas.microsoft.com/office/drawing/2014/main" id="{E853A375-AC7C-E629-DD98-A0F8D4E97ADB}"/>
                </a:ext>
              </a:extLst>
            </p:cNvPr>
            <p:cNvSpPr/>
            <p:nvPr/>
          </p:nvSpPr>
          <p:spPr>
            <a:xfrm>
              <a:off x="5721165" y="155458"/>
              <a:ext cx="1545737" cy="16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lnSpc>
                  <a:spcPts val="94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Worst-Case</a:t>
              </a:r>
              <a:r>
                <a:rPr lang="zh-CN" altLang="en-US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400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Latency</a:t>
              </a:r>
              <a:endParaRPr lang="en-US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9" name="直线连接符 68">
            <a:extLst>
              <a:ext uri="{FF2B5EF4-FFF2-40B4-BE49-F238E27FC236}">
                <a16:creationId xmlns:a16="http://schemas.microsoft.com/office/drawing/2014/main" id="{95661F4F-125F-9731-1479-4B592FAAE54B}"/>
              </a:ext>
            </a:extLst>
          </p:cNvPr>
          <p:cNvCxnSpPr>
            <a:cxnSpLocks/>
          </p:cNvCxnSpPr>
          <p:nvPr/>
        </p:nvCxnSpPr>
        <p:spPr>
          <a:xfrm>
            <a:off x="1806472" y="3179383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0" name="直线连接符 69">
            <a:extLst>
              <a:ext uri="{FF2B5EF4-FFF2-40B4-BE49-F238E27FC236}">
                <a16:creationId xmlns:a16="http://schemas.microsoft.com/office/drawing/2014/main" id="{4EC430D0-85E5-5C3C-E5AC-3916A66A72AC}"/>
              </a:ext>
            </a:extLst>
          </p:cNvPr>
          <p:cNvCxnSpPr>
            <a:cxnSpLocks/>
          </p:cNvCxnSpPr>
          <p:nvPr/>
        </p:nvCxnSpPr>
        <p:spPr>
          <a:xfrm>
            <a:off x="1806472" y="4414159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" name="直线连接符 70">
            <a:extLst>
              <a:ext uri="{FF2B5EF4-FFF2-40B4-BE49-F238E27FC236}">
                <a16:creationId xmlns:a16="http://schemas.microsoft.com/office/drawing/2014/main" id="{67944B85-8266-A677-9F13-E662CC2EE580}"/>
              </a:ext>
            </a:extLst>
          </p:cNvPr>
          <p:cNvCxnSpPr>
            <a:cxnSpLocks/>
          </p:cNvCxnSpPr>
          <p:nvPr/>
        </p:nvCxnSpPr>
        <p:spPr>
          <a:xfrm>
            <a:off x="1806472" y="4722855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2" name="Rectangle 50">
            <a:extLst>
              <a:ext uri="{FF2B5EF4-FFF2-40B4-BE49-F238E27FC236}">
                <a16:creationId xmlns:a16="http://schemas.microsoft.com/office/drawing/2014/main" id="{5EBDDB66-67F0-9C88-EC84-943BA7CBFD25}"/>
              </a:ext>
            </a:extLst>
          </p:cNvPr>
          <p:cNvSpPr/>
          <p:nvPr/>
        </p:nvSpPr>
        <p:spPr>
          <a:xfrm>
            <a:off x="1302585" y="4524211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73" name="Rectangle 50">
            <a:extLst>
              <a:ext uri="{FF2B5EF4-FFF2-40B4-BE49-F238E27FC236}">
                <a16:creationId xmlns:a16="http://schemas.microsoft.com/office/drawing/2014/main" id="{C7C74DCB-1E6A-CC59-2963-F58F092F7483}"/>
              </a:ext>
            </a:extLst>
          </p:cNvPr>
          <p:cNvSpPr/>
          <p:nvPr/>
        </p:nvSpPr>
        <p:spPr>
          <a:xfrm>
            <a:off x="1302585" y="4218830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74" name="Rectangle 50">
            <a:extLst>
              <a:ext uri="{FF2B5EF4-FFF2-40B4-BE49-F238E27FC236}">
                <a16:creationId xmlns:a16="http://schemas.microsoft.com/office/drawing/2014/main" id="{DEBE37D5-CE60-A140-3343-053E73A98282}"/>
              </a:ext>
            </a:extLst>
          </p:cNvPr>
          <p:cNvSpPr/>
          <p:nvPr/>
        </p:nvSpPr>
        <p:spPr>
          <a:xfrm>
            <a:off x="1168628" y="2997308"/>
            <a:ext cx="674583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75" name="直线连接符 74">
            <a:extLst>
              <a:ext uri="{FF2B5EF4-FFF2-40B4-BE49-F238E27FC236}">
                <a16:creationId xmlns:a16="http://schemas.microsoft.com/office/drawing/2014/main" id="{FE25F4B6-2F9D-0265-B1AC-D15157DB3794}"/>
              </a:ext>
            </a:extLst>
          </p:cNvPr>
          <p:cNvCxnSpPr>
            <a:cxnSpLocks/>
          </p:cNvCxnSpPr>
          <p:nvPr/>
        </p:nvCxnSpPr>
        <p:spPr>
          <a:xfrm>
            <a:off x="4370890" y="4979760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6" name="直线连接符 75">
            <a:extLst>
              <a:ext uri="{FF2B5EF4-FFF2-40B4-BE49-F238E27FC236}">
                <a16:creationId xmlns:a16="http://schemas.microsoft.com/office/drawing/2014/main" id="{8FB4796A-0E32-59BB-94E6-B3752E087209}"/>
              </a:ext>
            </a:extLst>
          </p:cNvPr>
          <p:cNvCxnSpPr>
            <a:cxnSpLocks/>
          </p:cNvCxnSpPr>
          <p:nvPr/>
        </p:nvCxnSpPr>
        <p:spPr>
          <a:xfrm>
            <a:off x="3080359" y="4997198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7" name="直线连接符 76">
            <a:extLst>
              <a:ext uri="{FF2B5EF4-FFF2-40B4-BE49-F238E27FC236}">
                <a16:creationId xmlns:a16="http://schemas.microsoft.com/office/drawing/2014/main" id="{7C2B9534-5847-5ADB-19A6-C88D1B7ABD28}"/>
              </a:ext>
            </a:extLst>
          </p:cNvPr>
          <p:cNvCxnSpPr>
            <a:cxnSpLocks/>
          </p:cNvCxnSpPr>
          <p:nvPr/>
        </p:nvCxnSpPr>
        <p:spPr>
          <a:xfrm>
            <a:off x="6899383" y="4971040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8" name="直线连接符 77">
            <a:extLst>
              <a:ext uri="{FF2B5EF4-FFF2-40B4-BE49-F238E27FC236}">
                <a16:creationId xmlns:a16="http://schemas.microsoft.com/office/drawing/2014/main" id="{C9E6F801-C731-9D4A-BEE7-BD1EC993504A}"/>
              </a:ext>
            </a:extLst>
          </p:cNvPr>
          <p:cNvCxnSpPr>
            <a:cxnSpLocks/>
          </p:cNvCxnSpPr>
          <p:nvPr/>
        </p:nvCxnSpPr>
        <p:spPr>
          <a:xfrm>
            <a:off x="8185361" y="4953602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9" name="Rectangle 50">
            <a:extLst>
              <a:ext uri="{FF2B5EF4-FFF2-40B4-BE49-F238E27FC236}">
                <a16:creationId xmlns:a16="http://schemas.microsoft.com/office/drawing/2014/main" id="{F4D54900-9BA3-D025-9C19-9E10F4970313}"/>
              </a:ext>
            </a:extLst>
          </p:cNvPr>
          <p:cNvSpPr/>
          <p:nvPr/>
        </p:nvSpPr>
        <p:spPr>
          <a:xfrm>
            <a:off x="3985278" y="5039560"/>
            <a:ext cx="845878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80" name="Rectangle 50">
            <a:extLst>
              <a:ext uri="{FF2B5EF4-FFF2-40B4-BE49-F238E27FC236}">
                <a16:creationId xmlns:a16="http://schemas.microsoft.com/office/drawing/2014/main" id="{676F04BE-59CB-070E-F500-86DF84627E0A}"/>
              </a:ext>
            </a:extLst>
          </p:cNvPr>
          <p:cNvSpPr/>
          <p:nvPr/>
        </p:nvSpPr>
        <p:spPr>
          <a:xfrm>
            <a:off x="2648991" y="5039560"/>
            <a:ext cx="845878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81" name="Rectangle 50">
            <a:extLst>
              <a:ext uri="{FF2B5EF4-FFF2-40B4-BE49-F238E27FC236}">
                <a16:creationId xmlns:a16="http://schemas.microsoft.com/office/drawing/2014/main" id="{41A423D2-B3A9-5F42-7009-9E5F1ECF0578}"/>
              </a:ext>
            </a:extLst>
          </p:cNvPr>
          <p:cNvSpPr/>
          <p:nvPr/>
        </p:nvSpPr>
        <p:spPr>
          <a:xfrm>
            <a:off x="5239903" y="5039560"/>
            <a:ext cx="1015159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82" name="Rectangle 50">
            <a:extLst>
              <a:ext uri="{FF2B5EF4-FFF2-40B4-BE49-F238E27FC236}">
                <a16:creationId xmlns:a16="http://schemas.microsoft.com/office/drawing/2014/main" id="{539E1C44-27BF-C3A2-6B88-BDC25AD1FDBB}"/>
              </a:ext>
            </a:extLst>
          </p:cNvPr>
          <p:cNvSpPr/>
          <p:nvPr/>
        </p:nvSpPr>
        <p:spPr>
          <a:xfrm>
            <a:off x="6481715" y="5039560"/>
            <a:ext cx="1060165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83" name="Rectangle 50">
            <a:extLst>
              <a:ext uri="{FF2B5EF4-FFF2-40B4-BE49-F238E27FC236}">
                <a16:creationId xmlns:a16="http://schemas.microsoft.com/office/drawing/2014/main" id="{CA4B9D2C-BBAC-AD25-EA07-1FF8F56B6CD0}"/>
              </a:ext>
            </a:extLst>
          </p:cNvPr>
          <p:cNvSpPr/>
          <p:nvPr/>
        </p:nvSpPr>
        <p:spPr>
          <a:xfrm>
            <a:off x="9191651" y="4574073"/>
            <a:ext cx="1406086" cy="29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lnSpc>
                <a:spcPts val="94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Slope</a:t>
            </a:r>
            <a:r>
              <a:rPr lang="zh-CN" altLang="en-US" sz="12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CN" altLang="en-US" sz="12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line</a:t>
            </a:r>
            <a:endParaRPr lang="en-US" sz="1200" b="1" kern="0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84" name="直接箭头连接符 74">
            <a:extLst>
              <a:ext uri="{FF2B5EF4-FFF2-40B4-BE49-F238E27FC236}">
                <a16:creationId xmlns:a16="http://schemas.microsoft.com/office/drawing/2014/main" id="{F5421250-A09B-C777-8272-CA6579834571}"/>
              </a:ext>
            </a:extLst>
          </p:cNvPr>
          <p:cNvCxnSpPr>
            <a:cxnSpLocks/>
          </p:cNvCxnSpPr>
          <p:nvPr/>
        </p:nvCxnSpPr>
        <p:spPr>
          <a:xfrm flipV="1">
            <a:off x="9894693" y="4303191"/>
            <a:ext cx="0" cy="27516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6" name="Rectangle 50">
            <a:extLst>
              <a:ext uri="{FF2B5EF4-FFF2-40B4-BE49-F238E27FC236}">
                <a16:creationId xmlns:a16="http://schemas.microsoft.com/office/drawing/2014/main" id="{B70211AB-F636-CC41-2E06-77261D543DC8}"/>
              </a:ext>
            </a:extLst>
          </p:cNvPr>
          <p:cNvSpPr/>
          <p:nvPr/>
        </p:nvSpPr>
        <p:spPr>
          <a:xfrm>
            <a:off x="1450244" y="4842282"/>
            <a:ext cx="611164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247" name="直线连接符 246">
            <a:extLst>
              <a:ext uri="{FF2B5EF4-FFF2-40B4-BE49-F238E27FC236}">
                <a16:creationId xmlns:a16="http://schemas.microsoft.com/office/drawing/2014/main" id="{BDEB4569-55CB-1C47-6539-BBCEDDBA5240}"/>
              </a:ext>
            </a:extLst>
          </p:cNvPr>
          <p:cNvCxnSpPr>
            <a:cxnSpLocks/>
          </p:cNvCxnSpPr>
          <p:nvPr/>
        </p:nvCxnSpPr>
        <p:spPr>
          <a:xfrm>
            <a:off x="1806472" y="4105465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8" name="Rectangle 50">
            <a:extLst>
              <a:ext uri="{FF2B5EF4-FFF2-40B4-BE49-F238E27FC236}">
                <a16:creationId xmlns:a16="http://schemas.microsoft.com/office/drawing/2014/main" id="{D20C5D82-3E75-CF11-96E0-C5DF9DBA2946}"/>
              </a:ext>
            </a:extLst>
          </p:cNvPr>
          <p:cNvSpPr/>
          <p:nvPr/>
        </p:nvSpPr>
        <p:spPr>
          <a:xfrm>
            <a:off x="1302585" y="3913450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249" name="直线连接符 248">
            <a:extLst>
              <a:ext uri="{FF2B5EF4-FFF2-40B4-BE49-F238E27FC236}">
                <a16:creationId xmlns:a16="http://schemas.microsoft.com/office/drawing/2014/main" id="{D00F7079-A238-5FE4-1F0B-3F949B39E1F6}"/>
              </a:ext>
            </a:extLst>
          </p:cNvPr>
          <p:cNvCxnSpPr>
            <a:cxnSpLocks/>
          </p:cNvCxnSpPr>
          <p:nvPr/>
        </p:nvCxnSpPr>
        <p:spPr>
          <a:xfrm>
            <a:off x="1806472" y="3488077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0" name="Rectangle 50">
            <a:extLst>
              <a:ext uri="{FF2B5EF4-FFF2-40B4-BE49-F238E27FC236}">
                <a16:creationId xmlns:a16="http://schemas.microsoft.com/office/drawing/2014/main" id="{A452844F-AB3D-4DE7-6784-E2ADF47D4C11}"/>
              </a:ext>
            </a:extLst>
          </p:cNvPr>
          <p:cNvSpPr/>
          <p:nvPr/>
        </p:nvSpPr>
        <p:spPr>
          <a:xfrm>
            <a:off x="1302585" y="3608069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1" name="Rectangle 50">
            <a:extLst>
              <a:ext uri="{FF2B5EF4-FFF2-40B4-BE49-F238E27FC236}">
                <a16:creationId xmlns:a16="http://schemas.microsoft.com/office/drawing/2014/main" id="{D3DA080A-92B4-8B9F-0E09-655A43843BD1}"/>
              </a:ext>
            </a:extLst>
          </p:cNvPr>
          <p:cNvSpPr/>
          <p:nvPr/>
        </p:nvSpPr>
        <p:spPr>
          <a:xfrm>
            <a:off x="1302585" y="3302689"/>
            <a:ext cx="540626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2" name="Rectangle 50">
            <a:extLst>
              <a:ext uri="{FF2B5EF4-FFF2-40B4-BE49-F238E27FC236}">
                <a16:creationId xmlns:a16="http://schemas.microsoft.com/office/drawing/2014/main" id="{94B9C88F-3238-4686-FE45-CEA0014D5B53}"/>
              </a:ext>
            </a:extLst>
          </p:cNvPr>
          <p:cNvSpPr/>
          <p:nvPr/>
        </p:nvSpPr>
        <p:spPr>
          <a:xfrm>
            <a:off x="7784070" y="5039560"/>
            <a:ext cx="829242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3" name="Rectangle 50">
            <a:extLst>
              <a:ext uri="{FF2B5EF4-FFF2-40B4-BE49-F238E27FC236}">
                <a16:creationId xmlns:a16="http://schemas.microsoft.com/office/drawing/2014/main" id="{AED978FC-FF78-7031-14BC-4C39CC2BCD7E}"/>
              </a:ext>
            </a:extLst>
          </p:cNvPr>
          <p:cNvSpPr/>
          <p:nvPr/>
        </p:nvSpPr>
        <p:spPr>
          <a:xfrm>
            <a:off x="9008108" y="5039560"/>
            <a:ext cx="830249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6000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4" name="Rectangle 50">
            <a:extLst>
              <a:ext uri="{FF2B5EF4-FFF2-40B4-BE49-F238E27FC236}">
                <a16:creationId xmlns:a16="http://schemas.microsoft.com/office/drawing/2014/main" id="{C10E48F2-EC1E-643B-6810-D2FF8E15DC2B}"/>
              </a:ext>
            </a:extLst>
          </p:cNvPr>
          <p:cNvSpPr/>
          <p:nvPr/>
        </p:nvSpPr>
        <p:spPr>
          <a:xfrm>
            <a:off x="1168628" y="2691928"/>
            <a:ext cx="674583" cy="41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</a:t>
            </a:r>
            <a:endParaRPr lang="en-US" sz="14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255" name="直线连接符 254">
            <a:extLst>
              <a:ext uri="{FF2B5EF4-FFF2-40B4-BE49-F238E27FC236}">
                <a16:creationId xmlns:a16="http://schemas.microsoft.com/office/drawing/2014/main" id="{5E326720-C86D-07DE-2FD3-9A3D5CB0FAA6}"/>
              </a:ext>
            </a:extLst>
          </p:cNvPr>
          <p:cNvCxnSpPr>
            <a:cxnSpLocks/>
          </p:cNvCxnSpPr>
          <p:nvPr/>
        </p:nvCxnSpPr>
        <p:spPr>
          <a:xfrm>
            <a:off x="5634113" y="4971040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6" name="直线连接符 255">
            <a:extLst>
              <a:ext uri="{FF2B5EF4-FFF2-40B4-BE49-F238E27FC236}">
                <a16:creationId xmlns:a16="http://schemas.microsoft.com/office/drawing/2014/main" id="{54BBCEF5-F3D3-C0DB-EA3C-20CD2B97F8CF}"/>
              </a:ext>
            </a:extLst>
          </p:cNvPr>
          <p:cNvCxnSpPr>
            <a:cxnSpLocks/>
          </p:cNvCxnSpPr>
          <p:nvPr/>
        </p:nvCxnSpPr>
        <p:spPr>
          <a:xfrm>
            <a:off x="9405118" y="4957902"/>
            <a:ext cx="0" cy="61909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7" name="直线连接符 256">
            <a:extLst>
              <a:ext uri="{FF2B5EF4-FFF2-40B4-BE49-F238E27FC236}">
                <a16:creationId xmlns:a16="http://schemas.microsoft.com/office/drawing/2014/main" id="{A868C283-64BF-0098-5409-4272CA1BBACC}"/>
              </a:ext>
            </a:extLst>
          </p:cNvPr>
          <p:cNvCxnSpPr>
            <a:cxnSpLocks/>
          </p:cNvCxnSpPr>
          <p:nvPr/>
        </p:nvCxnSpPr>
        <p:spPr>
          <a:xfrm>
            <a:off x="1806472" y="3796771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8" name="直线连接符 257">
            <a:extLst>
              <a:ext uri="{FF2B5EF4-FFF2-40B4-BE49-F238E27FC236}">
                <a16:creationId xmlns:a16="http://schemas.microsoft.com/office/drawing/2014/main" id="{9E91AF17-AF24-8FA7-6856-0B373F811B8A}"/>
              </a:ext>
            </a:extLst>
          </p:cNvPr>
          <p:cNvCxnSpPr>
            <a:cxnSpLocks/>
          </p:cNvCxnSpPr>
          <p:nvPr/>
        </p:nvCxnSpPr>
        <p:spPr>
          <a:xfrm>
            <a:off x="1806472" y="2870689"/>
            <a:ext cx="103211" cy="0"/>
          </a:xfrm>
          <a:prstGeom prst="line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65126A5C-6C44-ABDB-E079-62C0CC801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282" y="1558328"/>
            <a:ext cx="7772400" cy="62179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CA709C9-5DB2-130B-EA53-FBE6CC25E9B8}"/>
              </a:ext>
            </a:extLst>
          </p:cNvPr>
          <p:cNvSpPr txBox="1"/>
          <p:nvPr/>
        </p:nvSpPr>
        <p:spPr>
          <a:xfrm>
            <a:off x="531985" y="1317293"/>
            <a:ext cx="11250266" cy="342401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itchFamily="2" charset="2"/>
              <a:buChar char="n"/>
              <a:defRPr sz="2000" b="1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85800" indent="-228600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l"/>
              <a:defRPr b="0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ü"/>
              <a:defRPr sz="1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573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002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" altLang="zh-CN" sz="1600" dirty="0"/>
              <a:t>The distribution of the worst-case discovery latency</a:t>
            </a:r>
            <a:r>
              <a:rPr lang="zh-CN" altLang="en-US" sz="1600" dirty="0"/>
              <a:t> </a:t>
            </a:r>
            <a:r>
              <a:rPr lang="en" altLang="zh-CN" sz="1600" dirty="0"/>
              <a:t>(upper bound)</a:t>
            </a:r>
            <a:r>
              <a:rPr lang="en-US" altLang="zh-CN" sz="1600" dirty="0"/>
              <a:t>.</a:t>
            </a:r>
            <a:r>
              <a:rPr lang="zh-CN" altLang="en-US" sz="1600" dirty="0"/>
              <a:t> </a:t>
            </a:r>
            <a:r>
              <a:rPr lang="en" altLang="zh-CN" sz="1600" dirty="0"/>
              <a:t>W = 1024 </a:t>
            </a:r>
            <a:r>
              <a:rPr lang="en" altLang="zh-CN" sz="1600" dirty="0" err="1"/>
              <a:t>ms</a:t>
            </a:r>
            <a:r>
              <a:rPr lang="en" altLang="zh-CN" sz="1600" dirty="0"/>
              <a:t> and T = 4096 </a:t>
            </a:r>
            <a:r>
              <a:rPr lang="en" altLang="zh-CN" sz="1600" dirty="0" err="1"/>
              <a:t>ms</a:t>
            </a:r>
            <a:endParaRPr lang="en" altLang="zh-CN" sz="1600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E8B90C48-D422-3FF5-7242-655BB169FFC0}"/>
              </a:ext>
            </a:extLst>
          </p:cNvPr>
          <p:cNvSpPr/>
          <p:nvPr/>
        </p:nvSpPr>
        <p:spPr>
          <a:xfrm>
            <a:off x="4869452" y="4705755"/>
            <a:ext cx="126232" cy="13652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1A65BFE4-6A6A-3CB3-7107-4E109B60AFC3}"/>
              </a:ext>
            </a:extLst>
          </p:cNvPr>
          <p:cNvSpPr/>
          <p:nvPr/>
        </p:nvSpPr>
        <p:spPr>
          <a:xfrm>
            <a:off x="5649785" y="4619478"/>
            <a:ext cx="126232" cy="13652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F0F9CFBE-BCB6-021F-32CC-41D588B1A9EE}"/>
              </a:ext>
            </a:extLst>
          </p:cNvPr>
          <p:cNvSpPr/>
          <p:nvPr/>
        </p:nvSpPr>
        <p:spPr>
          <a:xfrm>
            <a:off x="8177633" y="4372507"/>
            <a:ext cx="126232" cy="13652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7D26413-3CD1-3D8D-E8A2-47888E3846C1}"/>
              </a:ext>
            </a:extLst>
          </p:cNvPr>
          <p:cNvSpPr/>
          <p:nvPr/>
        </p:nvSpPr>
        <p:spPr>
          <a:xfrm>
            <a:off x="1245595" y="5981947"/>
            <a:ext cx="9824988" cy="338554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en-US" altLang="zh-CN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Given</a:t>
            </a:r>
            <a:r>
              <a:rPr lang="zh-CN" altLang="en-US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scan</a:t>
            </a:r>
            <a:r>
              <a:rPr lang="zh-CN" altLang="en-US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mode,</a:t>
            </a:r>
            <a:r>
              <a:rPr lang="zh-CN" altLang="en-US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there</a:t>
            </a:r>
            <a:r>
              <a:rPr lang="zh-CN" altLang="en-US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exist</a:t>
            </a:r>
            <a:r>
              <a:rPr lang="zh-CN" altLang="en-US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multiple</a:t>
            </a:r>
            <a:r>
              <a:rPr lang="zh-CN" altLang="en-US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broadcast</a:t>
            </a:r>
            <a:r>
              <a:rPr lang="zh-CN" altLang="en-US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intervals</a:t>
            </a:r>
            <a:r>
              <a:rPr lang="zh-CN" altLang="en-US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within</a:t>
            </a:r>
            <a:r>
              <a:rPr lang="zh-CN" altLang="en-US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the</a:t>
            </a:r>
            <a:r>
              <a:rPr lang="zh-CN" altLang="en-US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“Valley</a:t>
            </a:r>
            <a:r>
              <a:rPr lang="zh-CN" altLang="en-US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Area”</a:t>
            </a:r>
            <a:r>
              <a:rPr lang="zh-CN" altLang="en-US" sz="16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26390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effectLst/>
                <a:latin typeface="Helvetica" pitchFamily="2" charset="0"/>
              </a:rPr>
              <a:t>Insight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3</a:t>
            </a:r>
            <a:r>
              <a:rPr lang="en-US" altLang="zh-CN" sz="2400" dirty="0">
                <a:effectLst/>
                <a:latin typeface="Helvetica" pitchFamily="2" charset="0"/>
              </a:rPr>
              <a:t>: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" altLang="zh-CN" sz="2400" dirty="0">
                <a:effectLst/>
                <a:latin typeface="Helvetica" pitchFamily="2" charset="0"/>
              </a:rPr>
              <a:t>Finder Devices Vary in Scan Modes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16</a:t>
            </a:fld>
            <a:endParaRPr lang="en-US" altLang="zh-CN" dirty="0"/>
          </a:p>
        </p:txBody>
      </p:sp>
      <p:pic>
        <p:nvPicPr>
          <p:cNvPr id="3" name="内容占位符 4">
            <a:extLst>
              <a:ext uri="{FF2B5EF4-FFF2-40B4-BE49-F238E27FC236}">
                <a16:creationId xmlns:a16="http://schemas.microsoft.com/office/drawing/2014/main" id="{E8E3D77A-F440-633E-D5A0-2E269F8A3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4776"/>
          <a:stretch/>
        </p:blipFill>
        <p:spPr>
          <a:xfrm>
            <a:off x="7268228" y="1672632"/>
            <a:ext cx="4439478" cy="3595105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04021C05-E1AA-B6DB-34F7-E2371D5B6C74}"/>
              </a:ext>
            </a:extLst>
          </p:cNvPr>
          <p:cNvSpPr txBox="1">
            <a:spLocks/>
          </p:cNvSpPr>
          <p:nvPr/>
        </p:nvSpPr>
        <p:spPr>
          <a:xfrm>
            <a:off x="577059" y="3617843"/>
            <a:ext cx="6691169" cy="2438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itchFamily="2" charset="2"/>
              <a:buChar char="n"/>
              <a:defRPr sz="2000" b="1" i="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l"/>
              <a:defRPr sz="1800" b="0" i="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ü"/>
              <a:defRPr sz="16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rgbClr val="C00000"/>
                </a:solidFill>
                <a:latin typeface="Helvetica" pitchFamily="2" charset="0"/>
              </a:rPr>
              <a:t>C</a:t>
            </a:r>
            <a:r>
              <a:rPr lang="en" altLang="zh-CN" b="1" dirty="0" err="1">
                <a:solidFill>
                  <a:srgbClr val="C00000"/>
                </a:solidFill>
                <a:effectLst/>
                <a:latin typeface="Helvetica" pitchFamily="2" charset="0"/>
              </a:rPr>
              <a:t>rowd</a:t>
            </a:r>
            <a:r>
              <a:rPr lang="en" altLang="zh-CN" b="1" dirty="0">
                <a:solidFill>
                  <a:srgbClr val="C00000"/>
                </a:solidFill>
                <a:effectLst/>
                <a:latin typeface="Helvetica" pitchFamily="2" charset="0"/>
              </a:rPr>
              <a:t>-sourced</a:t>
            </a:r>
            <a:r>
              <a:rPr lang="zh-CN" altLang="en-US" b="1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Helvetica" pitchFamily="2" charset="0"/>
              </a:rPr>
              <a:t>Finder</a:t>
            </a:r>
            <a:r>
              <a:rPr lang="zh-CN" altLang="en-US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Helvetica" pitchFamily="2" charset="0"/>
              </a:rPr>
              <a:t>Devices</a:t>
            </a:r>
            <a:r>
              <a:rPr lang="zh-CN" altLang="en-US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Helvetica" pitchFamily="2" charset="0"/>
              </a:rPr>
              <a:t>are</a:t>
            </a:r>
            <a:r>
              <a:rPr lang="zh-CN" altLang="en-US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Helvetica" pitchFamily="2" charset="0"/>
              </a:rPr>
              <a:t>uncontrollable</a:t>
            </a:r>
            <a:endParaRPr lang="en" altLang="zh-CN" b="1" dirty="0">
              <a:solidFill>
                <a:srgbClr val="C00000"/>
              </a:solidFill>
              <a:effectLst/>
              <a:latin typeface="Helvetica" pitchFamily="2" charset="0"/>
            </a:endParaRPr>
          </a:p>
          <a:p>
            <a:pPr lvl="1"/>
            <a:r>
              <a:rPr lang="en-US" altLang="zh-CN" sz="1600" dirty="0"/>
              <a:t>Power-saving mode or high-performance mode</a:t>
            </a:r>
          </a:p>
          <a:p>
            <a:pPr lvl="1"/>
            <a:r>
              <a:rPr lang="en-US" altLang="zh-CN" sz="1600" dirty="0"/>
              <a:t>Device screen is on or off</a:t>
            </a:r>
          </a:p>
          <a:p>
            <a:pPr lvl="1"/>
            <a:r>
              <a:rPr lang="en-US" altLang="zh-CN" sz="1600" dirty="0"/>
              <a:t>Application in the foreground or</a:t>
            </a:r>
            <a:r>
              <a:rPr lang="zh-CN" altLang="en-US" sz="1600" dirty="0"/>
              <a:t> </a:t>
            </a:r>
            <a:r>
              <a:rPr lang="en-US" altLang="zh-CN" sz="1600" dirty="0"/>
              <a:t>background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48AEAB2E-3E65-A9E3-D173-47DD22019DB9}"/>
              </a:ext>
            </a:extLst>
          </p:cNvPr>
          <p:cNvSpPr txBox="1">
            <a:spLocks/>
          </p:cNvSpPr>
          <p:nvPr/>
        </p:nvSpPr>
        <p:spPr>
          <a:xfrm>
            <a:off x="577059" y="1370864"/>
            <a:ext cx="7281480" cy="2438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itchFamily="2" charset="2"/>
              <a:buChar char="n"/>
              <a:defRPr sz="2000" b="1" i="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l"/>
              <a:defRPr sz="1800" b="0" i="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ü"/>
              <a:defRPr sz="16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rgbClr val="C00000"/>
                </a:solidFill>
                <a:latin typeface="Helvetica" pitchFamily="2" charset="0"/>
              </a:rPr>
              <a:t>Scan</a:t>
            </a:r>
            <a:r>
              <a:rPr lang="zh-CN" altLang="en-US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Helvetica" pitchFamily="2" charset="0"/>
              </a:rPr>
              <a:t>modes</a:t>
            </a:r>
            <a:endParaRPr lang="en" altLang="zh-CN" b="1" dirty="0">
              <a:solidFill>
                <a:srgbClr val="C00000"/>
              </a:solidFill>
              <a:effectLst/>
              <a:latin typeface="Helvetica" pitchFamily="2" charset="0"/>
            </a:endParaRPr>
          </a:p>
          <a:p>
            <a:pPr lvl="1"/>
            <a:r>
              <a:rPr lang="en-US" altLang="zh-CN" sz="1600" dirty="0"/>
              <a:t>SCAN_MODE_LOW_LATENCY</a:t>
            </a:r>
            <a:r>
              <a:rPr lang="zh-CN" altLang="en-US" sz="1600" dirty="0"/>
              <a:t> </a:t>
            </a:r>
            <a:r>
              <a:rPr lang="en-US" altLang="zh-CN" sz="1600" dirty="0"/>
              <a:t>(W=T)</a:t>
            </a:r>
          </a:p>
          <a:p>
            <a:pPr lvl="1"/>
            <a:r>
              <a:rPr lang="en-US" altLang="zh-CN" sz="1600" dirty="0"/>
              <a:t>SCAN_MODE_BALANCED</a:t>
            </a:r>
            <a:r>
              <a:rPr lang="zh-CN" altLang="en-US" sz="1600" dirty="0"/>
              <a:t> </a:t>
            </a:r>
            <a:r>
              <a:rPr lang="en-US" altLang="zh-CN" sz="1600" dirty="0"/>
              <a:t>(W=1024</a:t>
            </a:r>
            <a:r>
              <a:rPr lang="zh-CN" altLang="en-US" sz="1600" dirty="0"/>
              <a:t> </a:t>
            </a:r>
            <a:r>
              <a:rPr lang="en-US" altLang="zh-CN" sz="1600" dirty="0"/>
              <a:t>ms,</a:t>
            </a:r>
            <a:r>
              <a:rPr lang="zh-CN" altLang="en-US" sz="1600" dirty="0"/>
              <a:t> </a:t>
            </a:r>
            <a:r>
              <a:rPr lang="en-US" altLang="zh-CN" sz="1600" dirty="0"/>
              <a:t>T=4096</a:t>
            </a:r>
            <a:r>
              <a:rPr lang="zh-CN" altLang="en-US" sz="1600" dirty="0"/>
              <a:t> </a:t>
            </a:r>
            <a:r>
              <a:rPr lang="en-US" altLang="zh-CN" sz="1600" dirty="0"/>
              <a:t>ms)</a:t>
            </a:r>
          </a:p>
          <a:p>
            <a:pPr lvl="1"/>
            <a:r>
              <a:rPr lang="en-US" altLang="zh-CN" sz="1600" dirty="0"/>
              <a:t>SCAN_MODE_LOW_POWER</a:t>
            </a:r>
            <a:r>
              <a:rPr lang="zh-CN" altLang="en-US" sz="1600" dirty="0"/>
              <a:t> </a:t>
            </a:r>
            <a:r>
              <a:rPr lang="en-US" altLang="zh-CN" sz="1600" dirty="0"/>
              <a:t>(W=512</a:t>
            </a:r>
            <a:r>
              <a:rPr lang="zh-CN" altLang="en-US" sz="1600" dirty="0"/>
              <a:t> </a:t>
            </a:r>
            <a:r>
              <a:rPr lang="en-US" altLang="zh-CN" sz="1600" dirty="0"/>
              <a:t>ms,</a:t>
            </a:r>
            <a:r>
              <a:rPr lang="zh-CN" altLang="en-US" sz="1600" dirty="0"/>
              <a:t> </a:t>
            </a:r>
            <a:r>
              <a:rPr lang="en-US" altLang="zh-CN" sz="1600" dirty="0"/>
              <a:t>T=5120</a:t>
            </a:r>
            <a:r>
              <a:rPr lang="zh-CN" altLang="en-US" sz="1600" dirty="0"/>
              <a:t> </a:t>
            </a:r>
            <a:r>
              <a:rPr lang="en-US" altLang="zh-CN" sz="1600" dirty="0"/>
              <a:t>ms)</a:t>
            </a:r>
          </a:p>
          <a:p>
            <a:pPr lvl="1"/>
            <a:r>
              <a:rPr lang="en-US" altLang="zh-CN" sz="1600" dirty="0" err="1"/>
              <a:t>HarmonyOS</a:t>
            </a:r>
            <a:r>
              <a:rPr lang="zh-CN" altLang="en-US" sz="1600" dirty="0"/>
              <a:t> </a:t>
            </a:r>
            <a:r>
              <a:rPr lang="en-US" altLang="zh-CN" sz="1600" dirty="0"/>
              <a:t>customized</a:t>
            </a:r>
            <a:r>
              <a:rPr lang="zh-CN" altLang="en-US" sz="1600" dirty="0"/>
              <a:t> </a:t>
            </a:r>
            <a:r>
              <a:rPr lang="en-US" altLang="zh-CN" sz="1600" dirty="0"/>
              <a:t>mode</a:t>
            </a:r>
            <a:r>
              <a:rPr lang="zh-CN" altLang="en-US" sz="1600" dirty="0"/>
              <a:t> </a:t>
            </a:r>
            <a:r>
              <a:rPr lang="en-US" altLang="zh-CN" sz="1600" dirty="0"/>
              <a:t>(W=20ms,</a:t>
            </a:r>
            <a:r>
              <a:rPr lang="zh-CN" altLang="en-US" sz="1600" dirty="0"/>
              <a:t> </a:t>
            </a:r>
            <a:r>
              <a:rPr lang="en-US" altLang="zh-CN" sz="1600" dirty="0"/>
              <a:t>T=600ms)</a:t>
            </a:r>
          </a:p>
          <a:p>
            <a:pPr lvl="1"/>
            <a:r>
              <a:rPr lang="en-US" altLang="zh-CN" sz="1600" dirty="0"/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055375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effectLst/>
                <a:latin typeface="Helvetica" pitchFamily="2" charset="0"/>
              </a:rPr>
              <a:t>Insight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-US" altLang="zh-CN" sz="2400" dirty="0">
                <a:effectLst/>
                <a:latin typeface="Helvetica" pitchFamily="2" charset="0"/>
              </a:rPr>
              <a:t>4: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" altLang="zh-CN" sz="2400" dirty="0">
                <a:effectLst/>
                <a:latin typeface="Helvetica" pitchFamily="2" charset="0"/>
              </a:rPr>
              <a:t>Scan Mode Diversity Results in Local Optima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17</a:t>
            </a:fld>
            <a:endParaRPr lang="en-US" altLang="zh-CN" dirty="0"/>
          </a:p>
        </p:txBody>
      </p:sp>
      <p:sp>
        <p:nvSpPr>
          <p:cNvPr id="10" name="圆角矩形 15">
            <a:extLst>
              <a:ext uri="{FF2B5EF4-FFF2-40B4-BE49-F238E27FC236}">
                <a16:creationId xmlns:a16="http://schemas.microsoft.com/office/drawing/2014/main" id="{0D38DEBE-99F6-7F82-5E27-B8153D507EFE}"/>
              </a:ext>
            </a:extLst>
          </p:cNvPr>
          <p:cNvSpPr/>
          <p:nvPr/>
        </p:nvSpPr>
        <p:spPr>
          <a:xfrm>
            <a:off x="838200" y="1832900"/>
            <a:ext cx="4151441" cy="3940430"/>
          </a:xfrm>
          <a:prstGeom prst="roundRect">
            <a:avLst>
              <a:gd name="adj" fmla="val 3964"/>
            </a:avLst>
          </a:prstGeom>
          <a:solidFill>
            <a:schemeClr val="bg1">
              <a:lumMod val="85000"/>
              <a:alpha val="10000"/>
            </a:schemeClr>
          </a:solidFill>
          <a:ln w="6350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lIns="0" tIns="35978" rIns="0" bIns="35978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endParaRPr lang="zh-CN" altLang="en-US" sz="2001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6EE37ED-7B31-81A3-8C0F-3131EADEA9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85" y="3590368"/>
            <a:ext cx="665529" cy="6882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468CCE7-32ED-5FF5-FE84-87C28CA3EF6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77" y="3590368"/>
            <a:ext cx="665529" cy="6882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B765DC1-ABD0-74A8-0DB5-BAF4755525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98" y="3575833"/>
            <a:ext cx="665529" cy="688243"/>
          </a:xfrm>
          <a:prstGeom prst="rect">
            <a:avLst/>
          </a:prstGeom>
        </p:spPr>
      </p:pic>
      <p:sp>
        <p:nvSpPr>
          <p:cNvPr id="14" name="Rectangle 50">
            <a:extLst>
              <a:ext uri="{FF2B5EF4-FFF2-40B4-BE49-F238E27FC236}">
                <a16:creationId xmlns:a16="http://schemas.microsoft.com/office/drawing/2014/main" id="{346DC0BE-9D19-9D48-36D2-8300DD852537}"/>
              </a:ext>
            </a:extLst>
          </p:cNvPr>
          <p:cNvSpPr/>
          <p:nvPr/>
        </p:nvSpPr>
        <p:spPr>
          <a:xfrm>
            <a:off x="1138642" y="4278611"/>
            <a:ext cx="10005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Scanner</a:t>
            </a:r>
            <a:r>
              <a:rPr lang="zh-CN" altLang="en-US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1</a:t>
            </a:r>
            <a:endParaRPr lang="en-US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5" name="Rectangle 50">
            <a:extLst>
              <a:ext uri="{FF2B5EF4-FFF2-40B4-BE49-F238E27FC236}">
                <a16:creationId xmlns:a16="http://schemas.microsoft.com/office/drawing/2014/main" id="{7CD8DBE3-F3C8-5416-1521-94D08B2B591F}"/>
              </a:ext>
            </a:extLst>
          </p:cNvPr>
          <p:cNvSpPr/>
          <p:nvPr/>
        </p:nvSpPr>
        <p:spPr>
          <a:xfrm>
            <a:off x="2211634" y="4278608"/>
            <a:ext cx="10005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Scanner</a:t>
            </a:r>
            <a:r>
              <a:rPr lang="zh-CN" altLang="en-US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2</a:t>
            </a:r>
            <a:endParaRPr lang="en-US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6" name="Rectangle 50">
            <a:extLst>
              <a:ext uri="{FF2B5EF4-FFF2-40B4-BE49-F238E27FC236}">
                <a16:creationId xmlns:a16="http://schemas.microsoft.com/office/drawing/2014/main" id="{3F91A3D6-CCFB-4F98-735D-39A7094F9E0B}"/>
              </a:ext>
            </a:extLst>
          </p:cNvPr>
          <p:cNvSpPr/>
          <p:nvPr/>
        </p:nvSpPr>
        <p:spPr>
          <a:xfrm>
            <a:off x="3385655" y="4266098"/>
            <a:ext cx="10005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Scanner</a:t>
            </a:r>
            <a:r>
              <a:rPr lang="zh-CN" altLang="en-US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3</a:t>
            </a:r>
            <a:endParaRPr lang="en-US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0EFFF0B-B0BD-6085-DBB9-F22037EEF5A8}"/>
              </a:ext>
            </a:extLst>
          </p:cNvPr>
          <p:cNvGrpSpPr/>
          <p:nvPr/>
        </p:nvGrpSpPr>
        <p:grpSpPr>
          <a:xfrm>
            <a:off x="1123337" y="4631452"/>
            <a:ext cx="3548113" cy="425713"/>
            <a:chOff x="738479" y="3969389"/>
            <a:chExt cx="2972145" cy="344837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D57E25C-1AF4-CED6-AC4D-3AA9111A0677}"/>
                </a:ext>
              </a:extLst>
            </p:cNvPr>
            <p:cNvSpPr/>
            <p:nvPr/>
          </p:nvSpPr>
          <p:spPr>
            <a:xfrm>
              <a:off x="1723452" y="3969389"/>
              <a:ext cx="628697" cy="344837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Peak</a:t>
              </a:r>
              <a:endParaRPr lang="zh-CN" altLang="en-US" b="1" kern="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7C7D479B-A432-05B0-4DD3-4B4C2EAECACD}"/>
                </a:ext>
              </a:extLst>
            </p:cNvPr>
            <p:cNvSpPr/>
            <p:nvPr/>
          </p:nvSpPr>
          <p:spPr>
            <a:xfrm>
              <a:off x="738479" y="3969389"/>
              <a:ext cx="756937" cy="3448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Valley</a:t>
              </a:r>
              <a:endParaRPr lang="zh-CN" altLang="en-US" b="1" kern="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7A7ED29-22F8-4890-D6BD-70816CF50B48}"/>
                </a:ext>
              </a:extLst>
            </p:cNvPr>
            <p:cNvSpPr/>
            <p:nvPr/>
          </p:nvSpPr>
          <p:spPr>
            <a:xfrm>
              <a:off x="2580186" y="3969389"/>
              <a:ext cx="1130438" cy="34483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Semi-peak</a:t>
              </a:r>
              <a:endParaRPr lang="zh-CN" altLang="en-US" b="1" kern="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35530C20-E9D7-19B6-150F-B02F61BA9F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15" y="1996367"/>
            <a:ext cx="584312" cy="604254"/>
          </a:xfrm>
          <a:prstGeom prst="rect">
            <a:avLst/>
          </a:prstGeom>
        </p:spPr>
      </p:pic>
      <p:sp>
        <p:nvSpPr>
          <p:cNvPr id="22" name="Rectangle 50">
            <a:extLst>
              <a:ext uri="{FF2B5EF4-FFF2-40B4-BE49-F238E27FC236}">
                <a16:creationId xmlns:a16="http://schemas.microsoft.com/office/drawing/2014/main" id="{0AB871F6-3E1D-4227-F8C9-044C7DB806B4}"/>
              </a:ext>
            </a:extLst>
          </p:cNvPr>
          <p:cNvSpPr/>
          <p:nvPr/>
        </p:nvSpPr>
        <p:spPr>
          <a:xfrm>
            <a:off x="2113491" y="2600628"/>
            <a:ext cx="1183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Lost</a:t>
            </a:r>
            <a:r>
              <a:rPr lang="zh-CN" altLang="en-US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Device</a:t>
            </a:r>
            <a:endParaRPr lang="en-US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23" name="直接连接符 18">
            <a:extLst>
              <a:ext uri="{FF2B5EF4-FFF2-40B4-BE49-F238E27FC236}">
                <a16:creationId xmlns:a16="http://schemas.microsoft.com/office/drawing/2014/main" id="{7D02A319-3A05-8B0A-3460-EEB679C5BE21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2648141" y="2964045"/>
            <a:ext cx="1" cy="626324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4133E468-301A-8FDE-6016-9CC2C7F09E4C}"/>
              </a:ext>
            </a:extLst>
          </p:cNvPr>
          <p:cNvCxnSpPr>
            <a:stCxn id="11" idx="0"/>
            <a:endCxn id="13" idx="0"/>
          </p:cNvCxnSpPr>
          <p:nvPr/>
        </p:nvCxnSpPr>
        <p:spPr>
          <a:xfrm rot="5400000" flipH="1" flipV="1">
            <a:off x="2691388" y="2459595"/>
            <a:ext cx="14535" cy="2247013"/>
          </a:xfrm>
          <a:prstGeom prst="bentConnector3">
            <a:avLst>
              <a:gd name="adj1" fmla="val 2041566"/>
            </a:avLst>
          </a:prstGeom>
          <a:ln>
            <a:solidFill>
              <a:srgbClr val="C00000"/>
            </a:solidFill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Rectangle 60">
            <a:extLst>
              <a:ext uri="{FF2B5EF4-FFF2-40B4-BE49-F238E27FC236}">
                <a16:creationId xmlns:a16="http://schemas.microsoft.com/office/drawing/2014/main" id="{67FBC4E6-BF32-FEE9-A822-1B6B2A324567}"/>
              </a:ext>
            </a:extLst>
          </p:cNvPr>
          <p:cNvSpPr/>
          <p:nvPr/>
        </p:nvSpPr>
        <p:spPr>
          <a:xfrm>
            <a:off x="952220" y="5098288"/>
            <a:ext cx="1245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Scan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30ms/300ms</a:t>
            </a:r>
            <a:endParaRPr lang="en-US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7" name="Rectangle 60">
            <a:extLst>
              <a:ext uri="{FF2B5EF4-FFF2-40B4-BE49-F238E27FC236}">
                <a16:creationId xmlns:a16="http://schemas.microsoft.com/office/drawing/2014/main" id="{50536CFC-6363-753E-A490-5B3BD2D950EF}"/>
              </a:ext>
            </a:extLst>
          </p:cNvPr>
          <p:cNvSpPr/>
          <p:nvPr/>
        </p:nvSpPr>
        <p:spPr>
          <a:xfrm>
            <a:off x="2096968" y="5098288"/>
            <a:ext cx="1245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Scan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60ms/600ms</a:t>
            </a:r>
            <a:endParaRPr lang="en-US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8" name="Rectangle 60">
            <a:extLst>
              <a:ext uri="{FF2B5EF4-FFF2-40B4-BE49-F238E27FC236}">
                <a16:creationId xmlns:a16="http://schemas.microsoft.com/office/drawing/2014/main" id="{B8F01B49-1255-136A-0B0C-95DFDA801678}"/>
              </a:ext>
            </a:extLst>
          </p:cNvPr>
          <p:cNvSpPr/>
          <p:nvPr/>
        </p:nvSpPr>
        <p:spPr>
          <a:xfrm>
            <a:off x="3406988" y="5098288"/>
            <a:ext cx="1338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Scan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60ms/3000ms</a:t>
            </a:r>
            <a:endParaRPr lang="en-US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9" name="Rectangle 60">
            <a:extLst>
              <a:ext uri="{FF2B5EF4-FFF2-40B4-BE49-F238E27FC236}">
                <a16:creationId xmlns:a16="http://schemas.microsoft.com/office/drawing/2014/main" id="{74060D44-1FC7-E655-EB0F-48BF32097860}"/>
              </a:ext>
            </a:extLst>
          </p:cNvPr>
          <p:cNvSpPr/>
          <p:nvPr/>
        </p:nvSpPr>
        <p:spPr>
          <a:xfrm>
            <a:off x="3262394" y="2028671"/>
            <a:ext cx="16995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Local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Optimal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Broadcast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Interval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2000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ms</a:t>
            </a:r>
            <a:endParaRPr lang="en-US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48" name="Rectangle 60">
            <a:extLst>
              <a:ext uri="{FF2B5EF4-FFF2-40B4-BE49-F238E27FC236}">
                <a16:creationId xmlns:a16="http://schemas.microsoft.com/office/drawing/2014/main" id="{6B45581B-DE5D-4E5A-5199-EDDD96B06A98}"/>
              </a:ext>
            </a:extLst>
          </p:cNvPr>
          <p:cNvSpPr/>
          <p:nvPr/>
        </p:nvSpPr>
        <p:spPr>
          <a:xfrm>
            <a:off x="949405" y="5857586"/>
            <a:ext cx="3858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(a)</a:t>
            </a:r>
            <a:r>
              <a:rPr lang="zh-CN" altLang="en-US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Legacy</a:t>
            </a:r>
            <a:r>
              <a:rPr lang="zh-CN" altLang="en-US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way</a:t>
            </a:r>
            <a:r>
              <a:rPr lang="zh-CN" altLang="en-US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CN" altLang="en-US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neighbor</a:t>
            </a:r>
            <a:r>
              <a:rPr lang="zh-CN" altLang="en-US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discovery</a:t>
            </a:r>
            <a:endParaRPr lang="en-US" b="1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50" name="Rectangle 50">
            <a:extLst>
              <a:ext uri="{FF2B5EF4-FFF2-40B4-BE49-F238E27FC236}">
                <a16:creationId xmlns:a16="http://schemas.microsoft.com/office/drawing/2014/main" id="{0F92C0C4-27BC-44F4-073C-DB588C67F19D}"/>
              </a:ext>
            </a:extLst>
          </p:cNvPr>
          <p:cNvSpPr/>
          <p:nvPr/>
        </p:nvSpPr>
        <p:spPr>
          <a:xfrm>
            <a:off x="4275868" y="3673281"/>
            <a:ext cx="404162" cy="3419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…</a:t>
            </a:r>
            <a:endParaRPr lang="en-US" sz="12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AB530BA2-B202-69EB-F5CE-B404605FB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072" y="2462537"/>
            <a:ext cx="6065714" cy="276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16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effectLst/>
                <a:latin typeface="Helvetica" pitchFamily="2" charset="0"/>
              </a:rPr>
              <a:t>Insight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-US" altLang="zh-CN" sz="2400" dirty="0">
                <a:effectLst/>
                <a:latin typeface="Helvetica" pitchFamily="2" charset="0"/>
              </a:rPr>
              <a:t>4: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" altLang="zh-CN" sz="2400" dirty="0">
                <a:effectLst/>
                <a:latin typeface="Helvetica" pitchFamily="2" charset="0"/>
              </a:rPr>
              <a:t>Scan Mode Diversity Results in Local Optima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18</a:t>
            </a:fld>
            <a:endParaRPr lang="en-US" altLang="zh-CN" dirty="0"/>
          </a:p>
        </p:txBody>
      </p:sp>
      <p:sp>
        <p:nvSpPr>
          <p:cNvPr id="9" name="圆角矩形 15">
            <a:extLst>
              <a:ext uri="{FF2B5EF4-FFF2-40B4-BE49-F238E27FC236}">
                <a16:creationId xmlns:a16="http://schemas.microsoft.com/office/drawing/2014/main" id="{2A96C53C-1296-2C6E-D61C-F79F70433B26}"/>
              </a:ext>
            </a:extLst>
          </p:cNvPr>
          <p:cNvSpPr/>
          <p:nvPr/>
        </p:nvSpPr>
        <p:spPr>
          <a:xfrm>
            <a:off x="7054158" y="1822655"/>
            <a:ext cx="4258161" cy="3940430"/>
          </a:xfrm>
          <a:prstGeom prst="roundRect">
            <a:avLst>
              <a:gd name="adj" fmla="val 3964"/>
            </a:avLst>
          </a:prstGeom>
          <a:solidFill>
            <a:schemeClr val="bg1">
              <a:lumMod val="85000"/>
              <a:alpha val="10000"/>
            </a:schemeClr>
          </a:solidFill>
          <a:ln w="6350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lIns="0" tIns="35978" rIns="0" bIns="35978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endParaRPr lang="zh-CN" altLang="en-US" sz="2001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圆角矩形 15">
            <a:extLst>
              <a:ext uri="{FF2B5EF4-FFF2-40B4-BE49-F238E27FC236}">
                <a16:creationId xmlns:a16="http://schemas.microsoft.com/office/drawing/2014/main" id="{0D38DEBE-99F6-7F82-5E27-B8153D507EFE}"/>
              </a:ext>
            </a:extLst>
          </p:cNvPr>
          <p:cNvSpPr/>
          <p:nvPr/>
        </p:nvSpPr>
        <p:spPr>
          <a:xfrm>
            <a:off x="838200" y="1832900"/>
            <a:ext cx="4151441" cy="3940430"/>
          </a:xfrm>
          <a:prstGeom prst="roundRect">
            <a:avLst>
              <a:gd name="adj" fmla="val 3964"/>
            </a:avLst>
          </a:prstGeom>
          <a:solidFill>
            <a:schemeClr val="bg1">
              <a:lumMod val="85000"/>
              <a:alpha val="10000"/>
            </a:schemeClr>
          </a:solidFill>
          <a:ln w="6350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lIns="0" tIns="35978" rIns="0" bIns="35978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endParaRPr lang="zh-CN" altLang="en-US" sz="2001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6EE37ED-7B31-81A3-8C0F-3131EADEA9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85" y="3590368"/>
            <a:ext cx="665529" cy="6882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468CCE7-32ED-5FF5-FE84-87C28CA3EF6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77" y="3590368"/>
            <a:ext cx="665529" cy="6882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B765DC1-ABD0-74A8-0DB5-BAF4755525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98" y="3575833"/>
            <a:ext cx="665529" cy="688243"/>
          </a:xfrm>
          <a:prstGeom prst="rect">
            <a:avLst/>
          </a:prstGeom>
        </p:spPr>
      </p:pic>
      <p:sp>
        <p:nvSpPr>
          <p:cNvPr id="14" name="Rectangle 50">
            <a:extLst>
              <a:ext uri="{FF2B5EF4-FFF2-40B4-BE49-F238E27FC236}">
                <a16:creationId xmlns:a16="http://schemas.microsoft.com/office/drawing/2014/main" id="{346DC0BE-9D19-9D48-36D2-8300DD852537}"/>
              </a:ext>
            </a:extLst>
          </p:cNvPr>
          <p:cNvSpPr/>
          <p:nvPr/>
        </p:nvSpPr>
        <p:spPr>
          <a:xfrm>
            <a:off x="1138642" y="4278611"/>
            <a:ext cx="10005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Scanner</a:t>
            </a:r>
            <a:r>
              <a:rPr lang="zh-CN" altLang="en-US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1</a:t>
            </a:r>
            <a:endParaRPr lang="en-US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5" name="Rectangle 50">
            <a:extLst>
              <a:ext uri="{FF2B5EF4-FFF2-40B4-BE49-F238E27FC236}">
                <a16:creationId xmlns:a16="http://schemas.microsoft.com/office/drawing/2014/main" id="{7CD8DBE3-F3C8-5416-1521-94D08B2B591F}"/>
              </a:ext>
            </a:extLst>
          </p:cNvPr>
          <p:cNvSpPr/>
          <p:nvPr/>
        </p:nvSpPr>
        <p:spPr>
          <a:xfrm>
            <a:off x="2211634" y="4278608"/>
            <a:ext cx="10005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Scanner</a:t>
            </a:r>
            <a:r>
              <a:rPr lang="zh-CN" altLang="en-US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2</a:t>
            </a:r>
            <a:endParaRPr lang="en-US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6" name="Rectangle 50">
            <a:extLst>
              <a:ext uri="{FF2B5EF4-FFF2-40B4-BE49-F238E27FC236}">
                <a16:creationId xmlns:a16="http://schemas.microsoft.com/office/drawing/2014/main" id="{3F91A3D6-CCFB-4F98-735D-39A7094F9E0B}"/>
              </a:ext>
            </a:extLst>
          </p:cNvPr>
          <p:cNvSpPr/>
          <p:nvPr/>
        </p:nvSpPr>
        <p:spPr>
          <a:xfrm>
            <a:off x="3385655" y="4266098"/>
            <a:ext cx="10005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Scanner</a:t>
            </a:r>
            <a:r>
              <a:rPr lang="zh-CN" altLang="en-US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3</a:t>
            </a:r>
            <a:endParaRPr lang="en-US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0EFFF0B-B0BD-6085-DBB9-F22037EEF5A8}"/>
              </a:ext>
            </a:extLst>
          </p:cNvPr>
          <p:cNvGrpSpPr/>
          <p:nvPr/>
        </p:nvGrpSpPr>
        <p:grpSpPr>
          <a:xfrm>
            <a:off x="1123337" y="4631452"/>
            <a:ext cx="3548113" cy="425713"/>
            <a:chOff x="738479" y="3969389"/>
            <a:chExt cx="2972145" cy="344837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D57E25C-1AF4-CED6-AC4D-3AA9111A0677}"/>
                </a:ext>
              </a:extLst>
            </p:cNvPr>
            <p:cNvSpPr/>
            <p:nvPr/>
          </p:nvSpPr>
          <p:spPr>
            <a:xfrm>
              <a:off x="1723452" y="3969389"/>
              <a:ext cx="628697" cy="344837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Peak</a:t>
              </a:r>
              <a:endParaRPr lang="zh-CN" altLang="en-US" b="1" kern="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7C7D479B-A432-05B0-4DD3-4B4C2EAECACD}"/>
                </a:ext>
              </a:extLst>
            </p:cNvPr>
            <p:cNvSpPr/>
            <p:nvPr/>
          </p:nvSpPr>
          <p:spPr>
            <a:xfrm>
              <a:off x="738479" y="3969389"/>
              <a:ext cx="756937" cy="3448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Valley</a:t>
              </a:r>
              <a:endParaRPr lang="zh-CN" altLang="en-US" b="1" kern="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7A7ED29-22F8-4890-D6BD-70816CF50B48}"/>
                </a:ext>
              </a:extLst>
            </p:cNvPr>
            <p:cNvSpPr/>
            <p:nvPr/>
          </p:nvSpPr>
          <p:spPr>
            <a:xfrm>
              <a:off x="2580186" y="3969389"/>
              <a:ext cx="1130438" cy="34483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Semi-peak</a:t>
              </a:r>
              <a:endParaRPr lang="zh-CN" altLang="en-US" b="1" kern="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35530C20-E9D7-19B6-150F-B02F61BA9F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15" y="1996367"/>
            <a:ext cx="584312" cy="604254"/>
          </a:xfrm>
          <a:prstGeom prst="rect">
            <a:avLst/>
          </a:prstGeom>
        </p:spPr>
      </p:pic>
      <p:sp>
        <p:nvSpPr>
          <p:cNvPr id="22" name="Rectangle 50">
            <a:extLst>
              <a:ext uri="{FF2B5EF4-FFF2-40B4-BE49-F238E27FC236}">
                <a16:creationId xmlns:a16="http://schemas.microsoft.com/office/drawing/2014/main" id="{0AB871F6-3E1D-4227-F8C9-044C7DB806B4}"/>
              </a:ext>
            </a:extLst>
          </p:cNvPr>
          <p:cNvSpPr/>
          <p:nvPr/>
        </p:nvSpPr>
        <p:spPr>
          <a:xfrm>
            <a:off x="2113491" y="2600628"/>
            <a:ext cx="1183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Lost</a:t>
            </a:r>
            <a:r>
              <a:rPr lang="zh-CN" altLang="en-US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Device</a:t>
            </a:r>
            <a:endParaRPr lang="en-US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23" name="直接连接符 18">
            <a:extLst>
              <a:ext uri="{FF2B5EF4-FFF2-40B4-BE49-F238E27FC236}">
                <a16:creationId xmlns:a16="http://schemas.microsoft.com/office/drawing/2014/main" id="{7D02A319-3A05-8B0A-3460-EEB679C5BE21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2648141" y="2964045"/>
            <a:ext cx="1" cy="626324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4133E468-301A-8FDE-6016-9CC2C7F09E4C}"/>
              </a:ext>
            </a:extLst>
          </p:cNvPr>
          <p:cNvCxnSpPr>
            <a:stCxn id="11" idx="0"/>
            <a:endCxn id="13" idx="0"/>
          </p:cNvCxnSpPr>
          <p:nvPr/>
        </p:nvCxnSpPr>
        <p:spPr>
          <a:xfrm rot="5400000" flipH="1" flipV="1">
            <a:off x="2691388" y="2459595"/>
            <a:ext cx="14535" cy="2247013"/>
          </a:xfrm>
          <a:prstGeom prst="bentConnector3">
            <a:avLst>
              <a:gd name="adj1" fmla="val 2041566"/>
            </a:avLst>
          </a:prstGeom>
          <a:ln>
            <a:solidFill>
              <a:srgbClr val="C00000"/>
            </a:solidFill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右箭头 24">
            <a:extLst>
              <a:ext uri="{FF2B5EF4-FFF2-40B4-BE49-F238E27FC236}">
                <a16:creationId xmlns:a16="http://schemas.microsoft.com/office/drawing/2014/main" id="{6D3B26BC-57F6-85DB-5788-010204B3C796}"/>
              </a:ext>
            </a:extLst>
          </p:cNvPr>
          <p:cNvSpPr/>
          <p:nvPr/>
        </p:nvSpPr>
        <p:spPr>
          <a:xfrm>
            <a:off x="5679818" y="3428215"/>
            <a:ext cx="865355" cy="7498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60">
            <a:extLst>
              <a:ext uri="{FF2B5EF4-FFF2-40B4-BE49-F238E27FC236}">
                <a16:creationId xmlns:a16="http://schemas.microsoft.com/office/drawing/2014/main" id="{67FBC4E6-BF32-FEE9-A822-1B6B2A324567}"/>
              </a:ext>
            </a:extLst>
          </p:cNvPr>
          <p:cNvSpPr/>
          <p:nvPr/>
        </p:nvSpPr>
        <p:spPr>
          <a:xfrm>
            <a:off x="952220" y="5098288"/>
            <a:ext cx="1245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Scan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30ms/300ms</a:t>
            </a:r>
            <a:endParaRPr lang="en-US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7" name="Rectangle 60">
            <a:extLst>
              <a:ext uri="{FF2B5EF4-FFF2-40B4-BE49-F238E27FC236}">
                <a16:creationId xmlns:a16="http://schemas.microsoft.com/office/drawing/2014/main" id="{50536CFC-6363-753E-A490-5B3BD2D950EF}"/>
              </a:ext>
            </a:extLst>
          </p:cNvPr>
          <p:cNvSpPr/>
          <p:nvPr/>
        </p:nvSpPr>
        <p:spPr>
          <a:xfrm>
            <a:off x="2096968" y="5098288"/>
            <a:ext cx="1245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Scan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60ms/600ms</a:t>
            </a:r>
            <a:endParaRPr lang="en-US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8" name="Rectangle 60">
            <a:extLst>
              <a:ext uri="{FF2B5EF4-FFF2-40B4-BE49-F238E27FC236}">
                <a16:creationId xmlns:a16="http://schemas.microsoft.com/office/drawing/2014/main" id="{B8F01B49-1255-136A-0B0C-95DFDA801678}"/>
              </a:ext>
            </a:extLst>
          </p:cNvPr>
          <p:cNvSpPr/>
          <p:nvPr/>
        </p:nvSpPr>
        <p:spPr>
          <a:xfrm>
            <a:off x="3406988" y="5098288"/>
            <a:ext cx="1338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Scan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60ms/3000ms</a:t>
            </a:r>
            <a:endParaRPr lang="en-US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29" name="Rectangle 60">
            <a:extLst>
              <a:ext uri="{FF2B5EF4-FFF2-40B4-BE49-F238E27FC236}">
                <a16:creationId xmlns:a16="http://schemas.microsoft.com/office/drawing/2014/main" id="{74060D44-1FC7-E655-EB0F-48BF32097860}"/>
              </a:ext>
            </a:extLst>
          </p:cNvPr>
          <p:cNvSpPr/>
          <p:nvPr/>
        </p:nvSpPr>
        <p:spPr>
          <a:xfrm>
            <a:off x="3262394" y="2028671"/>
            <a:ext cx="16995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Local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Optimal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Broadcast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Interval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2000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ms</a:t>
            </a:r>
            <a:endParaRPr lang="en-US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BB6792D3-D8E3-78AD-B61B-4AA0303774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338" y="3601573"/>
            <a:ext cx="665529" cy="68824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35859FB-C568-E35E-6ACA-E6E29F6AEF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332" y="3601573"/>
            <a:ext cx="665529" cy="68824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3D5E276-D2AC-5C36-FE19-CB9BEB3AAB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548" y="3587040"/>
            <a:ext cx="665529" cy="688243"/>
          </a:xfrm>
          <a:prstGeom prst="rect">
            <a:avLst/>
          </a:prstGeom>
        </p:spPr>
      </p:pic>
      <p:sp>
        <p:nvSpPr>
          <p:cNvPr id="33" name="Rectangle 50">
            <a:extLst>
              <a:ext uri="{FF2B5EF4-FFF2-40B4-BE49-F238E27FC236}">
                <a16:creationId xmlns:a16="http://schemas.microsoft.com/office/drawing/2014/main" id="{6B8093DA-3418-C223-363C-5E43BDD62FC7}"/>
              </a:ext>
            </a:extLst>
          </p:cNvPr>
          <p:cNvSpPr/>
          <p:nvPr/>
        </p:nvSpPr>
        <p:spPr>
          <a:xfrm>
            <a:off x="7354596" y="4289818"/>
            <a:ext cx="10005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Scanner</a:t>
            </a:r>
            <a:r>
              <a:rPr lang="zh-CN" altLang="en-US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1</a:t>
            </a:r>
            <a:endParaRPr lang="en-US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34" name="Rectangle 50">
            <a:extLst>
              <a:ext uri="{FF2B5EF4-FFF2-40B4-BE49-F238E27FC236}">
                <a16:creationId xmlns:a16="http://schemas.microsoft.com/office/drawing/2014/main" id="{2E29679B-7707-1BDB-4A6D-5D1A29741200}"/>
              </a:ext>
            </a:extLst>
          </p:cNvPr>
          <p:cNvSpPr/>
          <p:nvPr/>
        </p:nvSpPr>
        <p:spPr>
          <a:xfrm>
            <a:off x="8427590" y="4289816"/>
            <a:ext cx="10005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Scanner</a:t>
            </a:r>
            <a:r>
              <a:rPr lang="zh-CN" altLang="en-US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2</a:t>
            </a:r>
            <a:endParaRPr lang="en-US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35" name="Rectangle 50">
            <a:extLst>
              <a:ext uri="{FF2B5EF4-FFF2-40B4-BE49-F238E27FC236}">
                <a16:creationId xmlns:a16="http://schemas.microsoft.com/office/drawing/2014/main" id="{2394BDAF-50CA-41AB-8C90-D7B75D2FB4F6}"/>
              </a:ext>
            </a:extLst>
          </p:cNvPr>
          <p:cNvSpPr/>
          <p:nvPr/>
        </p:nvSpPr>
        <p:spPr>
          <a:xfrm>
            <a:off x="9507805" y="4277305"/>
            <a:ext cx="10005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Scanner</a:t>
            </a:r>
            <a:r>
              <a:rPr lang="zh-CN" altLang="en-US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3</a:t>
            </a:r>
            <a:endParaRPr lang="en-US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84507A3-246A-4A20-661C-02BA741134F4}"/>
              </a:ext>
            </a:extLst>
          </p:cNvPr>
          <p:cNvGrpSpPr/>
          <p:nvPr/>
        </p:nvGrpSpPr>
        <p:grpSpPr>
          <a:xfrm>
            <a:off x="7339295" y="4642660"/>
            <a:ext cx="3595595" cy="425713"/>
            <a:chOff x="7612068" y="3969388"/>
            <a:chExt cx="3011916" cy="344837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81A01CCA-D5F3-3B62-76C0-0DAA926FDF11}"/>
                </a:ext>
              </a:extLst>
            </p:cNvPr>
            <p:cNvSpPr/>
            <p:nvPr/>
          </p:nvSpPr>
          <p:spPr>
            <a:xfrm>
              <a:off x="8506320" y="3969388"/>
              <a:ext cx="756937" cy="3448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Valley</a:t>
              </a:r>
              <a:endParaRPr lang="zh-CN" altLang="en-US" b="1" kern="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9CDA8048-386A-BA64-4C6E-8830E6BC16E3}"/>
                </a:ext>
              </a:extLst>
            </p:cNvPr>
            <p:cNvSpPr/>
            <p:nvPr/>
          </p:nvSpPr>
          <p:spPr>
            <a:xfrm>
              <a:off x="7612068" y="3969388"/>
              <a:ext cx="756937" cy="3448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Valley</a:t>
              </a:r>
              <a:endParaRPr lang="zh-CN" altLang="en-US" b="1" kern="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3FCB7D6A-5209-CD04-D7CD-DB4EB66EA62E}"/>
                </a:ext>
              </a:extLst>
            </p:cNvPr>
            <p:cNvSpPr/>
            <p:nvPr/>
          </p:nvSpPr>
          <p:spPr>
            <a:xfrm>
              <a:off x="9400573" y="3969388"/>
              <a:ext cx="1223411" cy="3448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Semi-valley</a:t>
              </a:r>
              <a:endParaRPr lang="zh-CN" altLang="en-US" b="1" kern="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864CEBB4-3B9F-92FE-952A-4A73C0B0DD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469" y="2007573"/>
            <a:ext cx="584312" cy="604254"/>
          </a:xfrm>
          <a:prstGeom prst="rect">
            <a:avLst/>
          </a:prstGeom>
        </p:spPr>
      </p:pic>
      <p:sp>
        <p:nvSpPr>
          <p:cNvPr id="41" name="Rectangle 50">
            <a:extLst>
              <a:ext uri="{FF2B5EF4-FFF2-40B4-BE49-F238E27FC236}">
                <a16:creationId xmlns:a16="http://schemas.microsoft.com/office/drawing/2014/main" id="{E231432A-1A73-2648-9626-5BD95225F763}"/>
              </a:ext>
            </a:extLst>
          </p:cNvPr>
          <p:cNvSpPr/>
          <p:nvPr/>
        </p:nvSpPr>
        <p:spPr>
          <a:xfrm>
            <a:off x="8330294" y="2611836"/>
            <a:ext cx="1183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Lost</a:t>
            </a:r>
            <a:r>
              <a:rPr lang="zh-CN" altLang="en-US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Device</a:t>
            </a:r>
          </a:p>
        </p:txBody>
      </p:sp>
      <p:cxnSp>
        <p:nvCxnSpPr>
          <p:cNvPr id="42" name="直接连接符 51">
            <a:extLst>
              <a:ext uri="{FF2B5EF4-FFF2-40B4-BE49-F238E27FC236}">
                <a16:creationId xmlns:a16="http://schemas.microsoft.com/office/drawing/2014/main" id="{4503D0B5-F372-ABA2-11F0-2DBA52DDA75D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8864098" y="2953800"/>
            <a:ext cx="0" cy="647774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23">
            <a:extLst>
              <a:ext uri="{FF2B5EF4-FFF2-40B4-BE49-F238E27FC236}">
                <a16:creationId xmlns:a16="http://schemas.microsoft.com/office/drawing/2014/main" id="{C10C0C03-6847-05A5-0CAC-2C9E43F012A9}"/>
              </a:ext>
            </a:extLst>
          </p:cNvPr>
          <p:cNvCxnSpPr>
            <a:stCxn id="30" idx="0"/>
            <a:endCxn id="32" idx="0"/>
          </p:cNvCxnSpPr>
          <p:nvPr/>
        </p:nvCxnSpPr>
        <p:spPr>
          <a:xfrm rot="5400000" flipH="1" flipV="1">
            <a:off x="8860441" y="2517702"/>
            <a:ext cx="14533" cy="2153210"/>
          </a:xfrm>
          <a:prstGeom prst="bentConnector3">
            <a:avLst>
              <a:gd name="adj1" fmla="val 2041896"/>
            </a:avLst>
          </a:prstGeom>
          <a:ln>
            <a:solidFill>
              <a:srgbClr val="C00000"/>
            </a:solidFill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Rectangle 60">
            <a:extLst>
              <a:ext uri="{FF2B5EF4-FFF2-40B4-BE49-F238E27FC236}">
                <a16:creationId xmlns:a16="http://schemas.microsoft.com/office/drawing/2014/main" id="{1EFBFA58-363D-7424-6B7E-58708FAC51EC}"/>
              </a:ext>
            </a:extLst>
          </p:cNvPr>
          <p:cNvSpPr/>
          <p:nvPr/>
        </p:nvSpPr>
        <p:spPr>
          <a:xfrm>
            <a:off x="7168175" y="5109494"/>
            <a:ext cx="1245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Scan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30ms/300ms</a:t>
            </a:r>
            <a:endParaRPr lang="en-US" altLang="zh-CN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45" name="Rectangle 60">
            <a:extLst>
              <a:ext uri="{FF2B5EF4-FFF2-40B4-BE49-F238E27FC236}">
                <a16:creationId xmlns:a16="http://schemas.microsoft.com/office/drawing/2014/main" id="{A3618DE7-E4C5-98EF-A895-4B813C74AE9F}"/>
              </a:ext>
            </a:extLst>
          </p:cNvPr>
          <p:cNvSpPr/>
          <p:nvPr/>
        </p:nvSpPr>
        <p:spPr>
          <a:xfrm>
            <a:off x="8312924" y="5109494"/>
            <a:ext cx="1245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Scan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60ms/600ms</a:t>
            </a:r>
            <a:endParaRPr lang="en-US" altLang="zh-CN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46" name="Rectangle 60">
            <a:extLst>
              <a:ext uri="{FF2B5EF4-FFF2-40B4-BE49-F238E27FC236}">
                <a16:creationId xmlns:a16="http://schemas.microsoft.com/office/drawing/2014/main" id="{5C39AED8-0B91-8B28-CCA5-1F92CAF01E2E}"/>
              </a:ext>
            </a:extLst>
          </p:cNvPr>
          <p:cNvSpPr/>
          <p:nvPr/>
        </p:nvSpPr>
        <p:spPr>
          <a:xfrm>
            <a:off x="9597295" y="5109494"/>
            <a:ext cx="13901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Scan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</a:t>
            </a: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60ms/3000ms</a:t>
            </a:r>
            <a:endParaRPr lang="en-US" altLang="zh-CN" sz="16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47" name="Rectangle 60">
            <a:extLst>
              <a:ext uri="{FF2B5EF4-FFF2-40B4-BE49-F238E27FC236}">
                <a16:creationId xmlns:a16="http://schemas.microsoft.com/office/drawing/2014/main" id="{91A53260-06F7-1CC2-CFC9-4FFC116479FA}"/>
              </a:ext>
            </a:extLst>
          </p:cNvPr>
          <p:cNvSpPr/>
          <p:nvPr/>
        </p:nvSpPr>
        <p:spPr>
          <a:xfrm>
            <a:off x="9356301" y="2134431"/>
            <a:ext cx="18341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Global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Optimal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Broadcast</a:t>
            </a:r>
            <a:r>
              <a:rPr lang="zh-CN" altLang="en-US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Interval</a:t>
            </a:r>
          </a:p>
        </p:txBody>
      </p:sp>
      <p:sp>
        <p:nvSpPr>
          <p:cNvPr id="48" name="Rectangle 60">
            <a:extLst>
              <a:ext uri="{FF2B5EF4-FFF2-40B4-BE49-F238E27FC236}">
                <a16:creationId xmlns:a16="http://schemas.microsoft.com/office/drawing/2014/main" id="{6B45581B-DE5D-4E5A-5199-EDDD96B06A98}"/>
              </a:ext>
            </a:extLst>
          </p:cNvPr>
          <p:cNvSpPr/>
          <p:nvPr/>
        </p:nvSpPr>
        <p:spPr>
          <a:xfrm>
            <a:off x="949405" y="5857586"/>
            <a:ext cx="3858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(a)</a:t>
            </a:r>
            <a:r>
              <a:rPr lang="zh-CN" altLang="en-US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Legacy</a:t>
            </a:r>
            <a:r>
              <a:rPr lang="zh-CN" altLang="en-US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way</a:t>
            </a:r>
            <a:r>
              <a:rPr lang="zh-CN" altLang="en-US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CN" altLang="en-US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neighbor</a:t>
            </a:r>
            <a:r>
              <a:rPr lang="zh-CN" altLang="en-US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discovery</a:t>
            </a:r>
            <a:endParaRPr lang="en-US" b="1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49" name="Rectangle 60">
            <a:extLst>
              <a:ext uri="{FF2B5EF4-FFF2-40B4-BE49-F238E27FC236}">
                <a16:creationId xmlns:a16="http://schemas.microsoft.com/office/drawing/2014/main" id="{5093C94C-3A89-6A71-A3EF-EA0CD2AD3657}"/>
              </a:ext>
            </a:extLst>
          </p:cNvPr>
          <p:cNvSpPr/>
          <p:nvPr/>
        </p:nvSpPr>
        <p:spPr>
          <a:xfrm>
            <a:off x="7584883" y="5841814"/>
            <a:ext cx="3223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(b)</a:t>
            </a:r>
            <a:r>
              <a:rPr lang="zh-CN" altLang="en-US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Goal</a:t>
            </a:r>
            <a:r>
              <a:rPr lang="zh-CN" altLang="en-US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CN" altLang="en-US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Neighbor</a:t>
            </a:r>
            <a:r>
              <a:rPr lang="zh-CN" altLang="en-US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discovery</a:t>
            </a:r>
            <a:endParaRPr lang="en-US" b="1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50" name="Rectangle 50">
            <a:extLst>
              <a:ext uri="{FF2B5EF4-FFF2-40B4-BE49-F238E27FC236}">
                <a16:creationId xmlns:a16="http://schemas.microsoft.com/office/drawing/2014/main" id="{0F92C0C4-27BC-44F4-073C-DB588C67F19D}"/>
              </a:ext>
            </a:extLst>
          </p:cNvPr>
          <p:cNvSpPr/>
          <p:nvPr/>
        </p:nvSpPr>
        <p:spPr>
          <a:xfrm>
            <a:off x="4275868" y="3673281"/>
            <a:ext cx="404162" cy="3419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…</a:t>
            </a:r>
            <a:endParaRPr lang="en-US" sz="12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F459E5F-7EE4-1C37-B57F-C4E6AAF35C58}"/>
              </a:ext>
            </a:extLst>
          </p:cNvPr>
          <p:cNvSpPr/>
          <p:nvPr/>
        </p:nvSpPr>
        <p:spPr>
          <a:xfrm>
            <a:off x="10380820" y="3663036"/>
            <a:ext cx="404162" cy="3419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…</a:t>
            </a:r>
            <a:endParaRPr lang="en-US" sz="12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9C1CF9E4-801E-9F2C-CAD9-0C132ACF3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5851" y="159653"/>
            <a:ext cx="3159137" cy="125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07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1</a:t>
            </a:fld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6BF02B7-FBC6-A4CE-1192-05D5E992CE7D}"/>
              </a:ext>
            </a:extLst>
          </p:cNvPr>
          <p:cNvSpPr txBox="1"/>
          <p:nvPr/>
        </p:nvSpPr>
        <p:spPr>
          <a:xfrm>
            <a:off x="3385800" y="2422760"/>
            <a:ext cx="51411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7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Where</a:t>
            </a:r>
            <a:r>
              <a:rPr kumimoji="1" lang="zh-CN" altLang="en-US" sz="7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kumimoji="1" lang="en-US" altLang="zh-CN" sz="7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is</a:t>
            </a:r>
            <a:r>
              <a:rPr kumimoji="1" lang="zh-CN" altLang="en-US" sz="7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kumimoji="1" lang="en-US" altLang="zh-CN" sz="7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it?</a:t>
            </a:r>
            <a:endParaRPr kumimoji="1" lang="zh-CN" altLang="en-US" sz="7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4765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19</a:t>
            </a:fld>
            <a:endParaRPr lang="en-US" altLang="zh-CN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C9C1928-7C0C-FF62-198D-6D0F75964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465" y="2027582"/>
            <a:ext cx="10311070" cy="241189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itchFamily="2" charset="2"/>
              <a:buChar char="n"/>
              <a:defRPr sz="2000" b="1" i="0">
                <a:solidFill>
                  <a:srgbClr val="C00000"/>
                </a:solidFill>
                <a:latin typeface="Helvetica" pitchFamily="2" charset="0"/>
                <a:ea typeface="Microsoft YaHei" panose="020B0503020204020204" pitchFamily="34" charset="-122"/>
              </a:defRPr>
            </a:lvl1pPr>
            <a:lvl2pPr marL="685800" lvl="1" indent="-228600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l"/>
              <a:defRPr b="0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ü"/>
              <a:defRPr sz="1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573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002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ctr">
              <a:buNone/>
            </a:pPr>
            <a:r>
              <a:rPr lang="en-US" altLang="zh-CN" sz="3600" b="0" dirty="0">
                <a:solidFill>
                  <a:schemeClr val="tx1"/>
                </a:solidFill>
              </a:rPr>
              <a:t>Goal:</a:t>
            </a:r>
            <a:r>
              <a:rPr lang="zh-CN" altLang="en-US" sz="3600" b="0" dirty="0">
                <a:solidFill>
                  <a:schemeClr val="tx1"/>
                </a:solidFill>
              </a:rPr>
              <a:t> </a:t>
            </a:r>
            <a:endParaRPr lang="en-US" altLang="zh-CN" sz="3600" b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altLang="zh-CN" sz="3600" b="0" dirty="0">
                <a:solidFill>
                  <a:schemeClr val="tx1"/>
                </a:solidFill>
              </a:rPr>
              <a:t>A</a:t>
            </a:r>
            <a:r>
              <a:rPr lang="en" altLang="zh-CN" sz="3600" b="0" dirty="0" err="1">
                <a:solidFill>
                  <a:schemeClr val="tx1"/>
                </a:solidFill>
                <a:effectLst/>
                <a:latin typeface="Helvetica" pitchFamily="2" charset="0"/>
              </a:rPr>
              <a:t>chiev</a:t>
            </a:r>
            <a:r>
              <a:rPr lang="en-US" altLang="zh-CN" sz="3600" b="0" dirty="0" err="1">
                <a:solidFill>
                  <a:schemeClr val="tx1"/>
                </a:solidFill>
                <a:effectLst/>
                <a:latin typeface="Helvetica" pitchFamily="2" charset="0"/>
              </a:rPr>
              <a:t>ing</a:t>
            </a:r>
            <a:r>
              <a:rPr lang="en" altLang="zh-CN" sz="3600" b="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en" altLang="zh-CN" sz="3600" b="0" u="sng" dirty="0">
                <a:effectLst/>
                <a:latin typeface="Helvetica" pitchFamily="2" charset="0"/>
              </a:rPr>
              <a:t>global</a:t>
            </a:r>
            <a:r>
              <a:rPr lang="en-US" altLang="zh-CN" sz="3600" b="0" u="sng" dirty="0" err="1"/>
              <a:t>ly</a:t>
            </a:r>
            <a:r>
              <a:rPr lang="en" altLang="zh-CN" sz="3600" b="0" u="sng" dirty="0">
                <a:effectLst/>
                <a:latin typeface="Helvetica" pitchFamily="2" charset="0"/>
              </a:rPr>
              <a:t> optima</a:t>
            </a:r>
            <a:r>
              <a:rPr lang="en-US" altLang="zh-CN" sz="3600" b="0" u="sng" dirty="0">
                <a:effectLst/>
                <a:latin typeface="Helvetica" pitchFamily="2" charset="0"/>
              </a:rPr>
              <a:t>l</a:t>
            </a:r>
            <a:r>
              <a:rPr lang="zh-CN" altLang="en-US" sz="3600" b="0" u="sng" dirty="0">
                <a:effectLst/>
                <a:latin typeface="Helvetica" pitchFamily="2" charset="0"/>
              </a:rPr>
              <a:t> </a:t>
            </a:r>
            <a:r>
              <a:rPr lang="en-US" altLang="zh-CN" sz="3600" b="0" dirty="0">
                <a:solidFill>
                  <a:schemeClr val="tx1"/>
                </a:solidFill>
                <a:effectLst/>
                <a:latin typeface="Helvetica" pitchFamily="2" charset="0"/>
              </a:rPr>
              <a:t>neighbor</a:t>
            </a:r>
            <a:r>
              <a:rPr lang="zh-CN" altLang="en-US" sz="3600" b="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3600" b="0" dirty="0">
                <a:solidFill>
                  <a:schemeClr val="tx1"/>
                </a:solidFill>
                <a:effectLst/>
                <a:latin typeface="Helvetica" pitchFamily="2" charset="0"/>
              </a:rPr>
              <a:t>discovery</a:t>
            </a:r>
            <a:r>
              <a:rPr lang="zh-CN" altLang="en-US" sz="3600" b="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3600" b="0" dirty="0">
                <a:solidFill>
                  <a:schemeClr val="tx1"/>
                </a:solidFill>
                <a:effectLst/>
                <a:latin typeface="Helvetica" pitchFamily="2" charset="0"/>
              </a:rPr>
              <a:t>latency</a:t>
            </a:r>
            <a:r>
              <a:rPr lang="zh-CN" altLang="en-US" sz="3600" b="0" dirty="0">
                <a:solidFill>
                  <a:schemeClr val="tx1"/>
                </a:solidFill>
                <a:effectLst/>
                <a:latin typeface="Helvetica" pitchFamily="2" charset="0"/>
              </a:rPr>
              <a:t> </a:t>
            </a:r>
            <a:r>
              <a:rPr lang="en" altLang="zh-CN" sz="3600" b="0" dirty="0">
                <a:solidFill>
                  <a:schemeClr val="tx1"/>
                </a:solidFill>
                <a:effectLst/>
                <a:latin typeface="Helvetica" pitchFamily="2" charset="0"/>
              </a:rPr>
              <a:t>by overcoming the challenges induced by </a:t>
            </a:r>
            <a:r>
              <a:rPr lang="en" altLang="zh-CN" sz="3600" b="0" u="sng" dirty="0">
                <a:effectLst/>
                <a:latin typeface="Helvetica" pitchFamily="2" charset="0"/>
              </a:rPr>
              <a:t>scan mode diversity</a:t>
            </a:r>
          </a:p>
        </p:txBody>
      </p:sp>
    </p:spTree>
    <p:extLst>
      <p:ext uri="{BB962C8B-B14F-4D97-AF65-F5344CB8AC3E}">
        <p14:creationId xmlns:p14="http://schemas.microsoft.com/office/powerpoint/2010/main" val="828659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err="1">
                <a:effectLst/>
                <a:latin typeface="Helvetica" pitchFamily="2" charset="0"/>
              </a:rPr>
              <a:t>ElastiCast</a:t>
            </a:r>
            <a:endParaRPr lang="en" altLang="zh-CN" sz="2400" dirty="0">
              <a:effectLst/>
              <a:latin typeface="Helvetica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20</a:t>
            </a:fld>
            <a:endParaRPr lang="en-US" altLang="zh-CN" dirty="0"/>
          </a:p>
        </p:txBody>
      </p:sp>
      <p:pic>
        <p:nvPicPr>
          <p:cNvPr id="106" name="图片 105">
            <a:extLst>
              <a:ext uri="{FF2B5EF4-FFF2-40B4-BE49-F238E27FC236}">
                <a16:creationId xmlns:a16="http://schemas.microsoft.com/office/drawing/2014/main" id="{3E440C77-2BAD-F856-F9AE-B9A31FD9A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266" y="2579342"/>
            <a:ext cx="7772402" cy="16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61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" altLang="zh-CN" dirty="0">
                <a:effectLst/>
                <a:latin typeface="Helvetica" pitchFamily="2" charset="0"/>
              </a:rPr>
              <a:t>Local Optima Estimation</a:t>
            </a:r>
            <a:endParaRPr lang="en" altLang="zh-CN" sz="2400" dirty="0">
              <a:effectLst/>
              <a:latin typeface="Helvetica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21</a:t>
            </a:fld>
            <a:endParaRPr lang="en-US" altLang="zh-CN" dirty="0"/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DA8B9F43-3711-200C-5BC0-938BF446B0E7}"/>
              </a:ext>
            </a:extLst>
          </p:cNvPr>
          <p:cNvSpPr txBox="1"/>
          <p:nvPr/>
        </p:nvSpPr>
        <p:spPr>
          <a:xfrm>
            <a:off x="3304538" y="533265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The work progress of local optima estimation</a:t>
            </a: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553503D7-7DA6-4E3F-D4A0-65E45D63BDBE}"/>
              </a:ext>
            </a:extLst>
          </p:cNvPr>
          <p:cNvSpPr/>
          <p:nvPr/>
        </p:nvSpPr>
        <p:spPr>
          <a:xfrm>
            <a:off x="6531301" y="1765633"/>
            <a:ext cx="1146837" cy="320957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591ABE4D-2256-986E-A30E-FF49CA2AB8FF}"/>
              </a:ext>
            </a:extLst>
          </p:cNvPr>
          <p:cNvSpPr/>
          <p:nvPr/>
        </p:nvSpPr>
        <p:spPr>
          <a:xfrm>
            <a:off x="6638464" y="1863939"/>
            <a:ext cx="933529" cy="8838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3" name="矩形: 圆角 233">
            <a:extLst>
              <a:ext uri="{FF2B5EF4-FFF2-40B4-BE49-F238E27FC236}">
                <a16:creationId xmlns:a16="http://schemas.microsoft.com/office/drawing/2014/main" id="{91288533-1791-5896-C2B6-19FEF9AB89C8}"/>
              </a:ext>
            </a:extLst>
          </p:cNvPr>
          <p:cNvSpPr/>
          <p:nvPr/>
        </p:nvSpPr>
        <p:spPr>
          <a:xfrm>
            <a:off x="4812281" y="1918885"/>
            <a:ext cx="1180426" cy="2703993"/>
          </a:xfrm>
          <a:prstGeom prst="roundRect">
            <a:avLst/>
          </a:prstGeom>
          <a:solidFill>
            <a:srgbClr val="F1B082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1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Neighbor</a:t>
            </a:r>
            <a:r>
              <a:rPr kumimoji="0" lang="zh-CN" altLang="en-US" sz="141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1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Discovery</a:t>
            </a:r>
            <a:r>
              <a:rPr kumimoji="0" lang="zh-CN" altLang="en-US" sz="141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1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Simulator</a:t>
            </a:r>
            <a:r>
              <a:rPr kumimoji="0" lang="zh-CN" altLang="en-US" sz="141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1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1418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Blender</a:t>
            </a:r>
            <a:r>
              <a:rPr kumimoji="0" lang="en-US" altLang="zh-CN" sz="1418" b="1" i="0" u="none" strike="noStrike" kern="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[1]</a:t>
            </a:r>
            <a:r>
              <a:rPr kumimoji="0" lang="en-US" altLang="zh-CN" sz="141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0" lang="zh-CN" altLang="en-US" sz="141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6BD7EC2A-5EF5-9B25-A2B1-270B19625074}"/>
              </a:ext>
            </a:extLst>
          </p:cNvPr>
          <p:cNvSpPr/>
          <p:nvPr/>
        </p:nvSpPr>
        <p:spPr>
          <a:xfrm>
            <a:off x="2233954" y="1811875"/>
            <a:ext cx="2146700" cy="298143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5" name="矩形 154">
            <a:extLst>
              <a:ext uri="{FF2B5EF4-FFF2-40B4-BE49-F238E27FC236}">
                <a16:creationId xmlns:a16="http://schemas.microsoft.com/office/drawing/2014/main" id="{5D89C7BD-828B-1393-8D71-1FB915526555}"/>
              </a:ext>
            </a:extLst>
          </p:cNvPr>
          <p:cNvSpPr/>
          <p:nvPr/>
        </p:nvSpPr>
        <p:spPr>
          <a:xfrm>
            <a:off x="8188662" y="2559970"/>
            <a:ext cx="1455059" cy="1453656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6" name="文本框 155">
            <a:extLst>
              <a:ext uri="{FF2B5EF4-FFF2-40B4-BE49-F238E27FC236}">
                <a16:creationId xmlns:a16="http://schemas.microsoft.com/office/drawing/2014/main" id="{17A04AF8-D980-167E-D3CD-36BD22F85EA3}"/>
              </a:ext>
            </a:extLst>
          </p:cNvPr>
          <p:cNvSpPr txBox="1"/>
          <p:nvPr/>
        </p:nvSpPr>
        <p:spPr>
          <a:xfrm>
            <a:off x="2937334" y="4793315"/>
            <a:ext cx="952699" cy="239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1100"/>
              </a:lnSpc>
            </a:pPr>
            <a:r>
              <a:rPr lang="en-US" altLang="zh-CN" sz="14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zh-CN" altLang="en-US" sz="141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文本框 156">
                <a:extLst>
                  <a:ext uri="{FF2B5EF4-FFF2-40B4-BE49-F238E27FC236}">
                    <a16:creationId xmlns:a16="http://schemas.microsoft.com/office/drawing/2014/main" id="{C46467F9-E1BD-7E43-86D3-D486FED0BF9A}"/>
                  </a:ext>
                </a:extLst>
              </p:cNvPr>
              <p:cNvSpPr txBox="1"/>
              <p:nvPr/>
            </p:nvSpPr>
            <p:spPr>
              <a:xfrm>
                <a:off x="7978487" y="2183290"/>
                <a:ext cx="1786340" cy="38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418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defTabSz="457200">
                  <a:lnSpc>
                    <a:spcPts val="1100"/>
                  </a:lnSpc>
                </a:pPr>
                <a14:m>
                  <m:oMath xmlns:m="http://schemas.openxmlformats.org/officeDocument/2006/math">
                    <m:r>
                      <a:rPr lang="en-US" altLang="zh-CN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altLang="zh-CN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-Percentile</a:t>
                </a:r>
                <a:r>
                  <a:rPr lang="zh-CN" alt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Latency</a:t>
                </a:r>
                <a:r>
                  <a:rPr lang="zh-CN" alt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Distribution</a:t>
                </a:r>
                <a:endParaRPr lang="zh-CN" alt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7" name="文本框 156">
                <a:extLst>
                  <a:ext uri="{FF2B5EF4-FFF2-40B4-BE49-F238E27FC236}">
                    <a16:creationId xmlns:a16="http://schemas.microsoft.com/office/drawing/2014/main" id="{C46467F9-E1BD-7E43-86D3-D486FED0B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487" y="2183290"/>
                <a:ext cx="1786340" cy="380617"/>
              </a:xfrm>
              <a:prstGeom prst="rect">
                <a:avLst/>
              </a:prstGeom>
              <a:blipFill>
                <a:blip r:embed="rId3"/>
                <a:stretch>
                  <a:fillRect t="-18750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8" name="直接箭头连接符 318">
            <a:extLst>
              <a:ext uri="{FF2B5EF4-FFF2-40B4-BE49-F238E27FC236}">
                <a16:creationId xmlns:a16="http://schemas.microsoft.com/office/drawing/2014/main" id="{3ADA5D0D-ABA9-867E-BD30-D7272F544193}"/>
              </a:ext>
            </a:extLst>
          </p:cNvPr>
          <p:cNvCxnSpPr>
            <a:cxnSpLocks/>
          </p:cNvCxnSpPr>
          <p:nvPr/>
        </p:nvCxnSpPr>
        <p:spPr>
          <a:xfrm flipV="1">
            <a:off x="8392674" y="2924110"/>
            <a:ext cx="0" cy="85234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9" name="直接箭头连接符 319">
            <a:extLst>
              <a:ext uri="{FF2B5EF4-FFF2-40B4-BE49-F238E27FC236}">
                <a16:creationId xmlns:a16="http://schemas.microsoft.com/office/drawing/2014/main" id="{DDAA1BBC-F391-64FD-7EC6-013AC0BC6AC0}"/>
              </a:ext>
            </a:extLst>
          </p:cNvPr>
          <p:cNvCxnSpPr>
            <a:cxnSpLocks/>
          </p:cNvCxnSpPr>
          <p:nvPr/>
        </p:nvCxnSpPr>
        <p:spPr>
          <a:xfrm>
            <a:off x="8382093" y="3776445"/>
            <a:ext cx="1011936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0" name="文本框 159">
            <a:extLst>
              <a:ext uri="{FF2B5EF4-FFF2-40B4-BE49-F238E27FC236}">
                <a16:creationId xmlns:a16="http://schemas.microsoft.com/office/drawing/2014/main" id="{62A94C4A-4738-C3DC-8B29-237364388AB6}"/>
              </a:ext>
            </a:extLst>
          </p:cNvPr>
          <p:cNvSpPr txBox="1"/>
          <p:nvPr/>
        </p:nvSpPr>
        <p:spPr>
          <a:xfrm>
            <a:off x="8939041" y="3457366"/>
            <a:ext cx="773571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1000"/>
              </a:lnSpc>
            </a:pPr>
            <a:r>
              <a:rPr lang="en-US" altLang="zh-CN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Broadcast</a:t>
            </a:r>
            <a:r>
              <a:rPr lang="zh-CN" altLang="en-U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Interval</a:t>
            </a:r>
            <a:endParaRPr lang="zh-CN" altLang="en-US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文本框 160">
                <a:extLst>
                  <a:ext uri="{FF2B5EF4-FFF2-40B4-BE49-F238E27FC236}">
                    <a16:creationId xmlns:a16="http://schemas.microsoft.com/office/drawing/2014/main" id="{5DB3EB49-C1A3-04C9-BBEA-19048E781C61}"/>
                  </a:ext>
                </a:extLst>
              </p:cNvPr>
              <p:cNvSpPr txBox="1"/>
              <p:nvPr/>
            </p:nvSpPr>
            <p:spPr>
              <a:xfrm>
                <a:off x="8135005" y="2671421"/>
                <a:ext cx="134348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 xmlns:m="http://schemas.openxmlformats.org/officeDocument/2006/math">
                    <m:r>
                      <a:rPr lang="en-US" altLang="zh-CN" sz="1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altLang="zh-CN" sz="1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-Percentile</a:t>
                </a:r>
                <a:r>
                  <a:rPr lang="zh-CN" altLang="en-US" sz="1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Latency</a:t>
                </a:r>
                <a:endParaRPr lang="zh-CN" altLang="en-US" sz="1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1" name="文本框 160">
                <a:extLst>
                  <a:ext uri="{FF2B5EF4-FFF2-40B4-BE49-F238E27FC236}">
                    <a16:creationId xmlns:a16="http://schemas.microsoft.com/office/drawing/2014/main" id="{5DB3EB49-C1A3-04C9-BBEA-19048E781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5005" y="2671421"/>
                <a:ext cx="1343480" cy="253916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任意形状 161">
            <a:extLst>
              <a:ext uri="{FF2B5EF4-FFF2-40B4-BE49-F238E27FC236}">
                <a16:creationId xmlns:a16="http://schemas.microsoft.com/office/drawing/2014/main" id="{AC2C2C07-9FD5-8239-FF53-C885247B95B1}"/>
              </a:ext>
            </a:extLst>
          </p:cNvPr>
          <p:cNvSpPr/>
          <p:nvPr/>
        </p:nvSpPr>
        <p:spPr>
          <a:xfrm>
            <a:off x="8452374" y="3084382"/>
            <a:ext cx="906659" cy="432905"/>
          </a:xfrm>
          <a:custGeom>
            <a:avLst/>
            <a:gdLst>
              <a:gd name="connsiteX0" fmla="*/ 0 w 642937"/>
              <a:gd name="connsiteY0" fmla="*/ 57150 h 314333"/>
              <a:gd name="connsiteX1" fmla="*/ 64293 w 642937"/>
              <a:gd name="connsiteY1" fmla="*/ 314325 h 314333"/>
              <a:gd name="connsiteX2" fmla="*/ 142875 w 642937"/>
              <a:gd name="connsiteY2" fmla="*/ 50006 h 314333"/>
              <a:gd name="connsiteX3" fmla="*/ 192881 w 642937"/>
              <a:gd name="connsiteY3" fmla="*/ 292894 h 314333"/>
              <a:gd name="connsiteX4" fmla="*/ 285750 w 642937"/>
              <a:gd name="connsiteY4" fmla="*/ 21431 h 314333"/>
              <a:gd name="connsiteX5" fmla="*/ 364331 w 642937"/>
              <a:gd name="connsiteY5" fmla="*/ 257175 h 314333"/>
              <a:gd name="connsiteX6" fmla="*/ 450056 w 642937"/>
              <a:gd name="connsiteY6" fmla="*/ 35719 h 314333"/>
              <a:gd name="connsiteX7" fmla="*/ 528637 w 642937"/>
              <a:gd name="connsiteY7" fmla="*/ 200025 h 314333"/>
              <a:gd name="connsiteX8" fmla="*/ 642937 w 642937"/>
              <a:gd name="connsiteY8" fmla="*/ 0 h 31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937" h="314333">
                <a:moveTo>
                  <a:pt x="0" y="57150"/>
                </a:moveTo>
                <a:cubicBezTo>
                  <a:pt x="20240" y="186333"/>
                  <a:pt x="40481" y="315516"/>
                  <a:pt x="64293" y="314325"/>
                </a:cubicBezTo>
                <a:cubicBezTo>
                  <a:pt x="88105" y="313134"/>
                  <a:pt x="121444" y="53578"/>
                  <a:pt x="142875" y="50006"/>
                </a:cubicBezTo>
                <a:cubicBezTo>
                  <a:pt x="164306" y="46434"/>
                  <a:pt x="169069" y="297656"/>
                  <a:pt x="192881" y="292894"/>
                </a:cubicBezTo>
                <a:cubicBezTo>
                  <a:pt x="216693" y="288132"/>
                  <a:pt x="257175" y="27384"/>
                  <a:pt x="285750" y="21431"/>
                </a:cubicBezTo>
                <a:cubicBezTo>
                  <a:pt x="314325" y="15478"/>
                  <a:pt x="336947" y="254794"/>
                  <a:pt x="364331" y="257175"/>
                </a:cubicBezTo>
                <a:cubicBezTo>
                  <a:pt x="391715" y="259556"/>
                  <a:pt x="422672" y="45244"/>
                  <a:pt x="450056" y="35719"/>
                </a:cubicBezTo>
                <a:cubicBezTo>
                  <a:pt x="477440" y="26194"/>
                  <a:pt x="496490" y="205978"/>
                  <a:pt x="528637" y="200025"/>
                </a:cubicBezTo>
                <a:cubicBezTo>
                  <a:pt x="560784" y="194072"/>
                  <a:pt x="601860" y="97036"/>
                  <a:pt x="642937" y="0"/>
                </a:cubicBezTo>
              </a:path>
            </a:pathLst>
          </a:custGeom>
          <a:noFill/>
          <a:ln w="38100" cap="flat" cmpd="sng" algn="ctr">
            <a:solidFill>
              <a:srgbClr val="ED7D3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906659"/>
                      <a:gd name="connsiteY0" fmla="*/ 78707 h 432905"/>
                      <a:gd name="connsiteX1" fmla="*/ 90664 w 906659"/>
                      <a:gd name="connsiteY1" fmla="*/ 432893 h 432905"/>
                      <a:gd name="connsiteX2" fmla="*/ 201479 w 906659"/>
                      <a:gd name="connsiteY2" fmla="*/ 68869 h 432905"/>
                      <a:gd name="connsiteX3" fmla="*/ 271997 w 906659"/>
                      <a:gd name="connsiteY3" fmla="*/ 403378 h 432905"/>
                      <a:gd name="connsiteX4" fmla="*/ 402959 w 906659"/>
                      <a:gd name="connsiteY4" fmla="*/ 29515 h 432905"/>
                      <a:gd name="connsiteX5" fmla="*/ 513773 w 906659"/>
                      <a:gd name="connsiteY5" fmla="*/ 354185 h 432905"/>
                      <a:gd name="connsiteX6" fmla="*/ 634661 w 906659"/>
                      <a:gd name="connsiteY6" fmla="*/ 49192 h 432905"/>
                      <a:gd name="connsiteX7" fmla="*/ 745475 w 906659"/>
                      <a:gd name="connsiteY7" fmla="*/ 275477 h 432905"/>
                      <a:gd name="connsiteX8" fmla="*/ 906659 w 906659"/>
                      <a:gd name="connsiteY8" fmla="*/ 0 h 432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06659" h="432905" extrusionOk="0">
                        <a:moveTo>
                          <a:pt x="0" y="78707"/>
                        </a:moveTo>
                        <a:cubicBezTo>
                          <a:pt x="30345" y="262477"/>
                          <a:pt x="59456" y="428696"/>
                          <a:pt x="90664" y="432893"/>
                        </a:cubicBezTo>
                        <a:cubicBezTo>
                          <a:pt x="122368" y="427073"/>
                          <a:pt x="172663" y="73509"/>
                          <a:pt x="201479" y="68869"/>
                        </a:cubicBezTo>
                        <a:cubicBezTo>
                          <a:pt x="239766" y="65207"/>
                          <a:pt x="239532" y="408361"/>
                          <a:pt x="271997" y="403378"/>
                        </a:cubicBezTo>
                        <a:cubicBezTo>
                          <a:pt x="306218" y="398533"/>
                          <a:pt x="360559" y="28435"/>
                          <a:pt x="402959" y="29515"/>
                        </a:cubicBezTo>
                        <a:cubicBezTo>
                          <a:pt x="447014" y="29943"/>
                          <a:pt x="481835" y="351782"/>
                          <a:pt x="513773" y="354185"/>
                        </a:cubicBezTo>
                        <a:cubicBezTo>
                          <a:pt x="552799" y="359192"/>
                          <a:pt x="590270" y="63313"/>
                          <a:pt x="634661" y="49192"/>
                        </a:cubicBezTo>
                        <a:cubicBezTo>
                          <a:pt x="666779" y="35745"/>
                          <a:pt x="691852" y="276501"/>
                          <a:pt x="745475" y="275477"/>
                        </a:cubicBezTo>
                        <a:cubicBezTo>
                          <a:pt x="805514" y="263683"/>
                          <a:pt x="824429" y="103737"/>
                          <a:pt x="906659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3" name="箭头: 右 274">
            <a:extLst>
              <a:ext uri="{FF2B5EF4-FFF2-40B4-BE49-F238E27FC236}">
                <a16:creationId xmlns:a16="http://schemas.microsoft.com/office/drawing/2014/main" id="{66EC09D7-6C9D-E7D5-F251-84BB294A295A}"/>
              </a:ext>
            </a:extLst>
          </p:cNvPr>
          <p:cNvSpPr/>
          <p:nvPr/>
        </p:nvSpPr>
        <p:spPr>
          <a:xfrm>
            <a:off x="4287222" y="2167294"/>
            <a:ext cx="493028" cy="221679"/>
          </a:xfrm>
          <a:prstGeom prst="rightArrow">
            <a:avLst>
              <a:gd name="adj1" fmla="val 30803"/>
              <a:gd name="adj2" fmla="val 66950"/>
            </a:avLst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64" name="组合 163">
            <a:extLst>
              <a:ext uri="{FF2B5EF4-FFF2-40B4-BE49-F238E27FC236}">
                <a16:creationId xmlns:a16="http://schemas.microsoft.com/office/drawing/2014/main" id="{4F8FBF93-1C6C-93C7-B8A2-80D90DAD55CA}"/>
              </a:ext>
            </a:extLst>
          </p:cNvPr>
          <p:cNvGrpSpPr/>
          <p:nvPr/>
        </p:nvGrpSpPr>
        <p:grpSpPr>
          <a:xfrm>
            <a:off x="6773181" y="1825271"/>
            <a:ext cx="896921" cy="949018"/>
            <a:chOff x="4186413" y="444381"/>
            <a:chExt cx="1192550" cy="1214124"/>
          </a:xfrm>
        </p:grpSpPr>
        <p:sp>
          <p:nvSpPr>
            <p:cNvPr id="165" name="矩形 164">
              <a:extLst>
                <a:ext uri="{FF2B5EF4-FFF2-40B4-BE49-F238E27FC236}">
                  <a16:creationId xmlns:a16="http://schemas.microsoft.com/office/drawing/2014/main" id="{879664E4-44CF-4558-239D-A2F7BF9631F8}"/>
                </a:ext>
              </a:extLst>
            </p:cNvPr>
            <p:cNvSpPr/>
            <p:nvPr/>
          </p:nvSpPr>
          <p:spPr>
            <a:xfrm>
              <a:off x="4241186" y="1101469"/>
              <a:ext cx="104421" cy="125847"/>
            </a:xfrm>
            <a:prstGeom prst="rect">
              <a:avLst/>
            </a:prstGeom>
            <a:solidFill>
              <a:srgbClr val="5B9BD5">
                <a:lumMod val="75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66" name="直接箭头连接符 318">
              <a:extLst>
                <a:ext uri="{FF2B5EF4-FFF2-40B4-BE49-F238E27FC236}">
                  <a16:creationId xmlns:a16="http://schemas.microsoft.com/office/drawing/2014/main" id="{AA961041-631C-D218-7BA4-C66E24F04A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2435" y="615093"/>
              <a:ext cx="0" cy="61889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7" name="直接箭头连接符 319">
              <a:extLst>
                <a:ext uri="{FF2B5EF4-FFF2-40B4-BE49-F238E27FC236}">
                  <a16:creationId xmlns:a16="http://schemas.microsoft.com/office/drawing/2014/main" id="{9295D898-9402-3F7C-7020-B9D0EAFACBAC}"/>
                </a:ext>
              </a:extLst>
            </p:cNvPr>
            <p:cNvCxnSpPr>
              <a:cxnSpLocks/>
            </p:cNvCxnSpPr>
            <p:nvPr/>
          </p:nvCxnSpPr>
          <p:spPr>
            <a:xfrm>
              <a:off x="4224932" y="1233985"/>
              <a:ext cx="717592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8" name="矩形 167">
              <a:extLst>
                <a:ext uri="{FF2B5EF4-FFF2-40B4-BE49-F238E27FC236}">
                  <a16:creationId xmlns:a16="http://schemas.microsoft.com/office/drawing/2014/main" id="{108C7751-5045-2056-1ED7-048E59DBD50D}"/>
                </a:ext>
              </a:extLst>
            </p:cNvPr>
            <p:cNvSpPr/>
            <p:nvPr/>
          </p:nvSpPr>
          <p:spPr>
            <a:xfrm>
              <a:off x="4338800" y="981095"/>
              <a:ext cx="111313" cy="246221"/>
            </a:xfrm>
            <a:prstGeom prst="rect">
              <a:avLst/>
            </a:prstGeom>
            <a:solidFill>
              <a:srgbClr val="5B9BD5">
                <a:lumMod val="75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9" name="矩形 168">
              <a:extLst>
                <a:ext uri="{FF2B5EF4-FFF2-40B4-BE49-F238E27FC236}">
                  <a16:creationId xmlns:a16="http://schemas.microsoft.com/office/drawing/2014/main" id="{39C3E970-74CF-FDFB-C471-A57B001DA548}"/>
                </a:ext>
              </a:extLst>
            </p:cNvPr>
            <p:cNvSpPr/>
            <p:nvPr/>
          </p:nvSpPr>
          <p:spPr>
            <a:xfrm>
              <a:off x="4436444" y="866381"/>
              <a:ext cx="111999" cy="362185"/>
            </a:xfrm>
            <a:prstGeom prst="rect">
              <a:avLst/>
            </a:prstGeom>
            <a:solidFill>
              <a:srgbClr val="5B9BD5">
                <a:lumMod val="75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矩形 169">
              <a:extLst>
                <a:ext uri="{FF2B5EF4-FFF2-40B4-BE49-F238E27FC236}">
                  <a16:creationId xmlns:a16="http://schemas.microsoft.com/office/drawing/2014/main" id="{B97E5AF3-FB61-B52C-994A-304509ED5979}"/>
                </a:ext>
              </a:extLst>
            </p:cNvPr>
            <p:cNvSpPr/>
            <p:nvPr/>
          </p:nvSpPr>
          <p:spPr>
            <a:xfrm>
              <a:off x="4533622" y="790614"/>
              <a:ext cx="127255" cy="437272"/>
            </a:xfrm>
            <a:prstGeom prst="rect">
              <a:avLst/>
            </a:prstGeom>
            <a:solidFill>
              <a:srgbClr val="5B9BD5">
                <a:lumMod val="75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1" name="矩形 170">
              <a:extLst>
                <a:ext uri="{FF2B5EF4-FFF2-40B4-BE49-F238E27FC236}">
                  <a16:creationId xmlns:a16="http://schemas.microsoft.com/office/drawing/2014/main" id="{3FE85458-DAB3-AAD2-761A-90AF085C761A}"/>
                </a:ext>
              </a:extLst>
            </p:cNvPr>
            <p:cNvSpPr/>
            <p:nvPr/>
          </p:nvSpPr>
          <p:spPr>
            <a:xfrm>
              <a:off x="4631946" y="744224"/>
              <a:ext cx="126109" cy="483662"/>
            </a:xfrm>
            <a:prstGeom prst="rect">
              <a:avLst/>
            </a:prstGeom>
            <a:solidFill>
              <a:srgbClr val="5B9BD5">
                <a:lumMod val="75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2" name="矩形 171">
              <a:extLst>
                <a:ext uri="{FF2B5EF4-FFF2-40B4-BE49-F238E27FC236}">
                  <a16:creationId xmlns:a16="http://schemas.microsoft.com/office/drawing/2014/main" id="{B892B673-6F0F-C1FB-14EE-A78562CB7E01}"/>
                </a:ext>
              </a:extLst>
            </p:cNvPr>
            <p:cNvSpPr/>
            <p:nvPr/>
          </p:nvSpPr>
          <p:spPr>
            <a:xfrm>
              <a:off x="4729663" y="696021"/>
              <a:ext cx="127255" cy="531295"/>
            </a:xfrm>
            <a:prstGeom prst="rect">
              <a:avLst/>
            </a:prstGeom>
            <a:solidFill>
              <a:srgbClr val="5B9BD5">
                <a:lumMod val="75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任意多边形: 形状 325">
              <a:extLst>
                <a:ext uri="{FF2B5EF4-FFF2-40B4-BE49-F238E27FC236}">
                  <a16:creationId xmlns:a16="http://schemas.microsoft.com/office/drawing/2014/main" id="{C5AADE23-4E92-312B-5E51-C49F5F8E21F9}"/>
                </a:ext>
              </a:extLst>
            </p:cNvPr>
            <p:cNvSpPr/>
            <p:nvPr/>
          </p:nvSpPr>
          <p:spPr>
            <a:xfrm flipH="1">
              <a:off x="4239938" y="671905"/>
              <a:ext cx="616969" cy="425633"/>
            </a:xfrm>
            <a:custGeom>
              <a:avLst/>
              <a:gdLst>
                <a:gd name="connsiteX0" fmla="*/ 0 w 382587"/>
                <a:gd name="connsiteY0" fmla="*/ 0 h 84138"/>
                <a:gd name="connsiteX1" fmla="*/ 382587 w 382587"/>
                <a:gd name="connsiteY1" fmla="*/ 84138 h 84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587" h="84138">
                  <a:moveTo>
                    <a:pt x="0" y="0"/>
                  </a:moveTo>
                  <a:cubicBezTo>
                    <a:pt x="109140" y="5027"/>
                    <a:pt x="218281" y="10055"/>
                    <a:pt x="382587" y="84138"/>
                  </a:cubicBezTo>
                </a:path>
              </a:pathLst>
            </a:cu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4" name="文本框 173">
              <a:extLst>
                <a:ext uri="{FF2B5EF4-FFF2-40B4-BE49-F238E27FC236}">
                  <a16:creationId xmlns:a16="http://schemas.microsoft.com/office/drawing/2014/main" id="{1D751C15-7537-4825-9BBF-ADADCB2753B2}"/>
                </a:ext>
              </a:extLst>
            </p:cNvPr>
            <p:cNvSpPr txBox="1"/>
            <p:nvPr/>
          </p:nvSpPr>
          <p:spPr>
            <a:xfrm>
              <a:off x="4293483" y="1212252"/>
              <a:ext cx="1085480" cy="446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ts val="1000"/>
                </a:lnSpc>
                <a:defRPr sz="1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4572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Discovery</a:t>
              </a: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Latency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" name="文本框 174">
              <a:extLst>
                <a:ext uri="{FF2B5EF4-FFF2-40B4-BE49-F238E27FC236}">
                  <a16:creationId xmlns:a16="http://schemas.microsoft.com/office/drawing/2014/main" id="{C54EB9E0-2E40-F573-B0E2-BE873848101C}"/>
                </a:ext>
              </a:extLst>
            </p:cNvPr>
            <p:cNvSpPr txBox="1"/>
            <p:nvPr/>
          </p:nvSpPr>
          <p:spPr>
            <a:xfrm>
              <a:off x="4186413" y="444381"/>
              <a:ext cx="952699" cy="315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CDF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6" name="矩形 175">
            <a:extLst>
              <a:ext uri="{FF2B5EF4-FFF2-40B4-BE49-F238E27FC236}">
                <a16:creationId xmlns:a16="http://schemas.microsoft.com/office/drawing/2014/main" id="{12A30329-1ECC-E98C-FB21-CB7DEA5796C3}"/>
              </a:ext>
            </a:extLst>
          </p:cNvPr>
          <p:cNvSpPr/>
          <p:nvPr/>
        </p:nvSpPr>
        <p:spPr>
          <a:xfrm>
            <a:off x="2310801" y="1910925"/>
            <a:ext cx="910278" cy="279315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6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7" name="矩形 176">
            <a:extLst>
              <a:ext uri="{FF2B5EF4-FFF2-40B4-BE49-F238E27FC236}">
                <a16:creationId xmlns:a16="http://schemas.microsoft.com/office/drawing/2014/main" id="{94FD5EED-2618-E3AE-C96A-89065DD4BA41}"/>
              </a:ext>
            </a:extLst>
          </p:cNvPr>
          <p:cNvSpPr/>
          <p:nvPr/>
        </p:nvSpPr>
        <p:spPr>
          <a:xfrm>
            <a:off x="3298330" y="1916945"/>
            <a:ext cx="984265" cy="76965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6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文本框 177">
                <a:extLst>
                  <a:ext uri="{FF2B5EF4-FFF2-40B4-BE49-F238E27FC236}">
                    <a16:creationId xmlns:a16="http://schemas.microsoft.com/office/drawing/2014/main" id="{F01A0A00-24D5-BA7C-1910-1CC8DB1134B3}"/>
                  </a:ext>
                </a:extLst>
              </p:cNvPr>
              <p:cNvSpPr txBox="1"/>
              <p:nvPr/>
            </p:nvSpPr>
            <p:spPr>
              <a:xfrm>
                <a:off x="2354932" y="3278399"/>
                <a:ext cx="816394" cy="369332"/>
              </a:xfrm>
              <a:prstGeom prst="rect">
                <a:avLst/>
              </a:prstGeom>
              <a:solidFill>
                <a:srgbClr val="ED7D3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altLang="zh-CN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CN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kumimoji="0" lang="en-US" altLang="zh-CN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en-US" altLang="zh-CN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8" name="文本框 177">
                <a:extLst>
                  <a:ext uri="{FF2B5EF4-FFF2-40B4-BE49-F238E27FC236}">
                    <a16:creationId xmlns:a16="http://schemas.microsoft.com/office/drawing/2014/main" id="{F01A0A00-24D5-BA7C-1910-1CC8DB113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932" y="3278399"/>
                <a:ext cx="81639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9" name="文本框 178">
            <a:extLst>
              <a:ext uri="{FF2B5EF4-FFF2-40B4-BE49-F238E27FC236}">
                <a16:creationId xmlns:a16="http://schemas.microsoft.com/office/drawing/2014/main" id="{174711DD-C1D0-6540-8CC4-9FCF730ED0F4}"/>
              </a:ext>
            </a:extLst>
          </p:cNvPr>
          <p:cNvSpPr txBox="1"/>
          <p:nvPr/>
        </p:nvSpPr>
        <p:spPr>
          <a:xfrm>
            <a:off x="2259026" y="2869516"/>
            <a:ext cx="1045512" cy="234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ts val="1100"/>
              </a:lnSpc>
            </a:pP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</a:t>
            </a:r>
            <a:r>
              <a: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Setting </a:t>
            </a:r>
            <a:endParaRPr lang="zh-CN" altLang="en-US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文本框 179">
                <a:extLst>
                  <a:ext uri="{FF2B5EF4-FFF2-40B4-BE49-F238E27FC236}">
                    <a16:creationId xmlns:a16="http://schemas.microsoft.com/office/drawing/2014/main" id="{FEACD076-7DCA-DA0B-B53E-AC88BC8E3521}"/>
                  </a:ext>
                </a:extLst>
              </p:cNvPr>
              <p:cNvSpPr txBox="1"/>
              <p:nvPr/>
            </p:nvSpPr>
            <p:spPr>
              <a:xfrm>
                <a:off x="3380539" y="2253747"/>
                <a:ext cx="816394" cy="369332"/>
              </a:xfrm>
              <a:prstGeom prst="rect">
                <a:avLst/>
              </a:prstGeom>
              <a:solidFill>
                <a:srgbClr val="5B9BD5">
                  <a:lumMod val="75000"/>
                </a:srgb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CN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0" lang="en-US" altLang="zh-CN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0" name="文本框 179">
                <a:extLst>
                  <a:ext uri="{FF2B5EF4-FFF2-40B4-BE49-F238E27FC236}">
                    <a16:creationId xmlns:a16="http://schemas.microsoft.com/office/drawing/2014/main" id="{FEACD076-7DCA-DA0B-B53E-AC88BC8E3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539" y="2253747"/>
                <a:ext cx="81639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" name="文本框 180">
            <a:extLst>
              <a:ext uri="{FF2B5EF4-FFF2-40B4-BE49-F238E27FC236}">
                <a16:creationId xmlns:a16="http://schemas.microsoft.com/office/drawing/2014/main" id="{193B55B1-5467-F80C-0E7F-12702FC47713}"/>
              </a:ext>
            </a:extLst>
          </p:cNvPr>
          <p:cNvSpPr txBox="1"/>
          <p:nvPr/>
        </p:nvSpPr>
        <p:spPr>
          <a:xfrm>
            <a:off x="3265682" y="1918885"/>
            <a:ext cx="1045512" cy="378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ts val="1100"/>
              </a:lnSpc>
            </a:pP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Broadcast</a:t>
            </a:r>
            <a:r>
              <a: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Setting </a:t>
            </a:r>
            <a:endParaRPr lang="zh-CN" altLang="en-US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箭头: 右 274">
            <a:extLst>
              <a:ext uri="{FF2B5EF4-FFF2-40B4-BE49-F238E27FC236}">
                <a16:creationId xmlns:a16="http://schemas.microsoft.com/office/drawing/2014/main" id="{5F221DDF-15AB-C2F3-EC02-8B1C65774EB0}"/>
              </a:ext>
            </a:extLst>
          </p:cNvPr>
          <p:cNvSpPr/>
          <p:nvPr/>
        </p:nvSpPr>
        <p:spPr>
          <a:xfrm>
            <a:off x="6017249" y="2173589"/>
            <a:ext cx="493028" cy="221679"/>
          </a:xfrm>
          <a:prstGeom prst="rightArrow">
            <a:avLst>
              <a:gd name="adj1" fmla="val 30803"/>
              <a:gd name="adj2" fmla="val 66950"/>
            </a:avLst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3" name="箭头: 右 274">
            <a:extLst>
              <a:ext uri="{FF2B5EF4-FFF2-40B4-BE49-F238E27FC236}">
                <a16:creationId xmlns:a16="http://schemas.microsoft.com/office/drawing/2014/main" id="{A1CFB30B-A43E-05EE-A8EE-F33C72FF39D2}"/>
              </a:ext>
            </a:extLst>
          </p:cNvPr>
          <p:cNvSpPr/>
          <p:nvPr/>
        </p:nvSpPr>
        <p:spPr>
          <a:xfrm>
            <a:off x="4281952" y="3075884"/>
            <a:ext cx="493028" cy="221679"/>
          </a:xfrm>
          <a:prstGeom prst="rightArrow">
            <a:avLst>
              <a:gd name="adj1" fmla="val 30803"/>
              <a:gd name="adj2" fmla="val 66950"/>
            </a:avLst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4" name="矩形 183">
            <a:extLst>
              <a:ext uri="{FF2B5EF4-FFF2-40B4-BE49-F238E27FC236}">
                <a16:creationId xmlns:a16="http://schemas.microsoft.com/office/drawing/2014/main" id="{23FB4A9A-3F72-7D8E-6F91-FB8C890A959F}"/>
              </a:ext>
            </a:extLst>
          </p:cNvPr>
          <p:cNvSpPr/>
          <p:nvPr/>
        </p:nvSpPr>
        <p:spPr>
          <a:xfrm>
            <a:off x="3293060" y="2825535"/>
            <a:ext cx="984265" cy="76965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6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文本框 184">
                <a:extLst>
                  <a:ext uri="{FF2B5EF4-FFF2-40B4-BE49-F238E27FC236}">
                    <a16:creationId xmlns:a16="http://schemas.microsoft.com/office/drawing/2014/main" id="{6C46A371-93E5-3698-C1D5-447FC0739928}"/>
                  </a:ext>
                </a:extLst>
              </p:cNvPr>
              <p:cNvSpPr txBox="1"/>
              <p:nvPr/>
            </p:nvSpPr>
            <p:spPr>
              <a:xfrm>
                <a:off x="3375269" y="3162337"/>
                <a:ext cx="816394" cy="369332"/>
              </a:xfrm>
              <a:prstGeom prst="rect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CN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0" lang="en-US" altLang="zh-CN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5" name="文本框 184">
                <a:extLst>
                  <a:ext uri="{FF2B5EF4-FFF2-40B4-BE49-F238E27FC236}">
                    <a16:creationId xmlns:a16="http://schemas.microsoft.com/office/drawing/2014/main" id="{6C46A371-93E5-3698-C1D5-447FC0739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269" y="3162337"/>
                <a:ext cx="81639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6" name="文本框 185">
            <a:extLst>
              <a:ext uri="{FF2B5EF4-FFF2-40B4-BE49-F238E27FC236}">
                <a16:creationId xmlns:a16="http://schemas.microsoft.com/office/drawing/2014/main" id="{43C5F303-35AB-094B-F83E-04EFE82D154E}"/>
              </a:ext>
            </a:extLst>
          </p:cNvPr>
          <p:cNvSpPr txBox="1"/>
          <p:nvPr/>
        </p:nvSpPr>
        <p:spPr>
          <a:xfrm>
            <a:off x="3260412" y="2827475"/>
            <a:ext cx="1045512" cy="378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ts val="1100"/>
              </a:lnSpc>
            </a:pP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Broadcast</a:t>
            </a:r>
            <a:r>
              <a: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Setting </a:t>
            </a:r>
            <a:endParaRPr lang="zh-CN" altLang="en-US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箭头: 右 274">
            <a:extLst>
              <a:ext uri="{FF2B5EF4-FFF2-40B4-BE49-F238E27FC236}">
                <a16:creationId xmlns:a16="http://schemas.microsoft.com/office/drawing/2014/main" id="{5EB576BB-619B-ECDC-B6C9-C9865A69EEB6}"/>
              </a:ext>
            </a:extLst>
          </p:cNvPr>
          <p:cNvSpPr/>
          <p:nvPr/>
        </p:nvSpPr>
        <p:spPr>
          <a:xfrm>
            <a:off x="4286521" y="4167093"/>
            <a:ext cx="493028" cy="221679"/>
          </a:xfrm>
          <a:prstGeom prst="rightArrow">
            <a:avLst>
              <a:gd name="adj1" fmla="val 30803"/>
              <a:gd name="adj2" fmla="val 66950"/>
            </a:avLst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8" name="矩形 187">
            <a:extLst>
              <a:ext uri="{FF2B5EF4-FFF2-40B4-BE49-F238E27FC236}">
                <a16:creationId xmlns:a16="http://schemas.microsoft.com/office/drawing/2014/main" id="{C9AB5DC3-B7E7-8D46-D4BA-E615DF88F0AA}"/>
              </a:ext>
            </a:extLst>
          </p:cNvPr>
          <p:cNvSpPr/>
          <p:nvPr/>
        </p:nvSpPr>
        <p:spPr>
          <a:xfrm>
            <a:off x="3297629" y="3916744"/>
            <a:ext cx="984265" cy="76965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6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文本框 188">
                <a:extLst>
                  <a:ext uri="{FF2B5EF4-FFF2-40B4-BE49-F238E27FC236}">
                    <a16:creationId xmlns:a16="http://schemas.microsoft.com/office/drawing/2014/main" id="{BA56B98B-A1C9-C35C-8FD3-8913B5A3CFBE}"/>
                  </a:ext>
                </a:extLst>
              </p:cNvPr>
              <p:cNvSpPr txBox="1"/>
              <p:nvPr/>
            </p:nvSpPr>
            <p:spPr>
              <a:xfrm>
                <a:off x="3379838" y="4253546"/>
                <a:ext cx="816394" cy="369332"/>
              </a:xfrm>
              <a:prstGeom prst="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CN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0" lang="en-US" altLang="zh-CN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9" name="文本框 188">
                <a:extLst>
                  <a:ext uri="{FF2B5EF4-FFF2-40B4-BE49-F238E27FC236}">
                    <a16:creationId xmlns:a16="http://schemas.microsoft.com/office/drawing/2014/main" id="{BA56B98B-A1C9-C35C-8FD3-8913B5A3C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838" y="4253546"/>
                <a:ext cx="81639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0" name="文本框 189">
            <a:extLst>
              <a:ext uri="{FF2B5EF4-FFF2-40B4-BE49-F238E27FC236}">
                <a16:creationId xmlns:a16="http://schemas.microsoft.com/office/drawing/2014/main" id="{2761D83E-3798-0E3F-9F3B-C2AB5EAE53A0}"/>
              </a:ext>
            </a:extLst>
          </p:cNvPr>
          <p:cNvSpPr txBox="1"/>
          <p:nvPr/>
        </p:nvSpPr>
        <p:spPr>
          <a:xfrm>
            <a:off x="3264981" y="3918684"/>
            <a:ext cx="1045512" cy="378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ts val="1100"/>
              </a:lnSpc>
            </a:pP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Broadcast</a:t>
            </a:r>
            <a:r>
              <a: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Setting </a:t>
            </a:r>
            <a:endParaRPr lang="zh-CN" altLang="en-US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1" name="文本框 190">
            <a:extLst>
              <a:ext uri="{FF2B5EF4-FFF2-40B4-BE49-F238E27FC236}">
                <a16:creationId xmlns:a16="http://schemas.microsoft.com/office/drawing/2014/main" id="{5D39B27D-A2CC-5542-A73C-DD6774C48EB3}"/>
              </a:ext>
            </a:extLst>
          </p:cNvPr>
          <p:cNvSpPr txBox="1"/>
          <p:nvPr/>
        </p:nvSpPr>
        <p:spPr>
          <a:xfrm>
            <a:off x="3357990" y="3521693"/>
            <a:ext cx="816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2" name="矩形 191">
            <a:extLst>
              <a:ext uri="{FF2B5EF4-FFF2-40B4-BE49-F238E27FC236}">
                <a16:creationId xmlns:a16="http://schemas.microsoft.com/office/drawing/2014/main" id="{7D3E2C2E-AB53-191F-03B2-D9C79BB2C6C6}"/>
              </a:ext>
            </a:extLst>
          </p:cNvPr>
          <p:cNvSpPr/>
          <p:nvPr/>
        </p:nvSpPr>
        <p:spPr>
          <a:xfrm>
            <a:off x="6638464" y="2811337"/>
            <a:ext cx="933529" cy="8838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93" name="组合 192">
            <a:extLst>
              <a:ext uri="{FF2B5EF4-FFF2-40B4-BE49-F238E27FC236}">
                <a16:creationId xmlns:a16="http://schemas.microsoft.com/office/drawing/2014/main" id="{D6B2D578-D9D3-D149-6515-80A4F42006CA}"/>
              </a:ext>
            </a:extLst>
          </p:cNvPr>
          <p:cNvGrpSpPr/>
          <p:nvPr/>
        </p:nvGrpSpPr>
        <p:grpSpPr>
          <a:xfrm>
            <a:off x="6773181" y="2779442"/>
            <a:ext cx="896921" cy="949018"/>
            <a:chOff x="4186413" y="444381"/>
            <a:chExt cx="1192550" cy="1214124"/>
          </a:xfrm>
        </p:grpSpPr>
        <p:sp>
          <p:nvSpPr>
            <p:cNvPr id="194" name="矩形 193">
              <a:extLst>
                <a:ext uri="{FF2B5EF4-FFF2-40B4-BE49-F238E27FC236}">
                  <a16:creationId xmlns:a16="http://schemas.microsoft.com/office/drawing/2014/main" id="{025357B2-DF0B-1E70-F6DC-6AD4E3C96EEA}"/>
                </a:ext>
              </a:extLst>
            </p:cNvPr>
            <p:cNvSpPr/>
            <p:nvPr/>
          </p:nvSpPr>
          <p:spPr>
            <a:xfrm>
              <a:off x="4241186" y="1101469"/>
              <a:ext cx="104421" cy="125847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95" name="直接箭头连接符 318">
              <a:extLst>
                <a:ext uri="{FF2B5EF4-FFF2-40B4-BE49-F238E27FC236}">
                  <a16:creationId xmlns:a16="http://schemas.microsoft.com/office/drawing/2014/main" id="{E3509009-1D19-FAB7-426C-2784A7B84C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2435" y="615093"/>
              <a:ext cx="0" cy="61889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6" name="直接箭头连接符 319">
              <a:extLst>
                <a:ext uri="{FF2B5EF4-FFF2-40B4-BE49-F238E27FC236}">
                  <a16:creationId xmlns:a16="http://schemas.microsoft.com/office/drawing/2014/main" id="{9CD14D02-912F-CC1A-925C-88F183080B34}"/>
                </a:ext>
              </a:extLst>
            </p:cNvPr>
            <p:cNvCxnSpPr>
              <a:cxnSpLocks/>
            </p:cNvCxnSpPr>
            <p:nvPr/>
          </p:nvCxnSpPr>
          <p:spPr>
            <a:xfrm>
              <a:off x="4224932" y="1233985"/>
              <a:ext cx="717592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97" name="矩形 196">
              <a:extLst>
                <a:ext uri="{FF2B5EF4-FFF2-40B4-BE49-F238E27FC236}">
                  <a16:creationId xmlns:a16="http://schemas.microsoft.com/office/drawing/2014/main" id="{19D54137-89D3-5810-801A-4FF49993F8E4}"/>
                </a:ext>
              </a:extLst>
            </p:cNvPr>
            <p:cNvSpPr/>
            <p:nvPr/>
          </p:nvSpPr>
          <p:spPr>
            <a:xfrm>
              <a:off x="4338800" y="981095"/>
              <a:ext cx="111313" cy="246221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8" name="矩形 197">
              <a:extLst>
                <a:ext uri="{FF2B5EF4-FFF2-40B4-BE49-F238E27FC236}">
                  <a16:creationId xmlns:a16="http://schemas.microsoft.com/office/drawing/2014/main" id="{56EBB8F1-2152-93E2-D142-BA47A1981627}"/>
                </a:ext>
              </a:extLst>
            </p:cNvPr>
            <p:cNvSpPr/>
            <p:nvPr/>
          </p:nvSpPr>
          <p:spPr>
            <a:xfrm>
              <a:off x="4436444" y="866381"/>
              <a:ext cx="111999" cy="362185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矩形 198">
              <a:extLst>
                <a:ext uri="{FF2B5EF4-FFF2-40B4-BE49-F238E27FC236}">
                  <a16:creationId xmlns:a16="http://schemas.microsoft.com/office/drawing/2014/main" id="{33BB1D13-466F-6E8A-788A-41F72DED232A}"/>
                </a:ext>
              </a:extLst>
            </p:cNvPr>
            <p:cNvSpPr/>
            <p:nvPr/>
          </p:nvSpPr>
          <p:spPr>
            <a:xfrm>
              <a:off x="4533622" y="790614"/>
              <a:ext cx="127255" cy="437272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0" name="矩形 199">
              <a:extLst>
                <a:ext uri="{FF2B5EF4-FFF2-40B4-BE49-F238E27FC236}">
                  <a16:creationId xmlns:a16="http://schemas.microsoft.com/office/drawing/2014/main" id="{66AC2AAF-38A7-B2FD-1607-427674FC5D75}"/>
                </a:ext>
              </a:extLst>
            </p:cNvPr>
            <p:cNvSpPr/>
            <p:nvPr/>
          </p:nvSpPr>
          <p:spPr>
            <a:xfrm>
              <a:off x="4631946" y="744224"/>
              <a:ext cx="126109" cy="483662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1" name="矩形 200">
              <a:extLst>
                <a:ext uri="{FF2B5EF4-FFF2-40B4-BE49-F238E27FC236}">
                  <a16:creationId xmlns:a16="http://schemas.microsoft.com/office/drawing/2014/main" id="{3ADBED13-94F4-B356-958E-27B3D9335A50}"/>
                </a:ext>
              </a:extLst>
            </p:cNvPr>
            <p:cNvSpPr/>
            <p:nvPr/>
          </p:nvSpPr>
          <p:spPr>
            <a:xfrm>
              <a:off x="4729663" y="696021"/>
              <a:ext cx="127255" cy="531295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任意多边形: 形状 325">
              <a:extLst>
                <a:ext uri="{FF2B5EF4-FFF2-40B4-BE49-F238E27FC236}">
                  <a16:creationId xmlns:a16="http://schemas.microsoft.com/office/drawing/2014/main" id="{354E6129-405E-2A9C-1C5D-2C9A6F4560D2}"/>
                </a:ext>
              </a:extLst>
            </p:cNvPr>
            <p:cNvSpPr/>
            <p:nvPr/>
          </p:nvSpPr>
          <p:spPr>
            <a:xfrm flipH="1">
              <a:off x="4239938" y="671905"/>
              <a:ext cx="616969" cy="425633"/>
            </a:xfrm>
            <a:custGeom>
              <a:avLst/>
              <a:gdLst>
                <a:gd name="connsiteX0" fmla="*/ 0 w 382587"/>
                <a:gd name="connsiteY0" fmla="*/ 0 h 84138"/>
                <a:gd name="connsiteX1" fmla="*/ 382587 w 382587"/>
                <a:gd name="connsiteY1" fmla="*/ 84138 h 84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587" h="84138">
                  <a:moveTo>
                    <a:pt x="0" y="0"/>
                  </a:moveTo>
                  <a:cubicBezTo>
                    <a:pt x="109140" y="5027"/>
                    <a:pt x="218281" y="10055"/>
                    <a:pt x="382587" y="84138"/>
                  </a:cubicBezTo>
                </a:path>
              </a:pathLst>
            </a:cu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3" name="文本框 202">
              <a:extLst>
                <a:ext uri="{FF2B5EF4-FFF2-40B4-BE49-F238E27FC236}">
                  <a16:creationId xmlns:a16="http://schemas.microsoft.com/office/drawing/2014/main" id="{EC016C01-81B6-9C31-A2A0-F9747597A447}"/>
                </a:ext>
              </a:extLst>
            </p:cNvPr>
            <p:cNvSpPr txBox="1"/>
            <p:nvPr/>
          </p:nvSpPr>
          <p:spPr>
            <a:xfrm>
              <a:off x="4293483" y="1212252"/>
              <a:ext cx="1085480" cy="446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ts val="1000"/>
                </a:lnSpc>
                <a:defRPr sz="1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4572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Discovery</a:t>
              </a: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Latency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" name="文本框 203">
              <a:extLst>
                <a:ext uri="{FF2B5EF4-FFF2-40B4-BE49-F238E27FC236}">
                  <a16:creationId xmlns:a16="http://schemas.microsoft.com/office/drawing/2014/main" id="{3DFDC4BD-A7B2-D56A-4DE7-562A70F49486}"/>
                </a:ext>
              </a:extLst>
            </p:cNvPr>
            <p:cNvSpPr txBox="1"/>
            <p:nvPr/>
          </p:nvSpPr>
          <p:spPr>
            <a:xfrm>
              <a:off x="4186413" y="444381"/>
              <a:ext cx="952699" cy="315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CDF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5" name="箭头: 右 274">
            <a:extLst>
              <a:ext uri="{FF2B5EF4-FFF2-40B4-BE49-F238E27FC236}">
                <a16:creationId xmlns:a16="http://schemas.microsoft.com/office/drawing/2014/main" id="{7BC1DA9D-07AB-13C3-7672-697E3AD1BE66}"/>
              </a:ext>
            </a:extLst>
          </p:cNvPr>
          <p:cNvSpPr/>
          <p:nvPr/>
        </p:nvSpPr>
        <p:spPr>
          <a:xfrm>
            <a:off x="6017249" y="3087123"/>
            <a:ext cx="493028" cy="221679"/>
          </a:xfrm>
          <a:prstGeom prst="rightArrow">
            <a:avLst>
              <a:gd name="adj1" fmla="val 30803"/>
              <a:gd name="adj2" fmla="val 66950"/>
            </a:avLst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6" name="矩形 205">
            <a:extLst>
              <a:ext uri="{FF2B5EF4-FFF2-40B4-BE49-F238E27FC236}">
                <a16:creationId xmlns:a16="http://schemas.microsoft.com/office/drawing/2014/main" id="{82B94464-10FD-4ED6-16EE-30E08F3A5FC0}"/>
              </a:ext>
            </a:extLst>
          </p:cNvPr>
          <p:cNvSpPr/>
          <p:nvPr/>
        </p:nvSpPr>
        <p:spPr>
          <a:xfrm>
            <a:off x="6638464" y="3988051"/>
            <a:ext cx="933529" cy="8838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7" name="组合 206">
            <a:extLst>
              <a:ext uri="{FF2B5EF4-FFF2-40B4-BE49-F238E27FC236}">
                <a16:creationId xmlns:a16="http://schemas.microsoft.com/office/drawing/2014/main" id="{7C06B440-3C10-3630-318C-2DA090364E52}"/>
              </a:ext>
            </a:extLst>
          </p:cNvPr>
          <p:cNvGrpSpPr/>
          <p:nvPr/>
        </p:nvGrpSpPr>
        <p:grpSpPr>
          <a:xfrm>
            <a:off x="6773181" y="3956156"/>
            <a:ext cx="896921" cy="949018"/>
            <a:chOff x="4186413" y="444381"/>
            <a:chExt cx="1192550" cy="1214124"/>
          </a:xfrm>
        </p:grpSpPr>
        <p:sp>
          <p:nvSpPr>
            <p:cNvPr id="208" name="矩形 207">
              <a:extLst>
                <a:ext uri="{FF2B5EF4-FFF2-40B4-BE49-F238E27FC236}">
                  <a16:creationId xmlns:a16="http://schemas.microsoft.com/office/drawing/2014/main" id="{DDF5ACE2-3EAC-F05A-F388-91EE78122489}"/>
                </a:ext>
              </a:extLst>
            </p:cNvPr>
            <p:cNvSpPr/>
            <p:nvPr/>
          </p:nvSpPr>
          <p:spPr>
            <a:xfrm>
              <a:off x="4241186" y="1101469"/>
              <a:ext cx="104421" cy="125847"/>
            </a:xfrm>
            <a:prstGeom prst="rect">
              <a:avLst/>
            </a:prstGeom>
            <a:solidFill>
              <a:srgbClr val="5B9BD5">
                <a:lumMod val="20000"/>
                <a:lumOff val="8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09" name="直接箭头连接符 318">
              <a:extLst>
                <a:ext uri="{FF2B5EF4-FFF2-40B4-BE49-F238E27FC236}">
                  <a16:creationId xmlns:a16="http://schemas.microsoft.com/office/drawing/2014/main" id="{1B3001D0-10FE-E1A4-BABF-D70570A9A6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2435" y="615093"/>
              <a:ext cx="0" cy="61889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10" name="直接箭头连接符 319">
              <a:extLst>
                <a:ext uri="{FF2B5EF4-FFF2-40B4-BE49-F238E27FC236}">
                  <a16:creationId xmlns:a16="http://schemas.microsoft.com/office/drawing/2014/main" id="{AB145F9C-6152-7B41-1C58-6D7BDA56BF31}"/>
                </a:ext>
              </a:extLst>
            </p:cNvPr>
            <p:cNvCxnSpPr>
              <a:cxnSpLocks/>
            </p:cNvCxnSpPr>
            <p:nvPr/>
          </p:nvCxnSpPr>
          <p:spPr>
            <a:xfrm>
              <a:off x="4224932" y="1233985"/>
              <a:ext cx="717592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11" name="矩形 210">
              <a:extLst>
                <a:ext uri="{FF2B5EF4-FFF2-40B4-BE49-F238E27FC236}">
                  <a16:creationId xmlns:a16="http://schemas.microsoft.com/office/drawing/2014/main" id="{A6D0E9B6-8057-F64B-C1CC-BAB18F273038}"/>
                </a:ext>
              </a:extLst>
            </p:cNvPr>
            <p:cNvSpPr/>
            <p:nvPr/>
          </p:nvSpPr>
          <p:spPr>
            <a:xfrm>
              <a:off x="4338800" y="981095"/>
              <a:ext cx="111313" cy="246221"/>
            </a:xfrm>
            <a:prstGeom prst="rect">
              <a:avLst/>
            </a:prstGeom>
            <a:solidFill>
              <a:srgbClr val="5B9BD5">
                <a:lumMod val="20000"/>
                <a:lumOff val="8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2" name="矩形 211">
              <a:extLst>
                <a:ext uri="{FF2B5EF4-FFF2-40B4-BE49-F238E27FC236}">
                  <a16:creationId xmlns:a16="http://schemas.microsoft.com/office/drawing/2014/main" id="{8298009D-DE47-106A-A148-EB2829CD8700}"/>
                </a:ext>
              </a:extLst>
            </p:cNvPr>
            <p:cNvSpPr/>
            <p:nvPr/>
          </p:nvSpPr>
          <p:spPr>
            <a:xfrm>
              <a:off x="4436444" y="866381"/>
              <a:ext cx="111999" cy="362185"/>
            </a:xfrm>
            <a:prstGeom prst="rect">
              <a:avLst/>
            </a:prstGeom>
            <a:solidFill>
              <a:srgbClr val="5B9BD5">
                <a:lumMod val="20000"/>
                <a:lumOff val="8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3" name="矩形 212">
              <a:extLst>
                <a:ext uri="{FF2B5EF4-FFF2-40B4-BE49-F238E27FC236}">
                  <a16:creationId xmlns:a16="http://schemas.microsoft.com/office/drawing/2014/main" id="{BC1AE1DF-5665-314E-6257-9004D287A689}"/>
                </a:ext>
              </a:extLst>
            </p:cNvPr>
            <p:cNvSpPr/>
            <p:nvPr/>
          </p:nvSpPr>
          <p:spPr>
            <a:xfrm>
              <a:off x="4533622" y="790614"/>
              <a:ext cx="127255" cy="437272"/>
            </a:xfrm>
            <a:prstGeom prst="rect">
              <a:avLst/>
            </a:prstGeom>
            <a:solidFill>
              <a:srgbClr val="5B9BD5">
                <a:lumMod val="20000"/>
                <a:lumOff val="8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矩形 213">
              <a:extLst>
                <a:ext uri="{FF2B5EF4-FFF2-40B4-BE49-F238E27FC236}">
                  <a16:creationId xmlns:a16="http://schemas.microsoft.com/office/drawing/2014/main" id="{35A316D7-FBCF-2DAD-D4CC-187244056FA9}"/>
                </a:ext>
              </a:extLst>
            </p:cNvPr>
            <p:cNvSpPr/>
            <p:nvPr/>
          </p:nvSpPr>
          <p:spPr>
            <a:xfrm>
              <a:off x="4631946" y="744224"/>
              <a:ext cx="126109" cy="483662"/>
            </a:xfrm>
            <a:prstGeom prst="rect">
              <a:avLst/>
            </a:prstGeom>
            <a:solidFill>
              <a:srgbClr val="5B9BD5">
                <a:lumMod val="20000"/>
                <a:lumOff val="8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5" name="矩形 214">
              <a:extLst>
                <a:ext uri="{FF2B5EF4-FFF2-40B4-BE49-F238E27FC236}">
                  <a16:creationId xmlns:a16="http://schemas.microsoft.com/office/drawing/2014/main" id="{920946A3-26E6-8A19-C355-A5C3AE2632BC}"/>
                </a:ext>
              </a:extLst>
            </p:cNvPr>
            <p:cNvSpPr/>
            <p:nvPr/>
          </p:nvSpPr>
          <p:spPr>
            <a:xfrm>
              <a:off x="4729663" y="696021"/>
              <a:ext cx="127255" cy="531295"/>
            </a:xfrm>
            <a:prstGeom prst="rect">
              <a:avLst/>
            </a:prstGeom>
            <a:solidFill>
              <a:srgbClr val="5B9BD5">
                <a:lumMod val="20000"/>
                <a:lumOff val="8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6" name="任意多边形: 形状 325">
              <a:extLst>
                <a:ext uri="{FF2B5EF4-FFF2-40B4-BE49-F238E27FC236}">
                  <a16:creationId xmlns:a16="http://schemas.microsoft.com/office/drawing/2014/main" id="{18FF6F24-4C4B-787C-49A3-216C7BE0A448}"/>
                </a:ext>
              </a:extLst>
            </p:cNvPr>
            <p:cNvSpPr/>
            <p:nvPr/>
          </p:nvSpPr>
          <p:spPr>
            <a:xfrm flipH="1">
              <a:off x="4239938" y="671905"/>
              <a:ext cx="616969" cy="425633"/>
            </a:xfrm>
            <a:custGeom>
              <a:avLst/>
              <a:gdLst>
                <a:gd name="connsiteX0" fmla="*/ 0 w 382587"/>
                <a:gd name="connsiteY0" fmla="*/ 0 h 84138"/>
                <a:gd name="connsiteX1" fmla="*/ 382587 w 382587"/>
                <a:gd name="connsiteY1" fmla="*/ 84138 h 84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587" h="84138">
                  <a:moveTo>
                    <a:pt x="0" y="0"/>
                  </a:moveTo>
                  <a:cubicBezTo>
                    <a:pt x="109140" y="5027"/>
                    <a:pt x="218281" y="10055"/>
                    <a:pt x="382587" y="84138"/>
                  </a:cubicBezTo>
                </a:path>
              </a:pathLst>
            </a:cu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文本框 216">
              <a:extLst>
                <a:ext uri="{FF2B5EF4-FFF2-40B4-BE49-F238E27FC236}">
                  <a16:creationId xmlns:a16="http://schemas.microsoft.com/office/drawing/2014/main" id="{1A7B3BE7-24D5-4687-92A0-9F07BD58219E}"/>
                </a:ext>
              </a:extLst>
            </p:cNvPr>
            <p:cNvSpPr txBox="1"/>
            <p:nvPr/>
          </p:nvSpPr>
          <p:spPr>
            <a:xfrm>
              <a:off x="4293483" y="1212252"/>
              <a:ext cx="1085480" cy="446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ts val="1000"/>
                </a:lnSpc>
                <a:defRPr sz="1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4572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Discovery</a:t>
              </a: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Latency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8" name="文本框 217">
              <a:extLst>
                <a:ext uri="{FF2B5EF4-FFF2-40B4-BE49-F238E27FC236}">
                  <a16:creationId xmlns:a16="http://schemas.microsoft.com/office/drawing/2014/main" id="{C7E44118-BAE1-B0A0-279D-D3B1CA62C23C}"/>
                </a:ext>
              </a:extLst>
            </p:cNvPr>
            <p:cNvSpPr txBox="1"/>
            <p:nvPr/>
          </p:nvSpPr>
          <p:spPr>
            <a:xfrm>
              <a:off x="4186413" y="444381"/>
              <a:ext cx="952699" cy="315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CDF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9" name="箭头: 右 274">
            <a:extLst>
              <a:ext uri="{FF2B5EF4-FFF2-40B4-BE49-F238E27FC236}">
                <a16:creationId xmlns:a16="http://schemas.microsoft.com/office/drawing/2014/main" id="{D0CCA668-F2E7-0062-0C02-3D0DFAD64BB7}"/>
              </a:ext>
            </a:extLst>
          </p:cNvPr>
          <p:cNvSpPr/>
          <p:nvPr/>
        </p:nvSpPr>
        <p:spPr>
          <a:xfrm>
            <a:off x="6017249" y="4128370"/>
            <a:ext cx="493028" cy="221679"/>
          </a:xfrm>
          <a:prstGeom prst="rightArrow">
            <a:avLst>
              <a:gd name="adj1" fmla="val 30803"/>
              <a:gd name="adj2" fmla="val 66950"/>
            </a:avLst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0" name="文本框 219">
            <a:extLst>
              <a:ext uri="{FF2B5EF4-FFF2-40B4-BE49-F238E27FC236}">
                <a16:creationId xmlns:a16="http://schemas.microsoft.com/office/drawing/2014/main" id="{F631C106-2EE2-404E-790D-7FAD9CE501C5}"/>
              </a:ext>
            </a:extLst>
          </p:cNvPr>
          <p:cNvSpPr txBox="1"/>
          <p:nvPr/>
        </p:nvSpPr>
        <p:spPr>
          <a:xfrm>
            <a:off x="6773181" y="3586495"/>
            <a:ext cx="816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箭头: 右 274">
            <a:extLst>
              <a:ext uri="{FF2B5EF4-FFF2-40B4-BE49-F238E27FC236}">
                <a16:creationId xmlns:a16="http://schemas.microsoft.com/office/drawing/2014/main" id="{20454303-55AA-583C-601D-BE3654E1D358}"/>
              </a:ext>
            </a:extLst>
          </p:cNvPr>
          <p:cNvSpPr/>
          <p:nvPr/>
        </p:nvSpPr>
        <p:spPr>
          <a:xfrm>
            <a:off x="7724504" y="3025246"/>
            <a:ext cx="410501" cy="410762"/>
          </a:xfrm>
          <a:prstGeom prst="rightArrow">
            <a:avLst>
              <a:gd name="adj1" fmla="val 30803"/>
              <a:gd name="adj2" fmla="val 45500"/>
            </a:avLst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22" name="直接箭头连接符 232">
            <a:extLst>
              <a:ext uri="{FF2B5EF4-FFF2-40B4-BE49-F238E27FC236}">
                <a16:creationId xmlns:a16="http://schemas.microsoft.com/office/drawing/2014/main" id="{EE6BB34F-C059-6256-37DB-6704AAEDF89B}"/>
              </a:ext>
            </a:extLst>
          </p:cNvPr>
          <p:cNvCxnSpPr>
            <a:cxnSpLocks/>
          </p:cNvCxnSpPr>
          <p:nvPr/>
        </p:nvCxnSpPr>
        <p:spPr>
          <a:xfrm flipV="1">
            <a:off x="6809912" y="3079211"/>
            <a:ext cx="679797" cy="567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3" name="文本框 222">
                <a:extLst>
                  <a:ext uri="{FF2B5EF4-FFF2-40B4-BE49-F238E27FC236}">
                    <a16:creationId xmlns:a16="http://schemas.microsoft.com/office/drawing/2014/main" id="{4A1E9895-1BE2-BC38-E9FE-8003E90BC8EB}"/>
                  </a:ext>
                </a:extLst>
              </p:cNvPr>
              <p:cNvSpPr txBox="1"/>
              <p:nvPr/>
            </p:nvSpPr>
            <p:spPr>
              <a:xfrm>
                <a:off x="6539628" y="2955998"/>
                <a:ext cx="379054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zh-CN" alt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3" name="文本框 222">
                <a:extLst>
                  <a:ext uri="{FF2B5EF4-FFF2-40B4-BE49-F238E27FC236}">
                    <a16:creationId xmlns:a16="http://schemas.microsoft.com/office/drawing/2014/main" id="{4A1E9895-1BE2-BC38-E9FE-8003E90BC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9628" y="2955998"/>
                <a:ext cx="379054" cy="2616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4" name="直接箭头连接符 232">
            <a:extLst>
              <a:ext uri="{FF2B5EF4-FFF2-40B4-BE49-F238E27FC236}">
                <a16:creationId xmlns:a16="http://schemas.microsoft.com/office/drawing/2014/main" id="{E707837B-A9DD-7197-D9A8-7AE7B3A4E197}"/>
              </a:ext>
            </a:extLst>
          </p:cNvPr>
          <p:cNvCxnSpPr>
            <a:cxnSpLocks/>
          </p:cNvCxnSpPr>
          <p:nvPr/>
        </p:nvCxnSpPr>
        <p:spPr>
          <a:xfrm flipV="1">
            <a:off x="6816135" y="4267429"/>
            <a:ext cx="679797" cy="567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5" name="文本框 224">
                <a:extLst>
                  <a:ext uri="{FF2B5EF4-FFF2-40B4-BE49-F238E27FC236}">
                    <a16:creationId xmlns:a16="http://schemas.microsoft.com/office/drawing/2014/main" id="{AD15ED6E-DBF9-B532-072B-BBA28644A0D7}"/>
                  </a:ext>
                </a:extLst>
              </p:cNvPr>
              <p:cNvSpPr txBox="1"/>
              <p:nvPr/>
            </p:nvSpPr>
            <p:spPr>
              <a:xfrm>
                <a:off x="6545851" y="4144216"/>
                <a:ext cx="379054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zh-CN" alt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5" name="文本框 224">
                <a:extLst>
                  <a:ext uri="{FF2B5EF4-FFF2-40B4-BE49-F238E27FC236}">
                    <a16:creationId xmlns:a16="http://schemas.microsoft.com/office/drawing/2014/main" id="{AD15ED6E-DBF9-B532-072B-BBA28644A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851" y="4144216"/>
                <a:ext cx="379054" cy="2616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6" name="直接箭头连接符 232">
            <a:extLst>
              <a:ext uri="{FF2B5EF4-FFF2-40B4-BE49-F238E27FC236}">
                <a16:creationId xmlns:a16="http://schemas.microsoft.com/office/drawing/2014/main" id="{63F94D2B-0196-536A-F508-AA8057CF99E4}"/>
              </a:ext>
            </a:extLst>
          </p:cNvPr>
          <p:cNvCxnSpPr>
            <a:cxnSpLocks/>
          </p:cNvCxnSpPr>
          <p:nvPr/>
        </p:nvCxnSpPr>
        <p:spPr>
          <a:xfrm flipV="1">
            <a:off x="6813690" y="2123083"/>
            <a:ext cx="679797" cy="567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7" name="文本框 226">
                <a:extLst>
                  <a:ext uri="{FF2B5EF4-FFF2-40B4-BE49-F238E27FC236}">
                    <a16:creationId xmlns:a16="http://schemas.microsoft.com/office/drawing/2014/main" id="{7B492E55-71BB-ED0C-AA65-04BBAB819E86}"/>
                  </a:ext>
                </a:extLst>
              </p:cNvPr>
              <p:cNvSpPr txBox="1"/>
              <p:nvPr/>
            </p:nvSpPr>
            <p:spPr>
              <a:xfrm>
                <a:off x="6543406" y="1999870"/>
                <a:ext cx="379054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zh-CN" alt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7" name="文本框 226">
                <a:extLst>
                  <a:ext uri="{FF2B5EF4-FFF2-40B4-BE49-F238E27FC236}">
                    <a16:creationId xmlns:a16="http://schemas.microsoft.com/office/drawing/2014/main" id="{7B492E55-71BB-ED0C-AA65-04BBAB819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406" y="1999870"/>
                <a:ext cx="379054" cy="2616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8" name="文本框 227">
            <a:extLst>
              <a:ext uri="{FF2B5EF4-FFF2-40B4-BE49-F238E27FC236}">
                <a16:creationId xmlns:a16="http://schemas.microsoft.com/office/drawing/2014/main" id="{4E4DA0F6-B5B0-5ECE-542E-2D044D99EFC9}"/>
              </a:ext>
            </a:extLst>
          </p:cNvPr>
          <p:cNvSpPr txBox="1"/>
          <p:nvPr/>
        </p:nvSpPr>
        <p:spPr>
          <a:xfrm>
            <a:off x="8429353" y="4013626"/>
            <a:ext cx="952699" cy="239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1100"/>
              </a:lnSpc>
            </a:pPr>
            <a:r>
              <a:rPr lang="en-US" altLang="zh-CN" sz="14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  <a:endParaRPr lang="zh-CN" altLang="en-US" sz="141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9" name="组合 228">
            <a:extLst>
              <a:ext uri="{FF2B5EF4-FFF2-40B4-BE49-F238E27FC236}">
                <a16:creationId xmlns:a16="http://schemas.microsoft.com/office/drawing/2014/main" id="{6201B3E1-483D-DB79-54E9-F35E0B2EB6BC}"/>
              </a:ext>
            </a:extLst>
          </p:cNvPr>
          <p:cNvGrpSpPr/>
          <p:nvPr/>
        </p:nvGrpSpPr>
        <p:grpSpPr>
          <a:xfrm>
            <a:off x="8348823" y="3768515"/>
            <a:ext cx="1045667" cy="246221"/>
            <a:chOff x="6049355" y="2644638"/>
            <a:chExt cx="1045667" cy="2462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0" name="文本框 229">
                  <a:extLst>
                    <a:ext uri="{FF2B5EF4-FFF2-40B4-BE49-F238E27FC236}">
                      <a16:creationId xmlns:a16="http://schemas.microsoft.com/office/drawing/2014/main" id="{B433915F-3291-188C-095A-B9B4C572384B}"/>
                    </a:ext>
                  </a:extLst>
                </p:cNvPr>
                <p:cNvSpPr txBox="1"/>
                <p:nvPr/>
              </p:nvSpPr>
              <p:spPr>
                <a:xfrm>
                  <a:off x="6049355" y="2644638"/>
                  <a:ext cx="382365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1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10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85" name="文本框 84">
                  <a:extLst>
                    <a:ext uri="{FF2B5EF4-FFF2-40B4-BE49-F238E27FC236}">
                      <a16:creationId xmlns:a16="http://schemas.microsoft.com/office/drawing/2014/main" id="{1052A3DD-A143-1E4A-9D9F-193E311670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9355" y="2644638"/>
                  <a:ext cx="382365" cy="24622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" name="文本框 230">
                  <a:extLst>
                    <a:ext uri="{FF2B5EF4-FFF2-40B4-BE49-F238E27FC236}">
                      <a16:creationId xmlns:a16="http://schemas.microsoft.com/office/drawing/2014/main" id="{F0A1245B-D5B4-F659-B16C-6A3E40CA40A9}"/>
                    </a:ext>
                  </a:extLst>
                </p:cNvPr>
                <p:cNvSpPr txBox="1"/>
                <p:nvPr/>
              </p:nvSpPr>
              <p:spPr>
                <a:xfrm>
                  <a:off x="6229863" y="2644638"/>
                  <a:ext cx="382365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1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10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86" name="文本框 85">
                  <a:extLst>
                    <a:ext uri="{FF2B5EF4-FFF2-40B4-BE49-F238E27FC236}">
                      <a16:creationId xmlns:a16="http://schemas.microsoft.com/office/drawing/2014/main" id="{853A685D-123C-E34B-92E4-664ED6BB7E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9863" y="2644638"/>
                  <a:ext cx="382365" cy="24622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2" name="文本框 231">
                  <a:extLst>
                    <a:ext uri="{FF2B5EF4-FFF2-40B4-BE49-F238E27FC236}">
                      <a16:creationId xmlns:a16="http://schemas.microsoft.com/office/drawing/2014/main" id="{327F03F2-1329-B258-86E2-10D40F127F6D}"/>
                    </a:ext>
                  </a:extLst>
                </p:cNvPr>
                <p:cNvSpPr txBox="1"/>
                <p:nvPr/>
              </p:nvSpPr>
              <p:spPr>
                <a:xfrm>
                  <a:off x="6712657" y="2644638"/>
                  <a:ext cx="382365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1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zh-CN" altLang="en-US" sz="10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8813DE78-7B33-554E-8F8C-1C3FCCA109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2657" y="2644638"/>
                  <a:ext cx="382365" cy="24622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3" name="文本框 232">
              <a:extLst>
                <a:ext uri="{FF2B5EF4-FFF2-40B4-BE49-F238E27FC236}">
                  <a16:creationId xmlns:a16="http://schemas.microsoft.com/office/drawing/2014/main" id="{9C97BE71-322F-620B-56BE-C504EF8F6E82}"/>
                </a:ext>
              </a:extLst>
            </p:cNvPr>
            <p:cNvSpPr txBox="1"/>
            <p:nvPr/>
          </p:nvSpPr>
          <p:spPr>
            <a:xfrm>
              <a:off x="6503151" y="2644638"/>
              <a:ext cx="27689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altLang="zh-CN" sz="1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zh-CN" altLang="en-U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4" name="组合 233">
            <a:extLst>
              <a:ext uri="{FF2B5EF4-FFF2-40B4-BE49-F238E27FC236}">
                <a16:creationId xmlns:a16="http://schemas.microsoft.com/office/drawing/2014/main" id="{F02F670D-A4DB-0E2B-26EE-BE94DEAB9078}"/>
              </a:ext>
            </a:extLst>
          </p:cNvPr>
          <p:cNvGrpSpPr/>
          <p:nvPr/>
        </p:nvGrpSpPr>
        <p:grpSpPr>
          <a:xfrm>
            <a:off x="8529113" y="3741750"/>
            <a:ext cx="623145" cy="45719"/>
            <a:chOff x="6370331" y="2722561"/>
            <a:chExt cx="623145" cy="89666"/>
          </a:xfrm>
        </p:grpSpPr>
        <p:cxnSp>
          <p:nvCxnSpPr>
            <p:cNvPr id="235" name="直线连接符 234">
              <a:extLst>
                <a:ext uri="{FF2B5EF4-FFF2-40B4-BE49-F238E27FC236}">
                  <a16:creationId xmlns:a16="http://schemas.microsoft.com/office/drawing/2014/main" id="{5209CE94-89D9-37CE-7791-9F70F6EB4805}"/>
                </a:ext>
              </a:extLst>
            </p:cNvPr>
            <p:cNvCxnSpPr>
              <a:cxnSpLocks/>
            </p:cNvCxnSpPr>
            <p:nvPr/>
          </p:nvCxnSpPr>
          <p:spPr>
            <a:xfrm>
              <a:off x="6370331" y="2722561"/>
              <a:ext cx="0" cy="8966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36" name="直线连接符 235">
              <a:extLst>
                <a:ext uri="{FF2B5EF4-FFF2-40B4-BE49-F238E27FC236}">
                  <a16:creationId xmlns:a16="http://schemas.microsoft.com/office/drawing/2014/main" id="{B16C3FA9-22B4-5EA9-C929-E81F45795139}"/>
                </a:ext>
              </a:extLst>
            </p:cNvPr>
            <p:cNvCxnSpPr>
              <a:cxnSpLocks/>
            </p:cNvCxnSpPr>
            <p:nvPr/>
          </p:nvCxnSpPr>
          <p:spPr>
            <a:xfrm>
              <a:off x="6529504" y="2722561"/>
              <a:ext cx="0" cy="8966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37" name="直线连接符 236">
              <a:extLst>
                <a:ext uri="{FF2B5EF4-FFF2-40B4-BE49-F238E27FC236}">
                  <a16:creationId xmlns:a16="http://schemas.microsoft.com/office/drawing/2014/main" id="{FF5517B3-7D66-981D-F154-E4EDB2D914BE}"/>
                </a:ext>
              </a:extLst>
            </p:cNvPr>
            <p:cNvCxnSpPr>
              <a:cxnSpLocks/>
            </p:cNvCxnSpPr>
            <p:nvPr/>
          </p:nvCxnSpPr>
          <p:spPr>
            <a:xfrm>
              <a:off x="6993476" y="2722561"/>
              <a:ext cx="0" cy="8966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238" name="文本框 237">
            <a:extLst>
              <a:ext uri="{FF2B5EF4-FFF2-40B4-BE49-F238E27FC236}">
                <a16:creationId xmlns:a16="http://schemas.microsoft.com/office/drawing/2014/main" id="{5FE1AC6D-A8E2-688D-4834-6764CBFD993E}"/>
              </a:ext>
            </a:extLst>
          </p:cNvPr>
          <p:cNvSpPr txBox="1"/>
          <p:nvPr/>
        </p:nvSpPr>
        <p:spPr>
          <a:xfrm>
            <a:off x="782133" y="5970111"/>
            <a:ext cx="10627733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100" dirty="0">
                <a:solidFill>
                  <a:schemeClr val="tx1"/>
                </a:solidFill>
              </a:rPr>
              <a:t>Reference:</a:t>
            </a:r>
          </a:p>
          <a:p>
            <a:r>
              <a:rPr lang="en-US" altLang="zh-CN" sz="1100" dirty="0">
                <a:solidFill>
                  <a:schemeClr val="tx1"/>
                </a:solidFill>
              </a:rPr>
              <a:t>[1]</a:t>
            </a:r>
            <a:r>
              <a:rPr lang="zh-CN" altLang="en-US" sz="1100" dirty="0">
                <a:solidFill>
                  <a:schemeClr val="tx1"/>
                </a:solidFill>
              </a:rPr>
              <a:t> </a:t>
            </a:r>
            <a:r>
              <a:rPr lang="en-US" altLang="zh-CN" sz="1100" dirty="0" err="1">
                <a:solidFill>
                  <a:schemeClr val="tx1"/>
                </a:solidFill>
              </a:rPr>
              <a:t>Yukuan</a:t>
            </a:r>
            <a:r>
              <a:rPr lang="en-US" altLang="zh-CN" sz="1100" dirty="0">
                <a:solidFill>
                  <a:schemeClr val="tx1"/>
                </a:solidFill>
              </a:rPr>
              <a:t> Ding, Tong Li, </a:t>
            </a:r>
            <a:r>
              <a:rPr lang="en-US" altLang="zh-CN" sz="1100" dirty="0" err="1">
                <a:solidFill>
                  <a:schemeClr val="tx1"/>
                </a:solidFill>
              </a:rPr>
              <a:t>Jiaxin</a:t>
            </a:r>
            <a:r>
              <a:rPr lang="en-US" altLang="zh-CN" sz="1100" dirty="0">
                <a:solidFill>
                  <a:schemeClr val="tx1"/>
                </a:solidFill>
              </a:rPr>
              <a:t> Liang, et</a:t>
            </a:r>
            <a:r>
              <a:rPr lang="zh-CN" altLang="en-US" sz="1100" dirty="0">
                <a:solidFill>
                  <a:schemeClr val="tx1"/>
                </a:solidFill>
              </a:rPr>
              <a:t> </a:t>
            </a:r>
            <a:r>
              <a:rPr lang="en-US" altLang="zh-CN" sz="1100" dirty="0">
                <a:solidFill>
                  <a:schemeClr val="tx1"/>
                </a:solidFill>
              </a:rPr>
              <a:t>al. </a:t>
            </a:r>
            <a:r>
              <a:rPr lang="en" altLang="zh-CN" sz="1100" dirty="0">
                <a:solidFill>
                  <a:schemeClr val="tx1"/>
                </a:solidFill>
              </a:rPr>
              <a:t>Blender: Toward Practical Simulation Framework for BLE Neighbor Discovery.</a:t>
            </a:r>
            <a:r>
              <a:rPr lang="zh-CN" altLang="en-US" sz="1100" dirty="0">
                <a:solidFill>
                  <a:schemeClr val="tx1"/>
                </a:solidFill>
              </a:rPr>
              <a:t> </a:t>
            </a:r>
            <a:r>
              <a:rPr lang="en" altLang="zh-CN" sz="1100" dirty="0">
                <a:solidFill>
                  <a:schemeClr val="tx1"/>
                </a:solidFill>
              </a:rPr>
              <a:t>ACM </a:t>
            </a:r>
            <a:r>
              <a:rPr lang="en" altLang="zh-CN" sz="1100" dirty="0" err="1">
                <a:solidFill>
                  <a:schemeClr val="tx1"/>
                </a:solidFill>
              </a:rPr>
              <a:t>MSWiM</a:t>
            </a:r>
            <a:r>
              <a:rPr lang="en" altLang="zh-CN" sz="1100" dirty="0">
                <a:solidFill>
                  <a:schemeClr val="tx1"/>
                </a:solidFill>
              </a:rPr>
              <a:t>, pp. 1-8, 2022.10.24.</a:t>
            </a:r>
            <a:endParaRPr lang="zh-CN" alt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89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effectLst/>
                <a:latin typeface="Helvetica" pitchFamily="2" charset="0"/>
              </a:rPr>
              <a:t>The basic framework of data flow in </a:t>
            </a:r>
            <a:r>
              <a:rPr lang="en-US" altLang="zh-CN" sz="2400" dirty="0" err="1">
                <a:effectLst/>
                <a:latin typeface="Helvetica" pitchFamily="2" charset="0"/>
              </a:rPr>
              <a:t>ElastiCast</a:t>
            </a:r>
            <a:endParaRPr lang="en" altLang="zh-CN" sz="2400" dirty="0">
              <a:effectLst/>
              <a:latin typeface="Helvetica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22</a:t>
            </a:fld>
            <a:endParaRPr lang="en-US" altLang="zh-CN" dirty="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D2FBC508-4F4E-1E46-18BA-6C161C676E06}"/>
              </a:ext>
            </a:extLst>
          </p:cNvPr>
          <p:cNvSpPr/>
          <p:nvPr/>
        </p:nvSpPr>
        <p:spPr>
          <a:xfrm>
            <a:off x="2213048" y="2099287"/>
            <a:ext cx="978499" cy="2659426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0846A6EE-6D6C-14D9-9930-82172B8E5196}"/>
              </a:ext>
            </a:extLst>
          </p:cNvPr>
          <p:cNvSpPr/>
          <p:nvPr/>
        </p:nvSpPr>
        <p:spPr>
          <a:xfrm>
            <a:off x="4076720" y="2071813"/>
            <a:ext cx="1146837" cy="2659426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DA1A31C9-FA57-EA2D-4619-00C91DC11698}"/>
              </a:ext>
            </a:extLst>
          </p:cNvPr>
          <p:cNvSpPr txBox="1"/>
          <p:nvPr/>
        </p:nvSpPr>
        <p:spPr>
          <a:xfrm>
            <a:off x="2128889" y="4833512"/>
            <a:ext cx="952699" cy="239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1100"/>
              </a:lnSpc>
            </a:pPr>
            <a:r>
              <a:rPr lang="en-US" altLang="zh-CN" sz="14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zh-CN" altLang="en-US" sz="141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C649DBBD-0CEE-A668-F1CA-CD66ED0460B8}"/>
              </a:ext>
            </a:extLst>
          </p:cNvPr>
          <p:cNvGrpSpPr/>
          <p:nvPr/>
        </p:nvGrpSpPr>
        <p:grpSpPr>
          <a:xfrm>
            <a:off x="8593819" y="2641715"/>
            <a:ext cx="1146839" cy="2119190"/>
            <a:chOff x="6704054" y="722914"/>
            <a:chExt cx="1865736" cy="2119190"/>
          </a:xfrm>
        </p:grpSpPr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7915C84E-16AD-9D05-D221-A2A828F12EEA}"/>
                </a:ext>
              </a:extLst>
            </p:cNvPr>
            <p:cNvSpPr/>
            <p:nvPr/>
          </p:nvSpPr>
          <p:spPr>
            <a:xfrm>
              <a:off x="6704054" y="722914"/>
              <a:ext cx="1759139" cy="1809206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1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1C375867-E10F-D5F5-18AB-F3A4E6E684DF}"/>
                </a:ext>
              </a:extLst>
            </p:cNvPr>
            <p:cNvSpPr txBox="1"/>
            <p:nvPr/>
          </p:nvSpPr>
          <p:spPr>
            <a:xfrm>
              <a:off x="6759409" y="739329"/>
              <a:ext cx="161243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14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45720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Broadcast</a:t>
              </a: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Pattern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E7459184-2775-DB62-FBEC-7B33AD17BBB7}"/>
                </a:ext>
              </a:extLst>
            </p:cNvPr>
            <p:cNvSpPr txBox="1"/>
            <p:nvPr/>
          </p:nvSpPr>
          <p:spPr>
            <a:xfrm>
              <a:off x="6867248" y="2592933"/>
              <a:ext cx="1504598" cy="249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18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Output</a:t>
              </a:r>
              <a:endParaRPr kumimoji="0" lang="zh-CN" altLang="en-US" sz="141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0" name="直接箭头连接符 285">
              <a:extLst>
                <a:ext uri="{FF2B5EF4-FFF2-40B4-BE49-F238E27FC236}">
                  <a16:creationId xmlns:a16="http://schemas.microsoft.com/office/drawing/2014/main" id="{C77879AF-97F3-C37A-7A3C-11944135BC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2537" y="1260891"/>
              <a:ext cx="0" cy="97766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1" name="直接箭头连接符 286">
              <a:extLst>
                <a:ext uri="{FF2B5EF4-FFF2-40B4-BE49-F238E27FC236}">
                  <a16:creationId xmlns:a16="http://schemas.microsoft.com/office/drawing/2014/main" id="{6F5922CE-74D2-1E5C-5BDE-5B67C0890C2A}"/>
                </a:ext>
              </a:extLst>
            </p:cNvPr>
            <p:cNvCxnSpPr>
              <a:cxnSpLocks/>
            </p:cNvCxnSpPr>
            <p:nvPr/>
          </p:nvCxnSpPr>
          <p:spPr>
            <a:xfrm>
              <a:off x="6830131" y="2238551"/>
              <a:ext cx="1562853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3A56B14E-82FC-594D-E9D1-7C0B3E7207C2}"/>
                </a:ext>
              </a:extLst>
            </p:cNvPr>
            <p:cNvSpPr txBox="1"/>
            <p:nvPr/>
          </p:nvSpPr>
          <p:spPr>
            <a:xfrm>
              <a:off x="7433851" y="2198993"/>
              <a:ext cx="1135939" cy="262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Time</a:t>
              </a:r>
              <a:endParaRPr kumimoji="0" lang="zh-CN" altLang="en-US" sz="110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4400243F-6A66-B703-D181-59CC68883580}"/>
                </a:ext>
              </a:extLst>
            </p:cNvPr>
            <p:cNvSpPr txBox="1"/>
            <p:nvPr/>
          </p:nvSpPr>
          <p:spPr>
            <a:xfrm>
              <a:off x="6796230" y="1200409"/>
              <a:ext cx="13978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Broadcast</a:t>
              </a:r>
              <a:r>
                <a:rPr kumimoji="0" lang="zh-CN" altLang="en-US" sz="110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zh-CN" sz="110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45720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Interval</a:t>
              </a:r>
              <a:endParaRPr kumimoji="0" lang="zh-CN" altLang="en-US" sz="110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4" name="肘形连接符 73">
              <a:extLst>
                <a:ext uri="{FF2B5EF4-FFF2-40B4-BE49-F238E27FC236}">
                  <a16:creationId xmlns:a16="http://schemas.microsoft.com/office/drawing/2014/main" id="{A82962CB-7CE5-27D4-74A4-08E953801641}"/>
                </a:ext>
              </a:extLst>
            </p:cNvPr>
            <p:cNvCxnSpPr>
              <a:cxnSpLocks/>
            </p:cNvCxnSpPr>
            <p:nvPr/>
          </p:nvCxnSpPr>
          <p:spPr>
            <a:xfrm>
              <a:off x="6842539" y="1826458"/>
              <a:ext cx="809963" cy="292447"/>
            </a:xfrm>
            <a:prstGeom prst="bentConnector3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75" name="肘形连接符 74">
              <a:extLst>
                <a:ext uri="{FF2B5EF4-FFF2-40B4-BE49-F238E27FC236}">
                  <a16:creationId xmlns:a16="http://schemas.microsoft.com/office/drawing/2014/main" id="{BA93ED0B-565F-F7C8-FBD5-02277C7102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34818" y="1561863"/>
              <a:ext cx="600161" cy="564787"/>
            </a:xfrm>
            <a:prstGeom prst="bentConnector3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69295D0F-762F-E153-E4D5-6F606320E648}"/>
                  </a:ext>
                </a:extLst>
              </p:cNvPr>
              <p:cNvSpPr txBox="1"/>
              <p:nvPr/>
            </p:nvSpPr>
            <p:spPr>
              <a:xfrm>
                <a:off x="2297164" y="2696610"/>
                <a:ext cx="816394" cy="369332"/>
              </a:xfrm>
              <a:prstGeom prst="rect">
                <a:avLst/>
              </a:prstGeom>
              <a:solidFill>
                <a:srgbClr val="ED7D3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altLang="zh-CN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altLang="zh-CN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altLang="zh-CN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altLang="zh-CN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altLang="zh-CN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kumimoji="0" lang="en-US" altLang="zh-CN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69295D0F-762F-E153-E4D5-6F606320E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164" y="2696610"/>
                <a:ext cx="81639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E0BC2B28-B570-A712-5DA7-E2BFBB15DA85}"/>
                  </a:ext>
                </a:extLst>
              </p:cNvPr>
              <p:cNvSpPr txBox="1"/>
              <p:nvPr/>
            </p:nvSpPr>
            <p:spPr>
              <a:xfrm>
                <a:off x="2287596" y="3383450"/>
                <a:ext cx="816394" cy="369332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E0BC2B28-B570-A712-5DA7-E2BFBB15D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96" y="3383450"/>
                <a:ext cx="81639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文本框 77">
            <a:extLst>
              <a:ext uri="{FF2B5EF4-FFF2-40B4-BE49-F238E27FC236}">
                <a16:creationId xmlns:a16="http://schemas.microsoft.com/office/drawing/2014/main" id="{57AE7B5E-D08B-7F96-2615-ED549890DD70}"/>
              </a:ext>
            </a:extLst>
          </p:cNvPr>
          <p:cNvSpPr txBox="1"/>
          <p:nvPr/>
        </p:nvSpPr>
        <p:spPr>
          <a:xfrm>
            <a:off x="2295821" y="3753840"/>
            <a:ext cx="816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9CCF9313-C53C-8440-C35A-F3345C0CA32A}"/>
                  </a:ext>
                </a:extLst>
              </p:cNvPr>
              <p:cNvSpPr txBox="1"/>
              <p:nvPr/>
            </p:nvSpPr>
            <p:spPr>
              <a:xfrm>
                <a:off x="2303324" y="4167703"/>
                <a:ext cx="816394" cy="369332"/>
              </a:xfrm>
              <a:prstGeom prst="rect">
                <a:avLst/>
              </a:prstGeom>
              <a:solidFill>
                <a:srgbClr val="E4AFF5"/>
              </a:solidFill>
            </p:spPr>
            <p:txBody>
              <a:bodyPr wrap="square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9CCF9313-C53C-8440-C35A-F3345C0CA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324" y="4167703"/>
                <a:ext cx="81639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文本框 79">
            <a:extLst>
              <a:ext uri="{FF2B5EF4-FFF2-40B4-BE49-F238E27FC236}">
                <a16:creationId xmlns:a16="http://schemas.microsoft.com/office/drawing/2014/main" id="{BE895B1F-409D-353D-575E-66D2837DBB33}"/>
              </a:ext>
            </a:extLst>
          </p:cNvPr>
          <p:cNvSpPr txBox="1"/>
          <p:nvPr/>
        </p:nvSpPr>
        <p:spPr>
          <a:xfrm>
            <a:off x="4072442" y="3605730"/>
            <a:ext cx="816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EA8C9EAD-4EB0-ABAA-EE26-286323A79989}"/>
              </a:ext>
            </a:extLst>
          </p:cNvPr>
          <p:cNvSpPr txBox="1"/>
          <p:nvPr/>
        </p:nvSpPr>
        <p:spPr>
          <a:xfrm>
            <a:off x="2194243" y="2157981"/>
            <a:ext cx="1045512" cy="234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ts val="1100"/>
              </a:lnSpc>
            </a:pP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</a:t>
            </a:r>
            <a:r>
              <a: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Modes </a:t>
            </a:r>
            <a:endParaRPr lang="zh-CN" altLang="en-US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2B979462-CC86-C55C-5041-FFBFC4DA7FC3}"/>
                  </a:ext>
                </a:extLst>
              </p:cNvPr>
              <p:cNvSpPr txBox="1"/>
              <p:nvPr/>
            </p:nvSpPr>
            <p:spPr>
              <a:xfrm>
                <a:off x="3748992" y="4781795"/>
                <a:ext cx="1786340" cy="38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418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defTabSz="457200">
                  <a:lnSpc>
                    <a:spcPts val="1100"/>
                  </a:lnSpc>
                </a:pPr>
                <a14:m>
                  <m:oMath xmlns:m="http://schemas.openxmlformats.org/officeDocument/2006/math">
                    <m:r>
                      <a:rPr lang="en-US" altLang="zh-CN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altLang="zh-CN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-Percentile</a:t>
                </a:r>
                <a:r>
                  <a:rPr lang="zh-CN" alt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Latency</a:t>
                </a:r>
                <a:r>
                  <a:rPr lang="zh-CN" alt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Distribution</a:t>
                </a:r>
                <a:endParaRPr lang="zh-CN" alt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2B979462-CC86-C55C-5041-FFBFC4DA7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992" y="4781795"/>
                <a:ext cx="1786340" cy="380617"/>
              </a:xfrm>
              <a:prstGeom prst="rect">
                <a:avLst/>
              </a:prstGeom>
              <a:blipFill>
                <a:blip r:embed="rId6"/>
                <a:stretch>
                  <a:fillRect t="-22581"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文本框 82">
            <a:extLst>
              <a:ext uri="{FF2B5EF4-FFF2-40B4-BE49-F238E27FC236}">
                <a16:creationId xmlns:a16="http://schemas.microsoft.com/office/drawing/2014/main" id="{C5C1814A-EA4B-A459-05E0-42FC239F6041}"/>
              </a:ext>
            </a:extLst>
          </p:cNvPr>
          <p:cNvSpPr txBox="1"/>
          <p:nvPr/>
        </p:nvSpPr>
        <p:spPr>
          <a:xfrm>
            <a:off x="3110622" y="2974632"/>
            <a:ext cx="1025633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ts val="1100"/>
              </a:lnSpc>
            </a:pPr>
            <a:r>
              <a:rPr lang="en-US" altLang="zh-CN" sz="110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zh-CN" altLang="en-US" sz="110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Optima</a:t>
            </a:r>
            <a:r>
              <a:rPr lang="zh-CN" altLang="en-US" sz="110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Estimation</a:t>
            </a:r>
            <a:endParaRPr lang="zh-CN" altLang="en-US" sz="1100" dirty="0">
              <a:solidFill>
                <a:prstClr val="black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E5D6F3F4-E49E-7D6E-8DC0-2C582E1E444E}"/>
              </a:ext>
            </a:extLst>
          </p:cNvPr>
          <p:cNvGrpSpPr/>
          <p:nvPr/>
        </p:nvGrpSpPr>
        <p:grpSpPr>
          <a:xfrm>
            <a:off x="4238826" y="2184303"/>
            <a:ext cx="952699" cy="724444"/>
            <a:chOff x="2530883" y="304379"/>
            <a:chExt cx="952699" cy="724444"/>
          </a:xfrm>
        </p:grpSpPr>
        <p:cxnSp>
          <p:nvCxnSpPr>
            <p:cNvPr id="85" name="直接箭头连接符 318">
              <a:extLst>
                <a:ext uri="{FF2B5EF4-FFF2-40B4-BE49-F238E27FC236}">
                  <a16:creationId xmlns:a16="http://schemas.microsoft.com/office/drawing/2014/main" id="{96C06EC7-BEBA-5370-9CB9-6BCC5F52B3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2281" y="409931"/>
              <a:ext cx="0" cy="61889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6" name="直接箭头连接符 319">
              <a:extLst>
                <a:ext uri="{FF2B5EF4-FFF2-40B4-BE49-F238E27FC236}">
                  <a16:creationId xmlns:a16="http://schemas.microsoft.com/office/drawing/2014/main" id="{A05354EF-6823-B864-4D24-60C9583D0D0C}"/>
                </a:ext>
              </a:extLst>
            </p:cNvPr>
            <p:cNvCxnSpPr>
              <a:cxnSpLocks/>
            </p:cNvCxnSpPr>
            <p:nvPr/>
          </p:nvCxnSpPr>
          <p:spPr>
            <a:xfrm>
              <a:off x="2564778" y="1028823"/>
              <a:ext cx="717592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AD99211E-31E5-EC60-74DA-D41B7F20BF6E}"/>
                </a:ext>
              </a:extLst>
            </p:cNvPr>
            <p:cNvSpPr txBox="1"/>
            <p:nvPr/>
          </p:nvSpPr>
          <p:spPr>
            <a:xfrm>
              <a:off x="2530883" y="304379"/>
              <a:ext cx="9526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Latency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8" name="任意形状 87">
            <a:extLst>
              <a:ext uri="{FF2B5EF4-FFF2-40B4-BE49-F238E27FC236}">
                <a16:creationId xmlns:a16="http://schemas.microsoft.com/office/drawing/2014/main" id="{2A154338-41A6-8354-95DA-76F7126BD0CB}"/>
              </a:ext>
            </a:extLst>
          </p:cNvPr>
          <p:cNvSpPr/>
          <p:nvPr/>
        </p:nvSpPr>
        <p:spPr>
          <a:xfrm>
            <a:off x="4322559" y="2426212"/>
            <a:ext cx="642937" cy="314333"/>
          </a:xfrm>
          <a:custGeom>
            <a:avLst/>
            <a:gdLst>
              <a:gd name="connsiteX0" fmla="*/ 0 w 642937"/>
              <a:gd name="connsiteY0" fmla="*/ 57150 h 314333"/>
              <a:gd name="connsiteX1" fmla="*/ 64293 w 642937"/>
              <a:gd name="connsiteY1" fmla="*/ 314325 h 314333"/>
              <a:gd name="connsiteX2" fmla="*/ 142875 w 642937"/>
              <a:gd name="connsiteY2" fmla="*/ 50006 h 314333"/>
              <a:gd name="connsiteX3" fmla="*/ 192881 w 642937"/>
              <a:gd name="connsiteY3" fmla="*/ 292894 h 314333"/>
              <a:gd name="connsiteX4" fmla="*/ 285750 w 642937"/>
              <a:gd name="connsiteY4" fmla="*/ 21431 h 314333"/>
              <a:gd name="connsiteX5" fmla="*/ 364331 w 642937"/>
              <a:gd name="connsiteY5" fmla="*/ 257175 h 314333"/>
              <a:gd name="connsiteX6" fmla="*/ 450056 w 642937"/>
              <a:gd name="connsiteY6" fmla="*/ 35719 h 314333"/>
              <a:gd name="connsiteX7" fmla="*/ 528637 w 642937"/>
              <a:gd name="connsiteY7" fmla="*/ 200025 h 314333"/>
              <a:gd name="connsiteX8" fmla="*/ 642937 w 642937"/>
              <a:gd name="connsiteY8" fmla="*/ 0 h 31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937" h="314333">
                <a:moveTo>
                  <a:pt x="0" y="57150"/>
                </a:moveTo>
                <a:cubicBezTo>
                  <a:pt x="20240" y="186333"/>
                  <a:pt x="40481" y="315516"/>
                  <a:pt x="64293" y="314325"/>
                </a:cubicBezTo>
                <a:cubicBezTo>
                  <a:pt x="88105" y="313134"/>
                  <a:pt x="121444" y="53578"/>
                  <a:pt x="142875" y="50006"/>
                </a:cubicBezTo>
                <a:cubicBezTo>
                  <a:pt x="164306" y="46434"/>
                  <a:pt x="169069" y="297656"/>
                  <a:pt x="192881" y="292894"/>
                </a:cubicBezTo>
                <a:cubicBezTo>
                  <a:pt x="216693" y="288132"/>
                  <a:pt x="257175" y="27384"/>
                  <a:pt x="285750" y="21431"/>
                </a:cubicBezTo>
                <a:cubicBezTo>
                  <a:pt x="314325" y="15478"/>
                  <a:pt x="336947" y="254794"/>
                  <a:pt x="364331" y="257175"/>
                </a:cubicBezTo>
                <a:cubicBezTo>
                  <a:pt x="391715" y="259556"/>
                  <a:pt x="422672" y="45244"/>
                  <a:pt x="450056" y="35719"/>
                </a:cubicBezTo>
                <a:cubicBezTo>
                  <a:pt x="477440" y="26194"/>
                  <a:pt x="496490" y="205978"/>
                  <a:pt x="528637" y="200025"/>
                </a:cubicBezTo>
                <a:cubicBezTo>
                  <a:pt x="560784" y="194072"/>
                  <a:pt x="601860" y="97036"/>
                  <a:pt x="642937" y="0"/>
                </a:cubicBezTo>
              </a:path>
            </a:pathLst>
          </a:custGeom>
          <a:noFill/>
          <a:ln w="38100" cap="flat" cmpd="sng" algn="ctr">
            <a:solidFill>
              <a:srgbClr val="ED7D3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D8BC7D14-91BA-577F-C7D8-D4B88AE75947}"/>
              </a:ext>
            </a:extLst>
          </p:cNvPr>
          <p:cNvGrpSpPr/>
          <p:nvPr/>
        </p:nvGrpSpPr>
        <p:grpSpPr>
          <a:xfrm>
            <a:off x="4238826" y="2915007"/>
            <a:ext cx="952699" cy="724444"/>
            <a:chOff x="2530883" y="304379"/>
            <a:chExt cx="952699" cy="724444"/>
          </a:xfrm>
        </p:grpSpPr>
        <p:cxnSp>
          <p:nvCxnSpPr>
            <p:cNvPr id="90" name="直接箭头连接符 318">
              <a:extLst>
                <a:ext uri="{FF2B5EF4-FFF2-40B4-BE49-F238E27FC236}">
                  <a16:creationId xmlns:a16="http://schemas.microsoft.com/office/drawing/2014/main" id="{22949377-30C9-43BE-C7AE-060610DB5A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2281" y="409931"/>
              <a:ext cx="0" cy="61889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1" name="直接箭头连接符 319">
              <a:extLst>
                <a:ext uri="{FF2B5EF4-FFF2-40B4-BE49-F238E27FC236}">
                  <a16:creationId xmlns:a16="http://schemas.microsoft.com/office/drawing/2014/main" id="{516B3B48-CA70-B865-16E5-6D9AF0AA6B5D}"/>
                </a:ext>
              </a:extLst>
            </p:cNvPr>
            <p:cNvCxnSpPr>
              <a:cxnSpLocks/>
            </p:cNvCxnSpPr>
            <p:nvPr/>
          </p:nvCxnSpPr>
          <p:spPr>
            <a:xfrm>
              <a:off x="2564778" y="1028823"/>
              <a:ext cx="717592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15234AC0-F6AF-17E4-5416-5E64F1F1C99A}"/>
                </a:ext>
              </a:extLst>
            </p:cNvPr>
            <p:cNvSpPr txBox="1"/>
            <p:nvPr/>
          </p:nvSpPr>
          <p:spPr>
            <a:xfrm>
              <a:off x="2530883" y="304379"/>
              <a:ext cx="9526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Latency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1D3626FF-7400-B04E-94AD-0572358D616C}"/>
              </a:ext>
            </a:extLst>
          </p:cNvPr>
          <p:cNvGrpSpPr/>
          <p:nvPr/>
        </p:nvGrpSpPr>
        <p:grpSpPr>
          <a:xfrm>
            <a:off x="4240712" y="3911344"/>
            <a:ext cx="952699" cy="710996"/>
            <a:chOff x="2530883" y="317827"/>
            <a:chExt cx="952699" cy="710996"/>
          </a:xfrm>
        </p:grpSpPr>
        <p:cxnSp>
          <p:nvCxnSpPr>
            <p:cNvPr id="94" name="直接箭头连接符 318">
              <a:extLst>
                <a:ext uri="{FF2B5EF4-FFF2-40B4-BE49-F238E27FC236}">
                  <a16:creationId xmlns:a16="http://schemas.microsoft.com/office/drawing/2014/main" id="{BE42D56E-E5CB-F33B-ECD2-60B50F7421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2281" y="409931"/>
              <a:ext cx="0" cy="61889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5" name="直接箭头连接符 319">
              <a:extLst>
                <a:ext uri="{FF2B5EF4-FFF2-40B4-BE49-F238E27FC236}">
                  <a16:creationId xmlns:a16="http://schemas.microsoft.com/office/drawing/2014/main" id="{D7180A10-F3AC-7FF4-A92C-96D9732AF319}"/>
                </a:ext>
              </a:extLst>
            </p:cNvPr>
            <p:cNvCxnSpPr>
              <a:cxnSpLocks/>
            </p:cNvCxnSpPr>
            <p:nvPr/>
          </p:nvCxnSpPr>
          <p:spPr>
            <a:xfrm>
              <a:off x="2564778" y="1028823"/>
              <a:ext cx="717592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175DAB84-24A3-CE82-FE36-B7F93D1F4369}"/>
                </a:ext>
              </a:extLst>
            </p:cNvPr>
            <p:cNvSpPr txBox="1"/>
            <p:nvPr/>
          </p:nvSpPr>
          <p:spPr>
            <a:xfrm>
              <a:off x="2530883" y="317827"/>
              <a:ext cx="9526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Latency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7" name="任意形状 96">
            <a:extLst>
              <a:ext uri="{FF2B5EF4-FFF2-40B4-BE49-F238E27FC236}">
                <a16:creationId xmlns:a16="http://schemas.microsoft.com/office/drawing/2014/main" id="{B099884F-900E-BC49-2FCD-142887F6ECAB}"/>
              </a:ext>
            </a:extLst>
          </p:cNvPr>
          <p:cNvSpPr/>
          <p:nvPr/>
        </p:nvSpPr>
        <p:spPr>
          <a:xfrm>
            <a:off x="4304066" y="3164086"/>
            <a:ext cx="771525" cy="300071"/>
          </a:xfrm>
          <a:custGeom>
            <a:avLst/>
            <a:gdLst>
              <a:gd name="connsiteX0" fmla="*/ 0 w 771525"/>
              <a:gd name="connsiteY0" fmla="*/ 300071 h 300071"/>
              <a:gd name="connsiteX1" fmla="*/ 100012 w 771525"/>
              <a:gd name="connsiteY1" fmla="*/ 33 h 300071"/>
              <a:gd name="connsiteX2" fmla="*/ 192881 w 771525"/>
              <a:gd name="connsiteY2" fmla="*/ 278639 h 300071"/>
              <a:gd name="connsiteX3" fmla="*/ 421481 w 771525"/>
              <a:gd name="connsiteY3" fmla="*/ 7177 h 300071"/>
              <a:gd name="connsiteX4" fmla="*/ 564356 w 771525"/>
              <a:gd name="connsiteY4" fmla="*/ 235777 h 300071"/>
              <a:gd name="connsiteX5" fmla="*/ 771525 w 771525"/>
              <a:gd name="connsiteY5" fmla="*/ 21464 h 30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1525" h="300071">
                <a:moveTo>
                  <a:pt x="0" y="300071"/>
                </a:moveTo>
                <a:cubicBezTo>
                  <a:pt x="33932" y="151838"/>
                  <a:pt x="67865" y="3605"/>
                  <a:pt x="100012" y="33"/>
                </a:cubicBezTo>
                <a:cubicBezTo>
                  <a:pt x="132159" y="-3539"/>
                  <a:pt x="139303" y="277448"/>
                  <a:pt x="192881" y="278639"/>
                </a:cubicBezTo>
                <a:cubicBezTo>
                  <a:pt x="246459" y="279830"/>
                  <a:pt x="359569" y="14321"/>
                  <a:pt x="421481" y="7177"/>
                </a:cubicBezTo>
                <a:cubicBezTo>
                  <a:pt x="483393" y="33"/>
                  <a:pt x="506015" y="233396"/>
                  <a:pt x="564356" y="235777"/>
                </a:cubicBezTo>
                <a:cubicBezTo>
                  <a:pt x="622697" y="238158"/>
                  <a:pt x="697111" y="129811"/>
                  <a:pt x="771525" y="21464"/>
                </a:cubicBezTo>
              </a:path>
            </a:pathLst>
          </a:custGeom>
          <a:noFill/>
          <a:ln w="38100" cap="flat" cmpd="sng" algn="ctr">
            <a:solidFill>
              <a:srgbClr val="92D05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8" name="任意形状 97">
            <a:extLst>
              <a:ext uri="{FF2B5EF4-FFF2-40B4-BE49-F238E27FC236}">
                <a16:creationId xmlns:a16="http://schemas.microsoft.com/office/drawing/2014/main" id="{AEB0CA66-43BC-3F60-4166-116293201077}"/>
              </a:ext>
            </a:extLst>
          </p:cNvPr>
          <p:cNvSpPr/>
          <p:nvPr/>
        </p:nvSpPr>
        <p:spPr>
          <a:xfrm>
            <a:off x="4301127" y="4143652"/>
            <a:ext cx="671513" cy="286439"/>
          </a:xfrm>
          <a:custGeom>
            <a:avLst/>
            <a:gdLst>
              <a:gd name="connsiteX0" fmla="*/ 0 w 671513"/>
              <a:gd name="connsiteY0" fmla="*/ 64294 h 286439"/>
              <a:gd name="connsiteX1" fmla="*/ 342900 w 671513"/>
              <a:gd name="connsiteY1" fmla="*/ 285750 h 286439"/>
              <a:gd name="connsiteX2" fmla="*/ 671513 w 671513"/>
              <a:gd name="connsiteY2" fmla="*/ 0 h 28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1513" h="286439">
                <a:moveTo>
                  <a:pt x="0" y="64294"/>
                </a:moveTo>
                <a:cubicBezTo>
                  <a:pt x="115490" y="180380"/>
                  <a:pt x="230981" y="296466"/>
                  <a:pt x="342900" y="285750"/>
                </a:cubicBezTo>
                <a:cubicBezTo>
                  <a:pt x="454819" y="275034"/>
                  <a:pt x="563166" y="137517"/>
                  <a:pt x="671513" y="0"/>
                </a:cubicBezTo>
              </a:path>
            </a:pathLst>
          </a:custGeom>
          <a:noFill/>
          <a:ln w="38100" cap="flat" cmpd="sng" algn="ctr">
            <a:solidFill>
              <a:srgbClr val="E4AFF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C932AAB6-1ABD-8A91-DCBF-891DA041481F}"/>
              </a:ext>
            </a:extLst>
          </p:cNvPr>
          <p:cNvSpPr txBox="1"/>
          <p:nvPr/>
        </p:nvSpPr>
        <p:spPr>
          <a:xfrm>
            <a:off x="5214766" y="2893783"/>
            <a:ext cx="821834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ts val="1100"/>
              </a:lnSpc>
            </a:pPr>
            <a:r>
              <a:rPr lang="en-US" altLang="zh-CN" sz="110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Common Interest Extraction</a:t>
            </a: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61657B59-8CB8-5B47-F385-D133D56C0EBB}"/>
              </a:ext>
            </a:extLst>
          </p:cNvPr>
          <p:cNvSpPr/>
          <p:nvPr/>
        </p:nvSpPr>
        <p:spPr>
          <a:xfrm>
            <a:off x="6035971" y="2641712"/>
            <a:ext cx="1759139" cy="1809206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0CE2EE54-2AFD-DCB7-5359-53DD94D116DD}"/>
              </a:ext>
            </a:extLst>
          </p:cNvPr>
          <p:cNvSpPr txBox="1"/>
          <p:nvPr/>
        </p:nvSpPr>
        <p:spPr>
          <a:xfrm>
            <a:off x="6058365" y="4511732"/>
            <a:ext cx="1786340" cy="38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18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>
              <a:lnSpc>
                <a:spcPts val="1100"/>
              </a:lnSpc>
            </a:pP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Broadcast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Intervals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02" name="直接箭头连接符 318">
            <a:extLst>
              <a:ext uri="{FF2B5EF4-FFF2-40B4-BE49-F238E27FC236}">
                <a16:creationId xmlns:a16="http://schemas.microsoft.com/office/drawing/2014/main" id="{47D69E6D-1A28-0FC6-62B2-EE8A8E067A30}"/>
              </a:ext>
            </a:extLst>
          </p:cNvPr>
          <p:cNvCxnSpPr>
            <a:cxnSpLocks/>
          </p:cNvCxnSpPr>
          <p:nvPr/>
        </p:nvCxnSpPr>
        <p:spPr>
          <a:xfrm flipV="1">
            <a:off x="6142269" y="2851544"/>
            <a:ext cx="0" cy="123032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3" name="直接箭头连接符 319">
            <a:extLst>
              <a:ext uri="{FF2B5EF4-FFF2-40B4-BE49-F238E27FC236}">
                <a16:creationId xmlns:a16="http://schemas.microsoft.com/office/drawing/2014/main" id="{BB954751-BE27-F635-64E7-0CDFB5D59E3D}"/>
              </a:ext>
            </a:extLst>
          </p:cNvPr>
          <p:cNvCxnSpPr>
            <a:cxnSpLocks/>
          </p:cNvCxnSpPr>
          <p:nvPr/>
        </p:nvCxnSpPr>
        <p:spPr>
          <a:xfrm flipV="1">
            <a:off x="6132387" y="4081312"/>
            <a:ext cx="1554001" cy="56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4" name="文本框 103">
            <a:extLst>
              <a:ext uri="{FF2B5EF4-FFF2-40B4-BE49-F238E27FC236}">
                <a16:creationId xmlns:a16="http://schemas.microsoft.com/office/drawing/2014/main" id="{091D66E4-4E5F-9163-ECA5-226FFA9CCCD0}"/>
              </a:ext>
            </a:extLst>
          </p:cNvPr>
          <p:cNvSpPr txBox="1"/>
          <p:nvPr/>
        </p:nvSpPr>
        <p:spPr>
          <a:xfrm>
            <a:off x="6995765" y="4069415"/>
            <a:ext cx="95166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1100"/>
              </a:lnSpc>
            </a:pPr>
            <a:r>
              <a:rPr lang="en-US" altLang="zh-CN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Broadcast</a:t>
            </a:r>
            <a:r>
              <a:rPr lang="zh-CN" altLang="en-U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Interval</a:t>
            </a:r>
            <a:endParaRPr lang="zh-CN" altLang="en-US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3C7DC382-1804-80FF-831E-5CEE6D8B2D9B}"/>
              </a:ext>
            </a:extLst>
          </p:cNvPr>
          <p:cNvSpPr txBox="1"/>
          <p:nvPr/>
        </p:nvSpPr>
        <p:spPr>
          <a:xfrm>
            <a:off x="6087726" y="2641715"/>
            <a:ext cx="1255214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ts val="1100"/>
              </a:lnSpc>
            </a:pPr>
            <a:r>
              <a:rPr lang="en-US" altLang="zh-CN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Latency</a:t>
            </a:r>
            <a:endParaRPr lang="zh-CN" altLang="en-US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任意形状 106">
            <a:extLst>
              <a:ext uri="{FF2B5EF4-FFF2-40B4-BE49-F238E27FC236}">
                <a16:creationId xmlns:a16="http://schemas.microsoft.com/office/drawing/2014/main" id="{90E55ED7-CB82-AA26-300B-448FFAC22919}"/>
              </a:ext>
            </a:extLst>
          </p:cNvPr>
          <p:cNvSpPr/>
          <p:nvPr/>
        </p:nvSpPr>
        <p:spPr>
          <a:xfrm>
            <a:off x="6142238" y="3074953"/>
            <a:ext cx="1618594" cy="801177"/>
          </a:xfrm>
          <a:custGeom>
            <a:avLst/>
            <a:gdLst>
              <a:gd name="connsiteX0" fmla="*/ 0 w 642937"/>
              <a:gd name="connsiteY0" fmla="*/ 57150 h 314333"/>
              <a:gd name="connsiteX1" fmla="*/ 64293 w 642937"/>
              <a:gd name="connsiteY1" fmla="*/ 314325 h 314333"/>
              <a:gd name="connsiteX2" fmla="*/ 142875 w 642937"/>
              <a:gd name="connsiteY2" fmla="*/ 50006 h 314333"/>
              <a:gd name="connsiteX3" fmla="*/ 192881 w 642937"/>
              <a:gd name="connsiteY3" fmla="*/ 292894 h 314333"/>
              <a:gd name="connsiteX4" fmla="*/ 285750 w 642937"/>
              <a:gd name="connsiteY4" fmla="*/ 21431 h 314333"/>
              <a:gd name="connsiteX5" fmla="*/ 364331 w 642937"/>
              <a:gd name="connsiteY5" fmla="*/ 257175 h 314333"/>
              <a:gd name="connsiteX6" fmla="*/ 450056 w 642937"/>
              <a:gd name="connsiteY6" fmla="*/ 35719 h 314333"/>
              <a:gd name="connsiteX7" fmla="*/ 528637 w 642937"/>
              <a:gd name="connsiteY7" fmla="*/ 200025 h 314333"/>
              <a:gd name="connsiteX8" fmla="*/ 642937 w 642937"/>
              <a:gd name="connsiteY8" fmla="*/ 0 h 31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937" h="314333">
                <a:moveTo>
                  <a:pt x="0" y="57150"/>
                </a:moveTo>
                <a:cubicBezTo>
                  <a:pt x="20240" y="186333"/>
                  <a:pt x="40481" y="315516"/>
                  <a:pt x="64293" y="314325"/>
                </a:cubicBezTo>
                <a:cubicBezTo>
                  <a:pt x="88105" y="313134"/>
                  <a:pt x="121444" y="53578"/>
                  <a:pt x="142875" y="50006"/>
                </a:cubicBezTo>
                <a:cubicBezTo>
                  <a:pt x="164306" y="46434"/>
                  <a:pt x="169069" y="297656"/>
                  <a:pt x="192881" y="292894"/>
                </a:cubicBezTo>
                <a:cubicBezTo>
                  <a:pt x="216693" y="288132"/>
                  <a:pt x="257175" y="27384"/>
                  <a:pt x="285750" y="21431"/>
                </a:cubicBezTo>
                <a:cubicBezTo>
                  <a:pt x="314325" y="15478"/>
                  <a:pt x="336947" y="254794"/>
                  <a:pt x="364331" y="257175"/>
                </a:cubicBezTo>
                <a:cubicBezTo>
                  <a:pt x="391715" y="259556"/>
                  <a:pt x="422672" y="45244"/>
                  <a:pt x="450056" y="35719"/>
                </a:cubicBezTo>
                <a:cubicBezTo>
                  <a:pt x="477440" y="26194"/>
                  <a:pt x="496490" y="205978"/>
                  <a:pt x="528637" y="200025"/>
                </a:cubicBezTo>
                <a:cubicBezTo>
                  <a:pt x="560784" y="194072"/>
                  <a:pt x="601860" y="97036"/>
                  <a:pt x="642937" y="0"/>
                </a:cubicBezTo>
              </a:path>
            </a:pathLst>
          </a:custGeom>
          <a:noFill/>
          <a:ln w="38100" cap="flat" cmpd="sng" algn="ctr">
            <a:solidFill>
              <a:srgbClr val="ED7D3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19583497">
                  <a:custGeom>
                    <a:avLst/>
                    <a:gdLst>
                      <a:gd name="connsiteX0" fmla="*/ 0 w 1618594"/>
                      <a:gd name="connsiteY0" fmla="*/ 145664 h 801177"/>
                      <a:gd name="connsiteX1" fmla="*/ 161857 w 1618594"/>
                      <a:gd name="connsiteY1" fmla="*/ 801156 h 801177"/>
                      <a:gd name="connsiteX2" fmla="*/ 359687 w 1618594"/>
                      <a:gd name="connsiteY2" fmla="*/ 127456 h 801177"/>
                      <a:gd name="connsiteX3" fmla="*/ 485577 w 1618594"/>
                      <a:gd name="connsiteY3" fmla="*/ 746532 h 801177"/>
                      <a:gd name="connsiteX4" fmla="*/ 719375 w 1618594"/>
                      <a:gd name="connsiteY4" fmla="*/ 54623 h 801177"/>
                      <a:gd name="connsiteX5" fmla="*/ 917203 w 1618594"/>
                      <a:gd name="connsiteY5" fmla="*/ 655491 h 801177"/>
                      <a:gd name="connsiteX6" fmla="*/ 1133016 w 1618594"/>
                      <a:gd name="connsiteY6" fmla="*/ 91041 h 801177"/>
                      <a:gd name="connsiteX7" fmla="*/ 1330843 w 1618594"/>
                      <a:gd name="connsiteY7" fmla="*/ 509826 h 801177"/>
                      <a:gd name="connsiteX8" fmla="*/ 1618594 w 1618594"/>
                      <a:gd name="connsiteY8" fmla="*/ 0 h 80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18594" h="801177" extrusionOk="0">
                        <a:moveTo>
                          <a:pt x="0" y="145664"/>
                        </a:moveTo>
                        <a:cubicBezTo>
                          <a:pt x="57769" y="468996"/>
                          <a:pt x="102008" y="811672"/>
                          <a:pt x="161857" y="801156"/>
                        </a:cubicBezTo>
                        <a:cubicBezTo>
                          <a:pt x="208494" y="799628"/>
                          <a:pt x="305096" y="134773"/>
                          <a:pt x="359687" y="127456"/>
                        </a:cubicBezTo>
                        <a:cubicBezTo>
                          <a:pt x="428273" y="108716"/>
                          <a:pt x="425232" y="753555"/>
                          <a:pt x="485577" y="746532"/>
                        </a:cubicBezTo>
                        <a:cubicBezTo>
                          <a:pt x="543848" y="745058"/>
                          <a:pt x="657302" y="63462"/>
                          <a:pt x="719375" y="54623"/>
                        </a:cubicBezTo>
                        <a:cubicBezTo>
                          <a:pt x="796887" y="35862"/>
                          <a:pt x="848397" y="662622"/>
                          <a:pt x="917203" y="655491"/>
                        </a:cubicBezTo>
                        <a:cubicBezTo>
                          <a:pt x="981138" y="656157"/>
                          <a:pt x="1077914" y="108333"/>
                          <a:pt x="1133016" y="91041"/>
                        </a:cubicBezTo>
                        <a:cubicBezTo>
                          <a:pt x="1212609" y="74355"/>
                          <a:pt x="1254070" y="524527"/>
                          <a:pt x="1330843" y="509826"/>
                        </a:cubicBezTo>
                        <a:cubicBezTo>
                          <a:pt x="1392862" y="419680"/>
                          <a:pt x="1552714" y="261393"/>
                          <a:pt x="1618594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8" name="任意形状 107">
            <a:extLst>
              <a:ext uri="{FF2B5EF4-FFF2-40B4-BE49-F238E27FC236}">
                <a16:creationId xmlns:a16="http://schemas.microsoft.com/office/drawing/2014/main" id="{60849BF3-4D82-896F-C6FF-55568B022735}"/>
              </a:ext>
            </a:extLst>
          </p:cNvPr>
          <p:cNvSpPr/>
          <p:nvPr/>
        </p:nvSpPr>
        <p:spPr>
          <a:xfrm>
            <a:off x="6149855" y="3718767"/>
            <a:ext cx="1473320" cy="290209"/>
          </a:xfrm>
          <a:custGeom>
            <a:avLst/>
            <a:gdLst>
              <a:gd name="connsiteX0" fmla="*/ 0 w 771525"/>
              <a:gd name="connsiteY0" fmla="*/ 300071 h 300071"/>
              <a:gd name="connsiteX1" fmla="*/ 100012 w 771525"/>
              <a:gd name="connsiteY1" fmla="*/ 33 h 300071"/>
              <a:gd name="connsiteX2" fmla="*/ 192881 w 771525"/>
              <a:gd name="connsiteY2" fmla="*/ 278639 h 300071"/>
              <a:gd name="connsiteX3" fmla="*/ 421481 w 771525"/>
              <a:gd name="connsiteY3" fmla="*/ 7177 h 300071"/>
              <a:gd name="connsiteX4" fmla="*/ 564356 w 771525"/>
              <a:gd name="connsiteY4" fmla="*/ 235777 h 300071"/>
              <a:gd name="connsiteX5" fmla="*/ 771525 w 771525"/>
              <a:gd name="connsiteY5" fmla="*/ 21464 h 30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1525" h="300071">
                <a:moveTo>
                  <a:pt x="0" y="300071"/>
                </a:moveTo>
                <a:cubicBezTo>
                  <a:pt x="33932" y="151838"/>
                  <a:pt x="67865" y="3605"/>
                  <a:pt x="100012" y="33"/>
                </a:cubicBezTo>
                <a:cubicBezTo>
                  <a:pt x="132159" y="-3539"/>
                  <a:pt x="139303" y="277448"/>
                  <a:pt x="192881" y="278639"/>
                </a:cubicBezTo>
                <a:cubicBezTo>
                  <a:pt x="246459" y="279830"/>
                  <a:pt x="359569" y="14321"/>
                  <a:pt x="421481" y="7177"/>
                </a:cubicBezTo>
                <a:cubicBezTo>
                  <a:pt x="483393" y="33"/>
                  <a:pt x="506015" y="233396"/>
                  <a:pt x="564356" y="235777"/>
                </a:cubicBezTo>
                <a:cubicBezTo>
                  <a:pt x="622697" y="238158"/>
                  <a:pt x="697111" y="129811"/>
                  <a:pt x="771525" y="21464"/>
                </a:cubicBezTo>
              </a:path>
            </a:pathLst>
          </a:custGeom>
          <a:noFill/>
          <a:ln w="38100" cap="flat" cmpd="sng" algn="ctr">
            <a:solidFill>
              <a:srgbClr val="92D05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684242366">
                  <a:custGeom>
                    <a:avLst/>
                    <a:gdLst>
                      <a:gd name="connsiteX0" fmla="*/ 0 w 1473320"/>
                      <a:gd name="connsiteY0" fmla="*/ 290209 h 290209"/>
                      <a:gd name="connsiteX1" fmla="*/ 190984 w 1473320"/>
                      <a:gd name="connsiteY1" fmla="*/ 31 h 290209"/>
                      <a:gd name="connsiteX2" fmla="*/ 368329 w 1473320"/>
                      <a:gd name="connsiteY2" fmla="*/ 269481 h 290209"/>
                      <a:gd name="connsiteX3" fmla="*/ 804868 w 1473320"/>
                      <a:gd name="connsiteY3" fmla="*/ 6941 h 290209"/>
                      <a:gd name="connsiteX4" fmla="*/ 1077705 w 1473320"/>
                      <a:gd name="connsiteY4" fmla="*/ 228028 h 290209"/>
                      <a:gd name="connsiteX5" fmla="*/ 1473320 w 1473320"/>
                      <a:gd name="connsiteY5" fmla="*/ 20758 h 29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73320" h="290209" extrusionOk="0">
                        <a:moveTo>
                          <a:pt x="0" y="290209"/>
                        </a:moveTo>
                        <a:cubicBezTo>
                          <a:pt x="70603" y="161199"/>
                          <a:pt x="133625" y="-7472"/>
                          <a:pt x="190984" y="31"/>
                        </a:cubicBezTo>
                        <a:cubicBezTo>
                          <a:pt x="240191" y="-3359"/>
                          <a:pt x="271333" y="267226"/>
                          <a:pt x="368329" y="269481"/>
                        </a:cubicBezTo>
                        <a:cubicBezTo>
                          <a:pt x="479833" y="273758"/>
                          <a:pt x="672493" y="-8434"/>
                          <a:pt x="804868" y="6941"/>
                        </a:cubicBezTo>
                        <a:cubicBezTo>
                          <a:pt x="926151" y="7748"/>
                          <a:pt x="949329" y="223713"/>
                          <a:pt x="1077705" y="228028"/>
                        </a:cubicBezTo>
                        <a:cubicBezTo>
                          <a:pt x="1231653" y="205195"/>
                          <a:pt x="1363853" y="126012"/>
                          <a:pt x="1473320" y="20758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9" name="任意形状 108">
            <a:extLst>
              <a:ext uri="{FF2B5EF4-FFF2-40B4-BE49-F238E27FC236}">
                <a16:creationId xmlns:a16="http://schemas.microsoft.com/office/drawing/2014/main" id="{6395659F-E970-2EB2-39F5-4AFBBE954406}"/>
              </a:ext>
            </a:extLst>
          </p:cNvPr>
          <p:cNvSpPr/>
          <p:nvPr/>
        </p:nvSpPr>
        <p:spPr>
          <a:xfrm>
            <a:off x="6025448" y="3386654"/>
            <a:ext cx="1759138" cy="624879"/>
          </a:xfrm>
          <a:custGeom>
            <a:avLst/>
            <a:gdLst>
              <a:gd name="connsiteX0" fmla="*/ 0 w 671513"/>
              <a:gd name="connsiteY0" fmla="*/ 64294 h 286439"/>
              <a:gd name="connsiteX1" fmla="*/ 342900 w 671513"/>
              <a:gd name="connsiteY1" fmla="*/ 285750 h 286439"/>
              <a:gd name="connsiteX2" fmla="*/ 671513 w 671513"/>
              <a:gd name="connsiteY2" fmla="*/ 0 h 28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1513" h="286439">
                <a:moveTo>
                  <a:pt x="0" y="64294"/>
                </a:moveTo>
                <a:cubicBezTo>
                  <a:pt x="115490" y="180380"/>
                  <a:pt x="230981" y="296466"/>
                  <a:pt x="342900" y="285750"/>
                </a:cubicBezTo>
                <a:cubicBezTo>
                  <a:pt x="454819" y="275034"/>
                  <a:pt x="563166" y="137517"/>
                  <a:pt x="671513" y="0"/>
                </a:cubicBezTo>
              </a:path>
            </a:pathLst>
          </a:custGeom>
          <a:noFill/>
          <a:ln w="38100" cap="flat" cmpd="sng" algn="ctr">
            <a:solidFill>
              <a:srgbClr val="E4AFF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06436240">
                  <a:custGeom>
                    <a:avLst/>
                    <a:gdLst>
                      <a:gd name="connsiteX0" fmla="*/ 0 w 1759138"/>
                      <a:gd name="connsiteY0" fmla="*/ 140260 h 624879"/>
                      <a:gd name="connsiteX1" fmla="*/ 898282 w 1759138"/>
                      <a:gd name="connsiteY1" fmla="*/ 623375 h 624879"/>
                      <a:gd name="connsiteX2" fmla="*/ 1759138 w 1759138"/>
                      <a:gd name="connsiteY2" fmla="*/ 0 h 624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59138" h="624879" extrusionOk="0">
                        <a:moveTo>
                          <a:pt x="0" y="140260"/>
                        </a:moveTo>
                        <a:cubicBezTo>
                          <a:pt x="329225" y="317803"/>
                          <a:pt x="637874" y="648295"/>
                          <a:pt x="898282" y="623375"/>
                        </a:cubicBezTo>
                        <a:cubicBezTo>
                          <a:pt x="1205206" y="508843"/>
                          <a:pt x="1456773" y="303346"/>
                          <a:pt x="1759138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0" name="直线连接符 109">
            <a:extLst>
              <a:ext uri="{FF2B5EF4-FFF2-40B4-BE49-F238E27FC236}">
                <a16:creationId xmlns:a16="http://schemas.microsoft.com/office/drawing/2014/main" id="{ED46F451-BB83-6698-6E76-AB7519F2A303}"/>
              </a:ext>
            </a:extLst>
          </p:cNvPr>
          <p:cNvCxnSpPr>
            <a:cxnSpLocks/>
          </p:cNvCxnSpPr>
          <p:nvPr/>
        </p:nvCxnSpPr>
        <p:spPr>
          <a:xfrm>
            <a:off x="6305636" y="3014139"/>
            <a:ext cx="0" cy="1067173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文本框 110">
                <a:extLst>
                  <a:ext uri="{FF2B5EF4-FFF2-40B4-BE49-F238E27FC236}">
                    <a16:creationId xmlns:a16="http://schemas.microsoft.com/office/drawing/2014/main" id="{3CEC12D4-1872-2EC0-F9B4-F94B9D8F69C2}"/>
                  </a:ext>
                </a:extLst>
              </p:cNvPr>
              <p:cNvSpPr txBox="1"/>
              <p:nvPr/>
            </p:nvSpPr>
            <p:spPr>
              <a:xfrm>
                <a:off x="6169972" y="4081312"/>
                <a:ext cx="339612" cy="254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CN" sz="1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1" name="文本框 110">
                <a:extLst>
                  <a:ext uri="{FF2B5EF4-FFF2-40B4-BE49-F238E27FC236}">
                    <a16:creationId xmlns:a16="http://schemas.microsoft.com/office/drawing/2014/main" id="{3CEC12D4-1872-2EC0-F9B4-F94B9D8F6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972" y="4081312"/>
                <a:ext cx="339612" cy="2546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文本框 111">
            <a:extLst>
              <a:ext uri="{FF2B5EF4-FFF2-40B4-BE49-F238E27FC236}">
                <a16:creationId xmlns:a16="http://schemas.microsoft.com/office/drawing/2014/main" id="{F48AD9AA-60E0-252E-E090-06FD34BD37B4}"/>
              </a:ext>
            </a:extLst>
          </p:cNvPr>
          <p:cNvSpPr txBox="1"/>
          <p:nvPr/>
        </p:nvSpPr>
        <p:spPr>
          <a:xfrm>
            <a:off x="7726432" y="3062041"/>
            <a:ext cx="951664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ts val="1100"/>
              </a:lnSpc>
            </a:pPr>
            <a:r>
              <a:rPr lang="en-US" altLang="zh-CN" sz="110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Interval Multiplexing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文本框 112">
                <a:extLst>
                  <a:ext uri="{FF2B5EF4-FFF2-40B4-BE49-F238E27FC236}">
                    <a16:creationId xmlns:a16="http://schemas.microsoft.com/office/drawing/2014/main" id="{4C79D7CE-354B-96F1-9C35-D91D3EA1F3BB}"/>
                  </a:ext>
                </a:extLst>
              </p:cNvPr>
              <p:cNvSpPr txBox="1"/>
              <p:nvPr/>
            </p:nvSpPr>
            <p:spPr>
              <a:xfrm flipH="1">
                <a:off x="6429093" y="4081308"/>
                <a:ext cx="477621" cy="249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CN" sz="1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1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" name="文本框 112">
                <a:extLst>
                  <a:ext uri="{FF2B5EF4-FFF2-40B4-BE49-F238E27FC236}">
                    <a16:creationId xmlns:a16="http://schemas.microsoft.com/office/drawing/2014/main" id="{4C79D7CE-354B-96F1-9C35-D91D3EA1F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429093" y="4081308"/>
                <a:ext cx="477621" cy="2496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4" name="直线连接符 113">
            <a:extLst>
              <a:ext uri="{FF2B5EF4-FFF2-40B4-BE49-F238E27FC236}">
                <a16:creationId xmlns:a16="http://schemas.microsoft.com/office/drawing/2014/main" id="{CBD2451D-6FC2-8213-46AD-D1655E1BA11B}"/>
              </a:ext>
            </a:extLst>
          </p:cNvPr>
          <p:cNvCxnSpPr>
            <a:cxnSpLocks/>
          </p:cNvCxnSpPr>
          <p:nvPr/>
        </p:nvCxnSpPr>
        <p:spPr>
          <a:xfrm>
            <a:off x="6630756" y="3010329"/>
            <a:ext cx="0" cy="1067173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15" name="直线连接符 114">
            <a:extLst>
              <a:ext uri="{FF2B5EF4-FFF2-40B4-BE49-F238E27FC236}">
                <a16:creationId xmlns:a16="http://schemas.microsoft.com/office/drawing/2014/main" id="{E20BDCE8-A480-610E-2E8C-7F51943B1CD2}"/>
              </a:ext>
            </a:extLst>
          </p:cNvPr>
          <p:cNvCxnSpPr>
            <a:cxnSpLocks/>
          </p:cNvCxnSpPr>
          <p:nvPr/>
        </p:nvCxnSpPr>
        <p:spPr>
          <a:xfrm>
            <a:off x="7057476" y="3014139"/>
            <a:ext cx="0" cy="1067173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文本框 115">
                <a:extLst>
                  <a:ext uri="{FF2B5EF4-FFF2-40B4-BE49-F238E27FC236}">
                    <a16:creationId xmlns:a16="http://schemas.microsoft.com/office/drawing/2014/main" id="{E87298D1-ED9C-DC17-98C6-B3B95D2E23FC}"/>
                  </a:ext>
                </a:extLst>
              </p:cNvPr>
              <p:cNvSpPr txBox="1"/>
              <p:nvPr/>
            </p:nvSpPr>
            <p:spPr>
              <a:xfrm flipH="1">
                <a:off x="6843568" y="4081308"/>
                <a:ext cx="477621" cy="249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CN" sz="1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sz="1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6" name="文本框 115">
                <a:extLst>
                  <a:ext uri="{FF2B5EF4-FFF2-40B4-BE49-F238E27FC236}">
                    <a16:creationId xmlns:a16="http://schemas.microsoft.com/office/drawing/2014/main" id="{E87298D1-ED9C-DC17-98C6-B3B95D2E2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843568" y="4081308"/>
                <a:ext cx="477621" cy="2496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箭头: 右 274">
            <a:extLst>
              <a:ext uri="{FF2B5EF4-FFF2-40B4-BE49-F238E27FC236}">
                <a16:creationId xmlns:a16="http://schemas.microsoft.com/office/drawing/2014/main" id="{322CA05F-7162-53B8-028A-6002924CEECD}"/>
              </a:ext>
            </a:extLst>
          </p:cNvPr>
          <p:cNvSpPr/>
          <p:nvPr/>
        </p:nvSpPr>
        <p:spPr>
          <a:xfrm>
            <a:off x="3284501" y="3405519"/>
            <a:ext cx="679750" cy="221679"/>
          </a:xfrm>
          <a:prstGeom prst="rightArrow">
            <a:avLst>
              <a:gd name="adj1" fmla="val 30803"/>
              <a:gd name="adj2" fmla="val 66950"/>
            </a:avLst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8" name="箭头: 右 274">
            <a:extLst>
              <a:ext uri="{FF2B5EF4-FFF2-40B4-BE49-F238E27FC236}">
                <a16:creationId xmlns:a16="http://schemas.microsoft.com/office/drawing/2014/main" id="{EE35FF0C-1A78-72BC-DCAA-230442D1D033}"/>
              </a:ext>
            </a:extLst>
          </p:cNvPr>
          <p:cNvSpPr/>
          <p:nvPr/>
        </p:nvSpPr>
        <p:spPr>
          <a:xfrm>
            <a:off x="5277191" y="3469666"/>
            <a:ext cx="679750" cy="221679"/>
          </a:xfrm>
          <a:prstGeom prst="rightArrow">
            <a:avLst>
              <a:gd name="adj1" fmla="val 30803"/>
              <a:gd name="adj2" fmla="val 66950"/>
            </a:avLst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9" name="箭头: 右 274">
            <a:extLst>
              <a:ext uri="{FF2B5EF4-FFF2-40B4-BE49-F238E27FC236}">
                <a16:creationId xmlns:a16="http://schemas.microsoft.com/office/drawing/2014/main" id="{F9C41542-4C74-6374-AA41-246EA5BE3B99}"/>
              </a:ext>
            </a:extLst>
          </p:cNvPr>
          <p:cNvSpPr/>
          <p:nvPr/>
        </p:nvSpPr>
        <p:spPr>
          <a:xfrm>
            <a:off x="7863550" y="3488765"/>
            <a:ext cx="679750" cy="221679"/>
          </a:xfrm>
          <a:prstGeom prst="rightArrow">
            <a:avLst>
              <a:gd name="adj1" fmla="val 30803"/>
              <a:gd name="adj2" fmla="val 66950"/>
            </a:avLst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BA186E59-1044-7B92-DF64-D9CF1152162E}"/>
              </a:ext>
            </a:extLst>
          </p:cNvPr>
          <p:cNvSpPr txBox="1"/>
          <p:nvPr/>
        </p:nvSpPr>
        <p:spPr>
          <a:xfrm>
            <a:off x="4599948" y="2641409"/>
            <a:ext cx="720608" cy="30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800"/>
              </a:lnSpc>
            </a:pPr>
            <a:r>
              <a:rPr lang="en-US" altLang="zh-CN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Broadcast</a:t>
            </a:r>
            <a:r>
              <a:rPr lang="zh-CN" altLang="en-US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Interval</a:t>
            </a:r>
            <a:endParaRPr lang="zh-CN" altLang="en-US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24E1DF6E-8C8D-07AA-C3B5-84437A11E0D4}"/>
              </a:ext>
            </a:extLst>
          </p:cNvPr>
          <p:cNvSpPr txBox="1"/>
          <p:nvPr/>
        </p:nvSpPr>
        <p:spPr>
          <a:xfrm>
            <a:off x="4619398" y="3372215"/>
            <a:ext cx="72060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800"/>
              </a:lnSpc>
            </a:pPr>
            <a:r>
              <a:rPr lang="en-US" altLang="zh-CN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Broadcast</a:t>
            </a:r>
            <a:r>
              <a:rPr lang="zh-CN" altLang="en-US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Interval</a:t>
            </a:r>
            <a:endParaRPr lang="zh-CN" altLang="en-US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7022990A-D74C-7BB2-4E4D-C5F22641DB49}"/>
              </a:ext>
            </a:extLst>
          </p:cNvPr>
          <p:cNvSpPr txBox="1"/>
          <p:nvPr/>
        </p:nvSpPr>
        <p:spPr>
          <a:xfrm>
            <a:off x="4624793" y="4342170"/>
            <a:ext cx="720608" cy="30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800"/>
              </a:lnSpc>
            </a:pPr>
            <a:r>
              <a:rPr lang="en-US" altLang="zh-CN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Broadcast</a:t>
            </a:r>
            <a:r>
              <a:rPr lang="zh-CN" altLang="en-US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Interval</a:t>
            </a:r>
            <a:endParaRPr lang="zh-CN" altLang="en-US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16B5F8E-C66B-2937-DFD4-FF8747A7FBA8}"/>
              </a:ext>
            </a:extLst>
          </p:cNvPr>
          <p:cNvSpPr txBox="1"/>
          <p:nvPr/>
        </p:nvSpPr>
        <p:spPr>
          <a:xfrm>
            <a:off x="856105" y="1338212"/>
            <a:ext cx="10627733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chemeClr val="tx1"/>
                </a:solidFill>
              </a:rPr>
              <a:t>For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more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design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details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Common Interest Extraction </a:t>
            </a:r>
            <a:r>
              <a:rPr lang="zh-CN" altLang="en-US" sz="1600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Interval Multiplexing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modules,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please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refer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paper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281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effectLst/>
                <a:latin typeface="Helvetica" pitchFamily="2" charset="0"/>
              </a:rPr>
              <a:t>Evaluation</a:t>
            </a:r>
            <a:endParaRPr lang="en" altLang="zh-CN" sz="2400" dirty="0">
              <a:effectLst/>
              <a:latin typeface="Helvetica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23</a:t>
            </a:fld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F2FE69-DE2B-2377-41EB-8D41059DA2AA}"/>
              </a:ext>
            </a:extLst>
          </p:cNvPr>
          <p:cNvSpPr txBox="1">
            <a:spLocks/>
          </p:cNvSpPr>
          <p:nvPr/>
        </p:nvSpPr>
        <p:spPr>
          <a:xfrm>
            <a:off x="577058" y="1370865"/>
            <a:ext cx="10570840" cy="52439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itchFamily="2" charset="2"/>
              <a:buChar char="n"/>
              <a:defRPr sz="2000" b="1" i="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l"/>
              <a:defRPr sz="1800" b="0" i="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ü"/>
              <a:defRPr sz="16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sz="1800" dirty="0">
                <a:effectLst/>
                <a:latin typeface="Helvetica" pitchFamily="2" charset="0"/>
              </a:rPr>
              <a:t>Inputs</a:t>
            </a:r>
            <a:r>
              <a:rPr lang="en-US" altLang="zh-CN" sz="1800" dirty="0">
                <a:effectLst/>
                <a:latin typeface="Helvetica" pitchFamily="2" charset="0"/>
              </a:rPr>
              <a:t>:</a:t>
            </a:r>
          </a:p>
          <a:p>
            <a:pPr lvl="1"/>
            <a:r>
              <a:rPr lang="en-US" altLang="zh-CN" sz="1600" dirty="0">
                <a:solidFill>
                  <a:srgbClr val="C00000"/>
                </a:solidFill>
                <a:effectLst/>
                <a:latin typeface="Helvetica" pitchFamily="2" charset="0"/>
              </a:rPr>
              <a:t>512ms/5120ms (i.e., LOW POWER) </a:t>
            </a:r>
            <a:r>
              <a:rPr lang="en-US" altLang="zh-CN" sz="1600" dirty="0">
                <a:effectLst/>
                <a:latin typeface="Helvetica" pitchFamily="2" charset="0"/>
              </a:rPr>
              <a:t>and</a:t>
            </a:r>
            <a:r>
              <a:rPr lang="zh-CN" altLang="en-US" sz="1600" dirty="0">
                <a:effectLst/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rgbClr val="C00000"/>
                </a:solidFill>
                <a:effectLst/>
                <a:latin typeface="Helvetica" pitchFamily="2" charset="0"/>
              </a:rPr>
              <a:t>1024ms/4096ms (i.e., BALANCED) </a:t>
            </a:r>
            <a:r>
              <a:rPr lang="en-US" altLang="zh-CN" sz="1600" dirty="0">
                <a:effectLst/>
                <a:latin typeface="Helvetica" pitchFamily="2" charset="0"/>
              </a:rPr>
              <a:t>are two types of default</a:t>
            </a:r>
            <a:r>
              <a:rPr lang="zh-CN" altLang="en-US" sz="1600" dirty="0">
                <a:effectLst/>
                <a:latin typeface="Helvetica" pitchFamily="2" charset="0"/>
              </a:rPr>
              <a:t> </a:t>
            </a:r>
            <a:r>
              <a:rPr lang="en-US" altLang="zh-CN" sz="1600" dirty="0">
                <a:effectLst/>
                <a:latin typeface="Helvetica" pitchFamily="2" charset="0"/>
              </a:rPr>
              <a:t>scan modes supported by most Android phones</a:t>
            </a:r>
          </a:p>
          <a:p>
            <a:pPr lvl="1"/>
            <a:r>
              <a:rPr lang="en-US" altLang="zh-CN" sz="1600" dirty="0">
                <a:solidFill>
                  <a:srgbClr val="C00000"/>
                </a:solidFill>
                <a:effectLst/>
                <a:latin typeface="Helvetica" pitchFamily="2" charset="0"/>
              </a:rPr>
              <a:t>20ms/600ms </a:t>
            </a:r>
            <a:r>
              <a:rPr lang="en-US" altLang="zh-CN" sz="1600" dirty="0">
                <a:effectLst/>
                <a:latin typeface="Helvetica" pitchFamily="2" charset="0"/>
              </a:rPr>
              <a:t>and </a:t>
            </a:r>
            <a:r>
              <a:rPr lang="en-US" altLang="zh-CN" sz="1600" dirty="0">
                <a:solidFill>
                  <a:srgbClr val="C00000"/>
                </a:solidFill>
                <a:effectLst/>
                <a:latin typeface="Helvetica" pitchFamily="2" charset="0"/>
              </a:rPr>
              <a:t>30ms/300ms </a:t>
            </a:r>
            <a:r>
              <a:rPr lang="en-US" altLang="zh-CN" sz="1600" dirty="0">
                <a:effectLst/>
                <a:latin typeface="Helvetica" pitchFamily="2" charset="0"/>
              </a:rPr>
              <a:t>are two types of customized</a:t>
            </a:r>
            <a:r>
              <a:rPr lang="zh-CN" altLang="en-US" sz="1600" dirty="0">
                <a:effectLst/>
                <a:latin typeface="Helvetica" pitchFamily="2" charset="0"/>
              </a:rPr>
              <a:t> </a:t>
            </a:r>
            <a:r>
              <a:rPr lang="en-US" altLang="zh-CN" sz="1600" dirty="0">
                <a:effectLst/>
                <a:latin typeface="Helvetica" pitchFamily="2" charset="0"/>
              </a:rPr>
              <a:t>scan modes</a:t>
            </a:r>
            <a:r>
              <a:rPr lang="zh-CN" altLang="en-US" sz="1600" dirty="0">
                <a:effectLst/>
                <a:latin typeface="Helvetica" pitchFamily="2" charset="0"/>
              </a:rPr>
              <a:t> </a:t>
            </a:r>
            <a:r>
              <a:rPr lang="en-US" altLang="zh-CN" sz="1600" dirty="0">
                <a:effectLst/>
                <a:latin typeface="Helvetica" pitchFamily="2" charset="0"/>
              </a:rPr>
              <a:t>(e.g.,</a:t>
            </a:r>
            <a:r>
              <a:rPr lang="zh-CN" altLang="en-US" sz="1600" dirty="0">
                <a:effectLst/>
                <a:latin typeface="Helvetica" pitchFamily="2" charset="0"/>
              </a:rPr>
              <a:t> </a:t>
            </a:r>
            <a:r>
              <a:rPr lang="en-US" altLang="zh-CN" sz="1600" dirty="0" err="1">
                <a:effectLst/>
                <a:latin typeface="Helvetica" pitchFamily="2" charset="0"/>
              </a:rPr>
              <a:t>HarmonyOS</a:t>
            </a:r>
            <a:r>
              <a:rPr lang="en-US" altLang="zh-CN" sz="1600" dirty="0">
                <a:effectLst/>
                <a:latin typeface="Helvetica" pitchFamily="2" charset="0"/>
              </a:rPr>
              <a:t> )</a:t>
            </a:r>
          </a:p>
          <a:p>
            <a:r>
              <a:rPr lang="en" altLang="zh-CN" sz="1800" dirty="0">
                <a:effectLst/>
                <a:latin typeface="Helvetica" pitchFamily="2" charset="0"/>
              </a:rPr>
              <a:t>Parameters</a:t>
            </a:r>
            <a:r>
              <a:rPr lang="en-US" altLang="zh-CN" sz="1800" dirty="0">
                <a:latin typeface="Helvetica" pitchFamily="2" charset="0"/>
              </a:rPr>
              <a:t>:</a:t>
            </a:r>
          </a:p>
          <a:p>
            <a:pPr lvl="1"/>
            <a:r>
              <a:rPr lang="en" altLang="zh-CN" sz="1600" b="0" dirty="0">
                <a:effectLst/>
                <a:latin typeface="Helvetica" pitchFamily="2" charset="0"/>
              </a:rPr>
              <a:t>We run tests for broadcast intervals that meet</a:t>
            </a:r>
            <a:r>
              <a:rPr lang="zh-CN" altLang="en-US" sz="1600" b="0" dirty="0">
                <a:effectLst/>
                <a:latin typeface="Helvetica" pitchFamily="2" charset="0"/>
              </a:rPr>
              <a:t> </a:t>
            </a:r>
            <a:r>
              <a:rPr lang="en" altLang="zh-CN" sz="1600" b="0" dirty="0">
                <a:effectLst/>
                <a:latin typeface="Helvetica" pitchFamily="2" charset="0"/>
              </a:rPr>
              <a:t>A ∈ [</a:t>
            </a:r>
            <a:r>
              <a:rPr lang="en" altLang="zh-CN" sz="1600" b="0" dirty="0" err="1">
                <a:effectLst/>
                <a:latin typeface="Helvetica" pitchFamily="2" charset="0"/>
              </a:rPr>
              <a:t>A</a:t>
            </a:r>
            <a:r>
              <a:rPr lang="en" altLang="zh-CN" sz="1600" b="0" baseline="-25000" dirty="0" err="1">
                <a:effectLst/>
                <a:latin typeface="Helvetica" pitchFamily="2" charset="0"/>
              </a:rPr>
              <a:t>left</a:t>
            </a:r>
            <a:r>
              <a:rPr lang="en" altLang="zh-CN" sz="1600" b="0" dirty="0" err="1">
                <a:effectLst/>
                <a:latin typeface="Helvetica" pitchFamily="2" charset="0"/>
              </a:rPr>
              <a:t>,A</a:t>
            </a:r>
            <a:r>
              <a:rPr lang="en" altLang="zh-CN" sz="1600" b="0" baseline="-25000" dirty="0" err="1">
                <a:effectLst/>
                <a:latin typeface="Helvetica" pitchFamily="2" charset="0"/>
              </a:rPr>
              <a:t>right</a:t>
            </a:r>
            <a:r>
              <a:rPr lang="en" altLang="zh-CN" sz="1600" b="0" dirty="0">
                <a:effectLst/>
                <a:latin typeface="Helvetica" pitchFamily="2" charset="0"/>
              </a:rPr>
              <a:t>], where we recommend </a:t>
            </a:r>
            <a:r>
              <a:rPr lang="en" altLang="zh-CN" sz="1600" b="0" dirty="0" err="1">
                <a:solidFill>
                  <a:srgbClr val="C00000"/>
                </a:solidFill>
                <a:effectLst/>
                <a:latin typeface="Helvetica" pitchFamily="2" charset="0"/>
              </a:rPr>
              <a:t>A</a:t>
            </a:r>
            <a:r>
              <a:rPr lang="en" altLang="zh-CN" sz="1600" b="0" baseline="-25000" dirty="0" err="1">
                <a:solidFill>
                  <a:srgbClr val="C00000"/>
                </a:solidFill>
                <a:effectLst/>
                <a:latin typeface="Helvetica" pitchFamily="2" charset="0"/>
              </a:rPr>
              <a:t>left</a:t>
            </a:r>
            <a:r>
              <a:rPr lang="en" altLang="zh-CN" sz="1600" b="0" dirty="0">
                <a:solidFill>
                  <a:srgbClr val="C00000"/>
                </a:solidFill>
                <a:effectLst/>
                <a:latin typeface="Helvetica" pitchFamily="2" charset="0"/>
              </a:rPr>
              <a:t> ≥ 20 </a:t>
            </a:r>
            <a:r>
              <a:rPr lang="en" altLang="zh-CN" sz="1600" b="0" dirty="0" err="1">
                <a:solidFill>
                  <a:srgbClr val="C00000"/>
                </a:solidFill>
                <a:effectLst/>
                <a:latin typeface="Helvetica" pitchFamily="2" charset="0"/>
              </a:rPr>
              <a:t>ms</a:t>
            </a:r>
            <a:r>
              <a:rPr lang="zh-CN" altLang="en-US" sz="1600" b="0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" altLang="zh-CN" sz="1600" b="0" dirty="0">
                <a:effectLst/>
                <a:latin typeface="Helvetica" pitchFamily="2" charset="0"/>
              </a:rPr>
              <a:t>and </a:t>
            </a:r>
            <a:r>
              <a:rPr lang="en" altLang="zh-CN" sz="1600" b="0" dirty="0">
                <a:solidFill>
                  <a:srgbClr val="C00000"/>
                </a:solidFill>
                <a:effectLst/>
                <a:latin typeface="Helvetica" pitchFamily="2" charset="0"/>
              </a:rPr>
              <a:t>A</a:t>
            </a:r>
            <a:r>
              <a:rPr lang="en" altLang="zh-CN" sz="1600" b="0" baseline="-25000" dirty="0">
                <a:solidFill>
                  <a:srgbClr val="C00000"/>
                </a:solidFill>
                <a:effectLst/>
                <a:latin typeface="Helvetica" pitchFamily="2" charset="0"/>
              </a:rPr>
              <a:t>right </a:t>
            </a:r>
            <a:r>
              <a:rPr lang="en" altLang="zh-CN" sz="1600" b="0" dirty="0">
                <a:solidFill>
                  <a:srgbClr val="C00000"/>
                </a:solidFill>
                <a:effectLst/>
                <a:latin typeface="Helvetica" pitchFamily="2" charset="0"/>
              </a:rPr>
              <a:t>&lt; min{10240ms, latency tolerance} </a:t>
            </a:r>
            <a:r>
              <a:rPr lang="en" altLang="zh-CN" sz="1600" b="0" dirty="0">
                <a:effectLst/>
                <a:latin typeface="Helvetica" pitchFamily="2" charset="0"/>
              </a:rPr>
              <a:t>according</a:t>
            </a:r>
            <a:r>
              <a:rPr lang="zh-CN" altLang="en-US" sz="1600" b="0" dirty="0">
                <a:effectLst/>
                <a:latin typeface="Helvetica" pitchFamily="2" charset="0"/>
              </a:rPr>
              <a:t> </a:t>
            </a:r>
            <a:r>
              <a:rPr lang="en" altLang="zh-CN" sz="1600" b="0" dirty="0">
                <a:effectLst/>
                <a:latin typeface="Helvetica" pitchFamily="2" charset="0"/>
              </a:rPr>
              <a:t>to the whole range of broadcast intervals allowed in BLE</a:t>
            </a:r>
          </a:p>
          <a:p>
            <a:r>
              <a:rPr lang="en-US" altLang="zh-CN" sz="1800" dirty="0">
                <a:latin typeface="Helvetica" pitchFamily="2" charset="0"/>
              </a:rPr>
              <a:t>Scheme</a:t>
            </a:r>
            <a:r>
              <a:rPr lang="en" altLang="zh-CN" sz="1800" dirty="0">
                <a:effectLst/>
                <a:latin typeface="Helvetica" pitchFamily="2" charset="0"/>
              </a:rPr>
              <a:t>s</a:t>
            </a:r>
            <a:r>
              <a:rPr lang="en-US" altLang="zh-CN" sz="1800" dirty="0">
                <a:latin typeface="Helvetica" pitchFamily="2" charset="0"/>
              </a:rPr>
              <a:t>:</a:t>
            </a:r>
          </a:p>
          <a:p>
            <a:pPr lvl="1"/>
            <a:r>
              <a:rPr lang="en" altLang="zh-CN" sz="1600" b="0" dirty="0">
                <a:effectLst/>
                <a:latin typeface="Helvetica" pitchFamily="2" charset="0"/>
              </a:rPr>
              <a:t>LOP (Local </a:t>
            </a:r>
            <a:r>
              <a:rPr lang="en" altLang="zh-CN" sz="1600" b="0" dirty="0" err="1">
                <a:effectLst/>
                <a:latin typeface="Helvetica" pitchFamily="2" charset="0"/>
              </a:rPr>
              <a:t>OPtima</a:t>
            </a:r>
            <a:r>
              <a:rPr lang="en" altLang="zh-CN" sz="1600" b="0" dirty="0">
                <a:effectLst/>
                <a:latin typeface="Helvetica" pitchFamily="2" charset="0"/>
              </a:rPr>
              <a:t>)</a:t>
            </a:r>
            <a:r>
              <a:rPr lang="en-US" altLang="zh-CN" sz="1600" b="0" dirty="0">
                <a:effectLst/>
                <a:latin typeface="Helvetica" pitchFamily="2" charset="0"/>
              </a:rPr>
              <a:t>:</a:t>
            </a:r>
            <a:r>
              <a:rPr lang="zh-CN" altLang="en-US" sz="1600" b="0" dirty="0">
                <a:effectLst/>
                <a:latin typeface="Helvetica" pitchFamily="2" charset="0"/>
              </a:rPr>
              <a:t> </a:t>
            </a:r>
            <a:r>
              <a:rPr lang="en" altLang="zh-CN" sz="1600" b="0" dirty="0">
                <a:effectLst/>
                <a:latin typeface="Helvetica" pitchFamily="2" charset="0"/>
              </a:rPr>
              <a:t>the scheme that sets the</a:t>
            </a:r>
            <a:r>
              <a:rPr lang="zh-CN" altLang="en-US" sz="1600" b="0" dirty="0">
                <a:effectLst/>
                <a:latin typeface="Helvetica" pitchFamily="2" charset="0"/>
              </a:rPr>
              <a:t> </a:t>
            </a:r>
            <a:r>
              <a:rPr lang="en" altLang="zh-CN" sz="1600" b="0" dirty="0">
                <a:effectLst/>
                <a:latin typeface="Helvetica" pitchFamily="2" charset="0"/>
              </a:rPr>
              <a:t>broadcast interval that achieves the tight duty-cycle-dependent</a:t>
            </a:r>
            <a:r>
              <a:rPr lang="zh-CN" altLang="en-US" sz="1600" b="0" dirty="0">
                <a:effectLst/>
                <a:latin typeface="Helvetica" pitchFamily="2" charset="0"/>
              </a:rPr>
              <a:t> </a:t>
            </a:r>
            <a:r>
              <a:rPr lang="en" altLang="zh-CN" sz="1600" b="0" dirty="0">
                <a:effectLst/>
                <a:latin typeface="Helvetica" pitchFamily="2" charset="0"/>
              </a:rPr>
              <a:t>bounds on discovery latency for</a:t>
            </a:r>
            <a:r>
              <a:rPr lang="zh-CN" altLang="en-US" sz="1600" dirty="0">
                <a:latin typeface="Helvetica" pitchFamily="2" charset="0"/>
              </a:rPr>
              <a:t> </a:t>
            </a:r>
            <a:r>
              <a:rPr lang="en" altLang="zh-CN" sz="1600" b="0" dirty="0">
                <a:effectLst/>
                <a:latin typeface="Helvetica" pitchFamily="2" charset="0"/>
              </a:rPr>
              <a:t>only one type of scan mode, i.e., LOP locally optimizes</a:t>
            </a:r>
            <a:r>
              <a:rPr lang="zh-CN" altLang="en-US" sz="1600" b="0" dirty="0">
                <a:effectLst/>
                <a:latin typeface="Helvetica" pitchFamily="2" charset="0"/>
              </a:rPr>
              <a:t> </a:t>
            </a:r>
            <a:r>
              <a:rPr lang="en" altLang="zh-CN" sz="1600" b="0" dirty="0">
                <a:effectLst/>
                <a:latin typeface="Helvetica" pitchFamily="2" charset="0"/>
              </a:rPr>
              <a:t>latency. </a:t>
            </a:r>
          </a:p>
          <a:p>
            <a:pPr lvl="1"/>
            <a:r>
              <a:rPr lang="en" altLang="zh-CN" sz="1600" b="0" dirty="0" err="1">
                <a:effectLst/>
                <a:latin typeface="Helvetica" pitchFamily="2" charset="0"/>
              </a:rPr>
              <a:t>ElastiCast</a:t>
            </a:r>
            <a:r>
              <a:rPr lang="en" altLang="zh-CN" sz="1600" b="0" dirty="0">
                <a:effectLst/>
                <a:latin typeface="Helvetica" pitchFamily="2" charset="0"/>
              </a:rPr>
              <a:t>-SBP</a:t>
            </a:r>
            <a:r>
              <a:rPr lang="zh-CN" altLang="en-US" sz="1600" b="0" dirty="0">
                <a:effectLst/>
                <a:latin typeface="Helvetica" pitchFamily="2" charset="0"/>
              </a:rPr>
              <a:t> </a:t>
            </a:r>
            <a:r>
              <a:rPr lang="en" altLang="zh-CN" sz="1600" b="0" dirty="0">
                <a:effectLst/>
                <a:latin typeface="Helvetica" pitchFamily="2" charset="0"/>
              </a:rPr>
              <a:t>refers to the Single Broadcast Pattern</a:t>
            </a:r>
            <a:r>
              <a:rPr lang="zh-CN" altLang="en-US" sz="1600" b="0" dirty="0">
                <a:effectLst/>
                <a:latin typeface="Helvetica" pitchFamily="2" charset="0"/>
              </a:rPr>
              <a:t> </a:t>
            </a:r>
            <a:r>
              <a:rPr lang="en-US" altLang="zh-CN" sz="1600" b="0" dirty="0">
                <a:solidFill>
                  <a:srgbClr val="C00000"/>
                </a:solidFill>
                <a:effectLst/>
                <a:latin typeface="Helvetica" pitchFamily="2" charset="0"/>
              </a:rPr>
              <a:t>without</a:t>
            </a:r>
            <a:r>
              <a:rPr lang="zh-CN" altLang="en-US" sz="1600" b="0" dirty="0">
                <a:effectLst/>
                <a:latin typeface="Helvetica" pitchFamily="2" charset="0"/>
              </a:rPr>
              <a:t> </a:t>
            </a:r>
            <a:r>
              <a:rPr lang="en-US" altLang="zh-CN" sz="1600" b="0" dirty="0">
                <a:effectLst/>
                <a:latin typeface="Helvetica" pitchFamily="2" charset="0"/>
              </a:rPr>
              <a:t>applying</a:t>
            </a:r>
            <a:r>
              <a:rPr lang="zh-CN" altLang="en-US" sz="1600" b="0" dirty="0">
                <a:effectLst/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I</a:t>
            </a:r>
            <a:r>
              <a:rPr lang="en-US" altLang="zh-CN" sz="1600" b="0" dirty="0">
                <a:effectLst/>
                <a:latin typeface="Helvetica" pitchFamily="2" charset="0"/>
              </a:rPr>
              <a:t>nterval</a:t>
            </a:r>
            <a:r>
              <a:rPr lang="zh-CN" altLang="en-US" sz="1600" b="0" dirty="0">
                <a:effectLst/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M</a:t>
            </a:r>
            <a:r>
              <a:rPr lang="en-US" altLang="zh-CN" sz="1600" b="0" dirty="0">
                <a:effectLst/>
                <a:latin typeface="Helvetica" pitchFamily="2" charset="0"/>
              </a:rPr>
              <a:t>ultiplexing</a:t>
            </a:r>
            <a:endParaRPr lang="en" altLang="zh-CN" sz="1600" b="0" dirty="0">
              <a:effectLst/>
              <a:latin typeface="Helvetica" pitchFamily="2" charset="0"/>
            </a:endParaRPr>
          </a:p>
          <a:p>
            <a:pPr lvl="1"/>
            <a:r>
              <a:rPr lang="en" altLang="zh-CN" sz="1600" b="0" dirty="0" err="1">
                <a:effectLst/>
                <a:latin typeface="Helvetica" pitchFamily="2" charset="0"/>
              </a:rPr>
              <a:t>ElastiCast</a:t>
            </a:r>
            <a:r>
              <a:rPr lang="en" altLang="zh-CN" sz="1600" b="0" dirty="0">
                <a:effectLst/>
                <a:latin typeface="Helvetica" pitchFamily="2" charset="0"/>
              </a:rPr>
              <a:t>-ABP</a:t>
            </a:r>
            <a:r>
              <a:rPr lang="zh-CN" altLang="en-US" sz="1600" b="0" dirty="0">
                <a:effectLst/>
                <a:latin typeface="Helvetica" pitchFamily="2" charset="0"/>
              </a:rPr>
              <a:t> </a:t>
            </a:r>
            <a:r>
              <a:rPr lang="en" altLang="zh-CN" sz="1600" b="0" dirty="0">
                <a:effectLst/>
                <a:latin typeface="Helvetica" pitchFamily="2" charset="0"/>
              </a:rPr>
              <a:t>refers to the Alternation Broadcast Pattern</a:t>
            </a:r>
            <a:r>
              <a:rPr lang="zh-CN" altLang="en-US" sz="1600" b="0" dirty="0">
                <a:effectLst/>
                <a:latin typeface="Helvetica" pitchFamily="2" charset="0"/>
              </a:rPr>
              <a:t> </a:t>
            </a:r>
            <a:r>
              <a:rPr lang="en-US" altLang="zh-CN" sz="1600" b="0" dirty="0">
                <a:solidFill>
                  <a:srgbClr val="C00000"/>
                </a:solidFill>
                <a:effectLst/>
                <a:latin typeface="Helvetica" pitchFamily="2" charset="0"/>
              </a:rPr>
              <a:t>with</a:t>
            </a:r>
            <a:r>
              <a:rPr lang="zh-CN" altLang="en-US" sz="1600" b="0" dirty="0">
                <a:effectLst/>
                <a:latin typeface="Helvetica" pitchFamily="2" charset="0"/>
              </a:rPr>
              <a:t> </a:t>
            </a:r>
            <a:r>
              <a:rPr lang="en-US" altLang="zh-CN" sz="1600" b="0" dirty="0">
                <a:effectLst/>
                <a:latin typeface="Helvetica" pitchFamily="2" charset="0"/>
              </a:rPr>
              <a:t>applying</a:t>
            </a:r>
            <a:r>
              <a:rPr lang="zh-CN" altLang="en-US" sz="1600" b="0" dirty="0">
                <a:effectLst/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I</a:t>
            </a:r>
            <a:r>
              <a:rPr lang="en-US" altLang="zh-CN" sz="1600" b="0" dirty="0">
                <a:effectLst/>
                <a:latin typeface="Helvetica" pitchFamily="2" charset="0"/>
              </a:rPr>
              <a:t>nterval</a:t>
            </a:r>
            <a:r>
              <a:rPr lang="zh-CN" altLang="en-US" sz="1600" b="0" dirty="0">
                <a:effectLst/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M</a:t>
            </a:r>
            <a:r>
              <a:rPr lang="en-US" altLang="zh-CN" sz="1600" b="0" dirty="0">
                <a:effectLst/>
                <a:latin typeface="Helvetica" pitchFamily="2" charset="0"/>
              </a:rPr>
              <a:t>ultiplexing</a:t>
            </a:r>
            <a:endParaRPr lang="en" altLang="zh-CN" sz="1600" b="0" dirty="0">
              <a:effectLst/>
              <a:latin typeface="Helvetica" pitchFamily="2" charset="0"/>
            </a:endParaRPr>
          </a:p>
          <a:p>
            <a:pPr lvl="1"/>
            <a:endParaRPr lang="en" altLang="zh-CN" sz="16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120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2DA17657-737A-7471-289C-2D50D99E5D81}"/>
              </a:ext>
            </a:extLst>
          </p:cNvPr>
          <p:cNvSpPr txBox="1"/>
          <p:nvPr/>
        </p:nvSpPr>
        <p:spPr>
          <a:xfrm>
            <a:off x="6432003" y="5767404"/>
            <a:ext cx="3784021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" altLang="zh-CN" sz="1200" dirty="0">
                <a:effectLst/>
                <a:latin typeface="Helvetica" pitchFamily="2" charset="0"/>
              </a:rPr>
              <a:t>Scan</a:t>
            </a:r>
            <a:r>
              <a:rPr lang="zh-CN" altLang="en-US" sz="1200" dirty="0">
                <a:effectLst/>
                <a:latin typeface="Helvetica" pitchFamily="2" charset="0"/>
              </a:rPr>
              <a:t> </a:t>
            </a:r>
            <a:r>
              <a:rPr lang="en" altLang="zh-CN" sz="1200" dirty="0">
                <a:effectLst/>
                <a:latin typeface="Helvetica" pitchFamily="2" charset="0"/>
              </a:rPr>
              <a:t>modes: 20ms/600ms and 30ms/300ms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effectLst/>
                <a:latin typeface="Helvetica" pitchFamily="2" charset="0"/>
              </a:rPr>
              <a:t>Evaluation</a:t>
            </a:r>
            <a:endParaRPr lang="en" altLang="zh-CN" sz="2400" dirty="0">
              <a:effectLst/>
              <a:latin typeface="Helvetica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24</a:t>
            </a:fld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9AD00F-A0C1-3E41-4365-F72F3287E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276" y="2559469"/>
            <a:ext cx="8594748" cy="312608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187425D-8CD4-A249-7258-3EF1701099BC}"/>
              </a:ext>
            </a:extLst>
          </p:cNvPr>
          <p:cNvSpPr txBox="1"/>
          <p:nvPr/>
        </p:nvSpPr>
        <p:spPr>
          <a:xfrm>
            <a:off x="1761124" y="5767404"/>
            <a:ext cx="3784021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" altLang="zh-CN" sz="1200" dirty="0">
                <a:effectLst/>
                <a:latin typeface="Helvetica" pitchFamily="2" charset="0"/>
              </a:rPr>
              <a:t>Scan modes: 512ms/5120ms and 1024ms/4096ms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70490F2-4E71-B71E-80E9-30D9C5D41246}"/>
              </a:ext>
            </a:extLst>
          </p:cNvPr>
          <p:cNvSpPr txBox="1"/>
          <p:nvPr/>
        </p:nvSpPr>
        <p:spPr>
          <a:xfrm>
            <a:off x="992221" y="1247431"/>
            <a:ext cx="9852859" cy="1596719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itchFamily="2" charset="2"/>
              <a:buChar char="n"/>
              <a:defRPr b="1" i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85800" lvl="1" indent="-228600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l"/>
              <a:defRPr sz="1200" b="0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ü"/>
              <a:defRPr sz="1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573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002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" altLang="zh-CN" dirty="0" err="1">
                <a:solidFill>
                  <a:srgbClr val="C00000"/>
                </a:solidFill>
                <a:effectLst/>
                <a:latin typeface="Helvetica" pitchFamily="2" charset="0"/>
              </a:rPr>
              <a:t>ElastiCast</a:t>
            </a:r>
            <a:r>
              <a:rPr lang="en" altLang="zh-CN" dirty="0">
                <a:effectLst/>
                <a:latin typeface="Helvetica" pitchFamily="2" charset="0"/>
              </a:rPr>
              <a:t> can always </a:t>
            </a:r>
            <a:r>
              <a:rPr lang="en" altLang="zh-CN" dirty="0">
                <a:solidFill>
                  <a:srgbClr val="C00000"/>
                </a:solidFill>
                <a:effectLst/>
                <a:latin typeface="Helvetica" pitchFamily="2" charset="0"/>
              </a:rPr>
              <a:t>bound the neighbor discovery</a:t>
            </a:r>
            <a:r>
              <a:rPr lang="zh-CN" altLang="en-US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" altLang="zh-CN" dirty="0">
                <a:solidFill>
                  <a:srgbClr val="C00000"/>
                </a:solidFill>
                <a:effectLst/>
                <a:latin typeface="Helvetica" pitchFamily="2" charset="0"/>
              </a:rPr>
              <a:t>latency </a:t>
            </a:r>
            <a:r>
              <a:rPr lang="en" altLang="zh-CN" dirty="0">
                <a:effectLst/>
                <a:latin typeface="Helvetica" pitchFamily="2" charset="0"/>
              </a:rPr>
              <a:t>in the case of scan mode diversity</a:t>
            </a:r>
          </a:p>
          <a:p>
            <a:pPr lvl="1"/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examine</a:t>
            </a:r>
            <a:r>
              <a:rPr lang="zh-CN" altLang="en-US" dirty="0"/>
              <a:t> </a:t>
            </a:r>
            <a:r>
              <a:rPr lang="en" altLang="zh-CN" dirty="0"/>
              <a:t>the minimized weighted average discovery</a:t>
            </a:r>
            <a:r>
              <a:rPr lang="zh-CN" altLang="en-US" dirty="0"/>
              <a:t> </a:t>
            </a:r>
            <a:r>
              <a:rPr lang="en" altLang="zh-CN" dirty="0"/>
              <a:t>latency (Y-axis) when applying each scheme within the</a:t>
            </a:r>
            <a:r>
              <a:rPr lang="zh-CN" altLang="en-US" dirty="0"/>
              <a:t> </a:t>
            </a:r>
            <a:r>
              <a:rPr lang="en" altLang="zh-CN" dirty="0"/>
              <a:t>power budget in the form of (X-axis)</a:t>
            </a:r>
          </a:p>
          <a:p>
            <a:pPr lvl="1"/>
            <a:r>
              <a:rPr lang="en" altLang="zh-CN" dirty="0" err="1"/>
              <a:t>ElastiCast</a:t>
            </a:r>
            <a:r>
              <a:rPr lang="en" altLang="zh-CN" dirty="0"/>
              <a:t> has been deployed in Huawei’s commercial-off-the-shelf (COTS) BLE devices, called HUAWEI Tag</a:t>
            </a:r>
          </a:p>
          <a:p>
            <a:pPr lvl="1"/>
            <a:endParaRPr lang="en" altLang="zh-CN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01AF2DE-2AC6-B3FC-278F-0C1DA22BF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6055" y="2069635"/>
            <a:ext cx="1527107" cy="127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01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effectLst/>
                <a:latin typeface="Helvetica" pitchFamily="2" charset="0"/>
              </a:rPr>
              <a:t>Takeaways</a:t>
            </a:r>
            <a:endParaRPr lang="en" altLang="zh-CN" sz="2400" dirty="0">
              <a:effectLst/>
              <a:latin typeface="Helvetica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25</a:t>
            </a:fld>
            <a:endParaRPr lang="en-US" altLang="zh-CN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70490F2-4E71-B71E-80E9-30D9C5D41246}"/>
              </a:ext>
            </a:extLst>
          </p:cNvPr>
          <p:cNvSpPr txBox="1"/>
          <p:nvPr/>
        </p:nvSpPr>
        <p:spPr>
          <a:xfrm>
            <a:off x="992221" y="1247431"/>
            <a:ext cx="9852859" cy="499772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itchFamily="2" charset="2"/>
              <a:buChar char="n"/>
              <a:defRPr b="1" i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85800" lvl="1" indent="-228600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l"/>
              <a:defRPr sz="1200" b="0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ü"/>
              <a:defRPr sz="1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573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002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sz="1600" dirty="0"/>
              <a:t>Performance</a:t>
            </a:r>
            <a:r>
              <a:rPr lang="zh-CN" altLang="en-US" sz="1600" dirty="0"/>
              <a:t> </a:t>
            </a:r>
            <a:r>
              <a:rPr lang="en-US" altLang="zh-CN" sz="1600" dirty="0"/>
              <a:t>issues</a:t>
            </a:r>
            <a:r>
              <a:rPr lang="zh-CN" altLang="en-US" sz="1600" dirty="0"/>
              <a:t> </a:t>
            </a:r>
            <a:r>
              <a:rPr lang="en-US" altLang="zh-CN" sz="1600" dirty="0"/>
              <a:t>also</a:t>
            </a:r>
            <a:r>
              <a:rPr lang="zh-CN" altLang="en-US" sz="1600" dirty="0"/>
              <a:t> </a:t>
            </a:r>
            <a:r>
              <a:rPr lang="en-US" altLang="zh-CN" sz="1600" dirty="0"/>
              <a:t>exist</a:t>
            </a:r>
            <a:r>
              <a:rPr lang="zh-CN" altLang="en-US" sz="1600" dirty="0"/>
              <a:t> </a:t>
            </a:r>
            <a:r>
              <a:rPr lang="en-US" altLang="zh-CN" sz="1600" dirty="0"/>
              <a:t>in</a:t>
            </a:r>
            <a:r>
              <a:rPr lang="zh-CN" altLang="en-US" sz="1600" dirty="0"/>
              <a:t> </a:t>
            </a:r>
            <a:r>
              <a:rPr lang="en" altLang="zh-CN" sz="1600" dirty="0">
                <a:effectLst/>
                <a:latin typeface="Helvetica" pitchFamily="2" charset="0"/>
              </a:rPr>
              <a:t>Offline Finding</a:t>
            </a:r>
            <a:r>
              <a:rPr lang="zh-CN" altLang="en-US" sz="1600" dirty="0">
                <a:effectLst/>
                <a:latin typeface="Helvetica" pitchFamily="2" charset="0"/>
              </a:rPr>
              <a:t> </a:t>
            </a:r>
            <a:r>
              <a:rPr lang="en" altLang="zh-CN" sz="1600" dirty="0">
                <a:effectLst/>
                <a:latin typeface="Helvetica" pitchFamily="2" charset="0"/>
              </a:rPr>
              <a:t>Network</a:t>
            </a:r>
            <a:r>
              <a:rPr lang="zh-CN" altLang="en-US" sz="1600" dirty="0">
                <a:effectLst/>
                <a:latin typeface="Helvetica" pitchFamily="2" charset="0"/>
              </a:rPr>
              <a:t> </a:t>
            </a:r>
            <a:r>
              <a:rPr lang="en-US" altLang="zh-CN" sz="1600" dirty="0">
                <a:effectLst/>
                <a:latin typeface="Helvetica" pitchFamily="2" charset="0"/>
              </a:rPr>
              <a:t>(OFN)</a:t>
            </a:r>
            <a:endParaRPr lang="en-US" altLang="x-none" sz="1600" b="1" dirty="0"/>
          </a:p>
          <a:p>
            <a:pPr lvl="1"/>
            <a:r>
              <a:rPr lang="en-US" altLang="zh-CN" sz="1000" dirty="0">
                <a:effectLst/>
                <a:latin typeface="Helvetica" pitchFamily="2" charset="0"/>
              </a:rPr>
              <a:t>W</a:t>
            </a:r>
            <a:r>
              <a:rPr lang="en" altLang="zh-CN" sz="1000" dirty="0">
                <a:effectLst/>
                <a:latin typeface="Helvetica" pitchFamily="2" charset="0"/>
              </a:rPr>
              <a:t>e</a:t>
            </a:r>
            <a:r>
              <a:rPr lang="zh-CN" altLang="en-US" sz="1000" dirty="0">
                <a:latin typeface="Helvetica" pitchFamily="2" charset="0"/>
              </a:rPr>
              <a:t> </a:t>
            </a:r>
            <a:r>
              <a:rPr lang="en" altLang="zh-CN" sz="1000" dirty="0">
                <a:effectLst/>
                <a:latin typeface="Helvetica" pitchFamily="2" charset="0"/>
              </a:rPr>
              <a:t>take a first step toward understanding the OFN framework and highlight its design challenges from the perspective</a:t>
            </a:r>
            <a:r>
              <a:rPr lang="zh-CN" altLang="en-US" sz="1000" dirty="0">
                <a:effectLst/>
                <a:latin typeface="Helvetica" pitchFamily="2" charset="0"/>
              </a:rPr>
              <a:t> </a:t>
            </a:r>
            <a:r>
              <a:rPr lang="en" altLang="zh-CN" sz="1000" dirty="0">
                <a:effectLst/>
                <a:latin typeface="Helvetica" pitchFamily="2" charset="0"/>
              </a:rPr>
              <a:t>of performance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/>
              <a:t> </a:t>
            </a:r>
            <a:r>
              <a:rPr lang="en-US" altLang="x-none" sz="1600" b="1" dirty="0"/>
              <a:t>Neighbor </a:t>
            </a:r>
            <a:r>
              <a:rPr lang="en-US" altLang="zh-CN" sz="1600" dirty="0"/>
              <a:t>d</a:t>
            </a:r>
            <a:r>
              <a:rPr lang="en-US" altLang="x-none" sz="1600" b="1" dirty="0"/>
              <a:t>iscovery </a:t>
            </a:r>
            <a:r>
              <a:rPr lang="en-US" altLang="zh-CN" sz="1600" b="1" dirty="0"/>
              <a:t>l</a:t>
            </a:r>
            <a:r>
              <a:rPr lang="en-US" altLang="x-none" sz="1600" b="1" dirty="0"/>
              <a:t>atency </a:t>
            </a:r>
            <a:r>
              <a:rPr lang="en-US" altLang="zh-CN" sz="1600" b="1" dirty="0"/>
              <a:t>m</a:t>
            </a:r>
            <a:r>
              <a:rPr lang="en-US" altLang="x-none" sz="1600" b="1" dirty="0"/>
              <a:t>atters in OFN</a:t>
            </a:r>
          </a:p>
          <a:p>
            <a:pPr lvl="1" algn="just">
              <a:lnSpc>
                <a:spcPct val="150000"/>
              </a:lnSpc>
              <a:spcBef>
                <a:spcPts val="600"/>
              </a:spcBef>
            </a:pPr>
            <a:r>
              <a:rPr lang="en-US" altLang="zh-CN" sz="1200" dirty="0">
                <a:effectLst/>
                <a:latin typeface="Helvetica" pitchFamily="2" charset="0"/>
              </a:rPr>
              <a:t>N</a:t>
            </a:r>
            <a:r>
              <a:rPr lang="en" altLang="zh-CN" sz="1200" dirty="0" err="1">
                <a:effectLst/>
                <a:latin typeface="Helvetica" pitchFamily="2" charset="0"/>
              </a:rPr>
              <a:t>eighbor</a:t>
            </a:r>
            <a:r>
              <a:rPr lang="en" altLang="zh-CN" sz="1200" dirty="0">
                <a:effectLst/>
                <a:latin typeface="Helvetica" pitchFamily="2" charset="0"/>
              </a:rPr>
              <a:t> discovery</a:t>
            </a:r>
            <a:r>
              <a:rPr lang="zh-CN" altLang="en-US" sz="1200" dirty="0">
                <a:effectLst/>
                <a:latin typeface="Helvetica" pitchFamily="2" charset="0"/>
              </a:rPr>
              <a:t> </a:t>
            </a:r>
            <a:r>
              <a:rPr lang="en" altLang="zh-CN" sz="1200" dirty="0">
                <a:effectLst/>
                <a:latin typeface="Helvetica" pitchFamily="2" charset="0"/>
              </a:rPr>
              <a:t>latency should not exceed the time the person spends within</a:t>
            </a:r>
            <a:r>
              <a:rPr lang="zh-CN" altLang="en-US" sz="1200" dirty="0">
                <a:effectLst/>
                <a:latin typeface="Helvetica" pitchFamily="2" charset="0"/>
              </a:rPr>
              <a:t> </a:t>
            </a:r>
            <a:r>
              <a:rPr lang="en" altLang="zh-CN" sz="1200" dirty="0">
                <a:effectLst/>
                <a:latin typeface="Helvetica" pitchFamily="2" charset="0"/>
              </a:rPr>
              <a:t>the Bluetooth signal range</a:t>
            </a:r>
            <a:endParaRPr lang="en-US" altLang="x-none" sz="1000" b="1" dirty="0"/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altLang="x-none" sz="1600" b="1" dirty="0"/>
              <a:t> Discovery </a:t>
            </a:r>
            <a:r>
              <a:rPr lang="en-US" altLang="zh-CN" sz="1600" b="1" dirty="0"/>
              <a:t>l</a:t>
            </a:r>
            <a:r>
              <a:rPr lang="en-US" altLang="x-none" sz="1600" b="1" dirty="0"/>
              <a:t>atency is a </a:t>
            </a:r>
            <a:r>
              <a:rPr lang="en-US" altLang="zh-CN" sz="1600" b="1" dirty="0"/>
              <a:t>n</a:t>
            </a:r>
            <a:r>
              <a:rPr lang="en-US" altLang="x-none" sz="1600" b="1" dirty="0"/>
              <a:t>on-linear </a:t>
            </a:r>
            <a:r>
              <a:rPr lang="en-US" altLang="zh-CN" sz="1600" b="1" dirty="0"/>
              <a:t>f</a:t>
            </a:r>
            <a:r>
              <a:rPr lang="en-US" altLang="x-none" sz="1600" b="1" dirty="0"/>
              <a:t>unction of </a:t>
            </a:r>
            <a:r>
              <a:rPr lang="en-US" altLang="zh-CN" sz="1600" b="1" dirty="0"/>
              <a:t>p</a:t>
            </a:r>
            <a:r>
              <a:rPr lang="en-US" altLang="x-none" sz="1600" b="1" dirty="0"/>
              <a:t>ower </a:t>
            </a:r>
            <a:r>
              <a:rPr lang="en-US" altLang="zh-CN" sz="1600" b="1" dirty="0"/>
              <a:t>c</a:t>
            </a:r>
            <a:r>
              <a:rPr lang="en-US" altLang="x-none" sz="1600" b="1" dirty="0"/>
              <a:t>onsumption</a:t>
            </a:r>
          </a:p>
          <a:p>
            <a:pPr lvl="1" algn="just">
              <a:lnSpc>
                <a:spcPct val="150000"/>
              </a:lnSpc>
              <a:spcBef>
                <a:spcPts val="600"/>
              </a:spcBef>
            </a:pPr>
            <a:r>
              <a:rPr lang="en-US" altLang="x-none" dirty="0">
                <a:latin typeface="Helvetica" pitchFamily="2" charset="0"/>
              </a:rPr>
              <a:t>Given a scan mode, there exist multiple broadcast intervals within the “Valley Area” 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altLang="x-none" sz="1600" b="1" dirty="0"/>
              <a:t> Finder </a:t>
            </a:r>
            <a:r>
              <a:rPr lang="en-US" altLang="zh-CN" sz="1600" b="1" dirty="0"/>
              <a:t>d</a:t>
            </a:r>
            <a:r>
              <a:rPr lang="en-US" altLang="x-none" sz="1600" b="1" dirty="0"/>
              <a:t>evices </a:t>
            </a:r>
            <a:r>
              <a:rPr lang="en-US" altLang="zh-CN" sz="1600" b="1" dirty="0"/>
              <a:t>v</a:t>
            </a:r>
            <a:r>
              <a:rPr lang="en-US" altLang="x-none" sz="1600" b="1" dirty="0"/>
              <a:t>ary in </a:t>
            </a:r>
            <a:r>
              <a:rPr lang="en-US" altLang="zh-CN" sz="1600" b="1" dirty="0"/>
              <a:t>s</a:t>
            </a:r>
            <a:r>
              <a:rPr lang="en-US" altLang="x-none" sz="1600" b="1" dirty="0"/>
              <a:t>can </a:t>
            </a:r>
            <a:r>
              <a:rPr lang="en-US" altLang="zh-CN" sz="1600" b="1" dirty="0"/>
              <a:t>m</a:t>
            </a:r>
            <a:r>
              <a:rPr lang="en-US" altLang="x-none" sz="1600" b="1" dirty="0"/>
              <a:t>odes</a:t>
            </a:r>
          </a:p>
          <a:p>
            <a:pPr lvl="1" algn="just">
              <a:lnSpc>
                <a:spcPct val="150000"/>
              </a:lnSpc>
              <a:spcBef>
                <a:spcPts val="600"/>
              </a:spcBef>
            </a:pPr>
            <a:r>
              <a:rPr lang="en-US" altLang="zh-CN" dirty="0">
                <a:latin typeface="Helvetica" pitchFamily="2" charset="0"/>
              </a:rPr>
              <a:t>The crowd-sourced finder devices show diversity in scan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modes due to different power modes or different manufacturers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altLang="x-none" sz="1600" b="1" dirty="0"/>
              <a:t> Scan </a:t>
            </a:r>
            <a:r>
              <a:rPr lang="en-US" altLang="zh-CN" sz="1600" b="1" dirty="0"/>
              <a:t>m</a:t>
            </a:r>
            <a:r>
              <a:rPr lang="en-US" altLang="x-none" sz="1600" b="1" dirty="0"/>
              <a:t>ode </a:t>
            </a:r>
            <a:r>
              <a:rPr lang="en-US" altLang="zh-CN" sz="1600" b="1" dirty="0"/>
              <a:t>d</a:t>
            </a:r>
            <a:r>
              <a:rPr lang="en-US" altLang="x-none" sz="1600" b="1" dirty="0"/>
              <a:t>iversity </a:t>
            </a:r>
            <a:r>
              <a:rPr lang="en-US" altLang="zh-CN" sz="1600" b="1" dirty="0"/>
              <a:t>r</a:t>
            </a:r>
            <a:r>
              <a:rPr lang="en-US" altLang="x-none" sz="1600" b="1" dirty="0"/>
              <a:t>esults in </a:t>
            </a:r>
            <a:r>
              <a:rPr lang="en-US" altLang="zh-CN" sz="1600" b="1" dirty="0"/>
              <a:t>l</a:t>
            </a:r>
            <a:r>
              <a:rPr lang="en-US" altLang="x-none" sz="1600" b="1" dirty="0"/>
              <a:t>ocal </a:t>
            </a:r>
            <a:r>
              <a:rPr lang="en-US" altLang="zh-CN" sz="1600" b="1" dirty="0"/>
              <a:t>o</a:t>
            </a:r>
            <a:r>
              <a:rPr lang="en-US" altLang="x-none" sz="1600" b="1" dirty="0"/>
              <a:t>ptima</a:t>
            </a:r>
          </a:p>
          <a:p>
            <a:pPr lvl="1" algn="just">
              <a:lnSpc>
                <a:spcPct val="150000"/>
              </a:lnSpc>
              <a:spcBef>
                <a:spcPts val="600"/>
              </a:spcBef>
            </a:pPr>
            <a:r>
              <a:rPr lang="en-US" altLang="zh-CN" dirty="0">
                <a:latin typeface="Helvetica" pitchFamily="2" charset="0"/>
              </a:rPr>
              <a:t>A</a:t>
            </a:r>
            <a:r>
              <a:rPr lang="en" altLang="zh-CN" dirty="0">
                <a:latin typeface="Helvetica" pitchFamily="2" charset="0"/>
              </a:rPr>
              <a:t>n optimal broadcast interval for a certain scan mode might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" altLang="zh-CN" dirty="0">
                <a:latin typeface="Helvetica" pitchFamily="2" charset="0"/>
              </a:rPr>
              <a:t>not be the optimal broadcast interval for another scan mode.</a:t>
            </a:r>
            <a:endParaRPr lang="en-US" altLang="x-none" sz="1600" b="1" dirty="0"/>
          </a:p>
          <a:p>
            <a:r>
              <a:rPr lang="en-US" altLang="x-none" sz="1600" b="1" dirty="0"/>
              <a:t> </a:t>
            </a:r>
            <a:r>
              <a:rPr lang="en-US" altLang="zh-CN" sz="1600" b="1" dirty="0" err="1"/>
              <a:t>ElastiCast</a:t>
            </a:r>
            <a:r>
              <a:rPr lang="zh-CN" altLang="en-US" sz="1600" b="1" dirty="0"/>
              <a:t> </a:t>
            </a:r>
            <a:r>
              <a:rPr lang="en-US" altLang="zh-CN" sz="1600" dirty="0"/>
              <a:t>is</a:t>
            </a:r>
            <a:r>
              <a:rPr lang="zh-CN" altLang="en-US" sz="1600" dirty="0"/>
              <a:t> </a:t>
            </a:r>
            <a:r>
              <a:rPr lang="en-US" altLang="zh-CN" sz="1600" dirty="0"/>
              <a:t>proposed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" altLang="zh-CN" sz="1600" dirty="0">
                <a:effectLst/>
                <a:latin typeface="Helvetica" pitchFamily="2" charset="0"/>
              </a:rPr>
              <a:t>achieve global optima</a:t>
            </a:r>
            <a:r>
              <a:rPr lang="zh-CN" altLang="en-US" sz="1600" dirty="0">
                <a:effectLst/>
                <a:latin typeface="Helvetica" pitchFamily="2" charset="0"/>
              </a:rPr>
              <a:t> </a:t>
            </a:r>
            <a:r>
              <a:rPr lang="en" altLang="zh-CN" sz="1600" dirty="0">
                <a:effectLst/>
                <a:latin typeface="Helvetica" pitchFamily="2" charset="0"/>
              </a:rPr>
              <a:t>by overcoming the challenges induced by scan mode diversity</a:t>
            </a:r>
          </a:p>
          <a:p>
            <a:pPr lvl="1" algn="just">
              <a:lnSpc>
                <a:spcPct val="150000"/>
              </a:lnSpc>
              <a:spcBef>
                <a:spcPts val="600"/>
              </a:spcBef>
            </a:pPr>
            <a:r>
              <a:rPr lang="en-US" altLang="x-none" dirty="0" err="1">
                <a:latin typeface="Helvetica" pitchFamily="2" charset="0"/>
              </a:rPr>
              <a:t>ElastiCast</a:t>
            </a:r>
            <a:r>
              <a:rPr lang="en-US" altLang="x-none" dirty="0">
                <a:latin typeface="Helvetica" pitchFamily="2" charset="0"/>
              </a:rPr>
              <a:t> can always bound the neighbor discovery latency in the case of scan mode diversity</a:t>
            </a:r>
          </a:p>
        </p:txBody>
      </p:sp>
    </p:spTree>
    <p:extLst>
      <p:ext uri="{BB962C8B-B14F-4D97-AF65-F5344CB8AC3E}">
        <p14:creationId xmlns:p14="http://schemas.microsoft.com/office/powerpoint/2010/main" val="3664847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05545" y="2303030"/>
            <a:ext cx="5929745" cy="749801"/>
          </a:xfrm>
        </p:spPr>
        <p:txBody>
          <a:bodyPr>
            <a:noAutofit/>
          </a:bodyPr>
          <a:lstStyle/>
          <a:p>
            <a:pPr algn="ctr"/>
            <a:r>
              <a:rPr lang="en-US" altLang="zh-CN" sz="8000" dirty="0"/>
              <a:t>Thank you!</a:t>
            </a:r>
            <a:endParaRPr lang="zh-CN" altLang="en-US" sz="8000" dirty="0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2867890" y="3492790"/>
            <a:ext cx="5929745" cy="749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hlinkClick r:id="rId3"/>
              </a:rPr>
              <a:t>Email: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hlinkClick r:id="rId3"/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hlinkClick r:id="rId3"/>
              </a:rPr>
              <a:t>tong.li@ruc.edu.cn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Q&amp;A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16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356266" y="151200"/>
            <a:ext cx="11835733" cy="871538"/>
          </a:xfrm>
        </p:spPr>
        <p:txBody>
          <a:bodyPr anchor="ctr">
            <a:normAutofit/>
          </a:bodyPr>
          <a:lstStyle/>
          <a:p>
            <a:r>
              <a:rPr lang="en-US" altLang="zh-CN" sz="3200" dirty="0">
                <a:effectLst/>
                <a:latin typeface="Helvetica" pitchFamily="2" charset="0"/>
              </a:rPr>
              <a:t>Lose</a:t>
            </a:r>
            <a:r>
              <a:rPr lang="zh-CN" altLang="en-US" sz="3200" dirty="0">
                <a:effectLst/>
                <a:latin typeface="Helvetica" pitchFamily="2" charset="0"/>
              </a:rPr>
              <a:t> </a:t>
            </a:r>
            <a:r>
              <a:rPr lang="en-US" altLang="zh-CN" sz="3200" dirty="0">
                <a:effectLst/>
                <a:latin typeface="Helvetica" pitchFamily="2" charset="0"/>
              </a:rPr>
              <a:t>E</a:t>
            </a:r>
            <a:r>
              <a:rPr lang="en" altLang="zh-CN" sz="3200" dirty="0" err="1">
                <a:effectLst/>
                <a:latin typeface="Helvetica" pitchFamily="2" charset="0"/>
              </a:rPr>
              <a:t>licits</a:t>
            </a:r>
            <a:r>
              <a:rPr lang="en" altLang="zh-CN" sz="3200" dirty="0">
                <a:effectLst/>
                <a:latin typeface="Helvetica" pitchFamily="2" charset="0"/>
              </a:rPr>
              <a:t> </a:t>
            </a:r>
            <a:r>
              <a:rPr lang="en-US" altLang="zh-CN" sz="3200" dirty="0">
                <a:effectLst/>
                <a:latin typeface="Helvetica" pitchFamily="2" charset="0"/>
              </a:rPr>
              <a:t>P</a:t>
            </a:r>
            <a:r>
              <a:rPr lang="en" altLang="zh-CN" sz="3200" dirty="0" err="1">
                <a:effectLst/>
                <a:latin typeface="Helvetica" pitchFamily="2" charset="0"/>
              </a:rPr>
              <a:t>anic</a:t>
            </a:r>
            <a:endParaRPr lang="en" altLang="zh-CN" sz="3200" dirty="0">
              <a:effectLst/>
              <a:latin typeface="Helvetica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FDFD3C0-AE0D-1275-5AD6-8ACCA90CB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08" y="2728253"/>
            <a:ext cx="2067943" cy="144573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D82FE5F-3AE8-B131-2307-8E00A1EEA900}"/>
              </a:ext>
            </a:extLst>
          </p:cNvPr>
          <p:cNvGrpSpPr/>
          <p:nvPr/>
        </p:nvGrpSpPr>
        <p:grpSpPr>
          <a:xfrm>
            <a:off x="356266" y="4268781"/>
            <a:ext cx="3060440" cy="1288033"/>
            <a:chOff x="2236242" y="1888372"/>
            <a:chExt cx="1732391" cy="1306513"/>
          </a:xfrm>
        </p:grpSpPr>
        <p:sp>
          <p:nvSpPr>
            <p:cNvPr id="5" name="AutoShape 39">
              <a:extLst>
                <a:ext uri="{FF2B5EF4-FFF2-40B4-BE49-F238E27FC236}">
                  <a16:creationId xmlns:a16="http://schemas.microsoft.com/office/drawing/2014/main" id="{88E301E3-61AF-7BAD-1F3D-40321577F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6242" y="1888372"/>
              <a:ext cx="1460500" cy="1306513"/>
            </a:xfrm>
            <a:prstGeom prst="hexagon">
              <a:avLst>
                <a:gd name="adj" fmla="val 28860"/>
                <a:gd name="vf" fmla="val 115470"/>
              </a:avLst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5E831A"/>
              </a:prstShdw>
            </a:effectLst>
          </p:spPr>
          <p:txBody>
            <a:bodyPr wrap="none" lIns="91422" tIns="45711" rIns="91422" bIns="45711" anchor="ctr"/>
            <a:lstStyle/>
            <a:p>
              <a:pPr>
                <a:defRPr/>
              </a:pPr>
              <a:endParaRPr lang="zh-CN" altLang="zh-CN" sz="1200">
                <a:latin typeface="Verdana" panose="020B0604030504040204" pitchFamily="34" charset="0"/>
                <a:ea typeface="微软雅黑" panose="020B0503020204020204" pitchFamily="34" charset="-122"/>
                <a:cs typeface="Verdana" panose="020B0604030504040204" pitchFamily="34" charset="0"/>
              </a:endParaRPr>
            </a:p>
          </p:txBody>
        </p:sp>
        <p:sp>
          <p:nvSpPr>
            <p:cNvPr id="7" name="AutoShape 40">
              <a:extLst>
                <a:ext uri="{FF2B5EF4-FFF2-40B4-BE49-F238E27FC236}">
                  <a16:creationId xmlns:a16="http://schemas.microsoft.com/office/drawing/2014/main" id="{D93D4920-F2A5-CBE3-A581-1FDEE4B6F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355" y="1980447"/>
              <a:ext cx="1594278" cy="1050925"/>
            </a:xfrm>
            <a:prstGeom prst="hexagon">
              <a:avLst>
                <a:gd name="adj" fmla="val 28986"/>
                <a:gd name="vf" fmla="val 115470"/>
              </a:avLst>
            </a:prstGeom>
            <a:solidFill>
              <a:srgbClr val="4F81BD"/>
            </a:solidFill>
            <a:ln w="19050">
              <a:noFill/>
              <a:prstDash val="sysDot"/>
              <a:miter lim="800000"/>
              <a:headEnd/>
              <a:tailEnd/>
            </a:ln>
          </p:spPr>
          <p:txBody>
            <a:bodyPr wrap="none" lIns="91422" tIns="45711" rIns="91422" bIns="45711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2000">
                <a:solidFill>
                  <a:srgbClr val="000066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Verdana" panose="020B0604030504040204" pitchFamily="34" charset="0"/>
              </a:endParaRPr>
            </a:p>
          </p:txBody>
        </p:sp>
        <p:sp>
          <p:nvSpPr>
            <p:cNvPr id="8" name="Rectangle 71">
              <a:extLst>
                <a:ext uri="{FF2B5EF4-FFF2-40B4-BE49-F238E27FC236}">
                  <a16:creationId xmlns:a16="http://schemas.microsoft.com/office/drawing/2014/main" id="{05EE3606-027A-615B-3A8F-9FDCEA03D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6574" y="2228095"/>
              <a:ext cx="990168" cy="555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2000</a:t>
              </a:r>
            </a:p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lang="zh-CN" altLang="en-US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zh-CN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hour</a:t>
              </a:r>
            </a:p>
          </p:txBody>
        </p:sp>
      </p:grp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630FE225-DDD7-1B82-CBA4-DF768EAB95BC}"/>
              </a:ext>
            </a:extLst>
          </p:cNvPr>
          <p:cNvSpPr txBox="1"/>
          <p:nvPr/>
        </p:nvSpPr>
        <p:spPr bwMode="auto">
          <a:xfrm rot="10800000" flipV="1">
            <a:off x="1290213" y="1941265"/>
            <a:ext cx="1381987" cy="276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</a:pPr>
            <a:r>
              <a:rPr lang="en-US" altLang="zh-CN" dirty="0">
                <a:solidFill>
                  <a:srgbClr val="3636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45A047B-109D-6D08-798A-AFE0264577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80"/>
          <a:stretch/>
        </p:blipFill>
        <p:spPr>
          <a:xfrm>
            <a:off x="4466236" y="2670068"/>
            <a:ext cx="2122661" cy="15039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3D168F-69FE-0274-1BC8-AF3A6A7ECD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49" r="37716"/>
          <a:stretch/>
        </p:blipFill>
        <p:spPr>
          <a:xfrm>
            <a:off x="5823839" y="2670068"/>
            <a:ext cx="1198827" cy="1510226"/>
          </a:xfrm>
          <a:prstGeom prst="rect">
            <a:avLst/>
          </a:prstGeom>
        </p:spPr>
      </p:pic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08FE6B0A-05CE-466E-9604-D8A235476F9D}"/>
              </a:ext>
            </a:extLst>
          </p:cNvPr>
          <p:cNvSpPr txBox="1"/>
          <p:nvPr/>
        </p:nvSpPr>
        <p:spPr bwMode="auto">
          <a:xfrm rot="10800000" flipV="1">
            <a:off x="3830827" y="1759040"/>
            <a:ext cx="3463668" cy="276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</a:pPr>
            <a:r>
              <a:rPr lang="en-US" altLang="zh-CN" dirty="0">
                <a:solidFill>
                  <a:srgbClr val="3636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Children or elderly</a:t>
            </a:r>
            <a:r>
              <a:rPr lang="zh-CN" altLang="en-US" dirty="0">
                <a:solidFill>
                  <a:srgbClr val="3636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dirty="0">
                <a:solidFill>
                  <a:srgbClr val="3636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people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63487CB-8AE5-36BF-C4CC-0F12BF2CEE64}"/>
              </a:ext>
            </a:extLst>
          </p:cNvPr>
          <p:cNvGrpSpPr/>
          <p:nvPr/>
        </p:nvGrpSpPr>
        <p:grpSpPr>
          <a:xfrm>
            <a:off x="4042170" y="4303997"/>
            <a:ext cx="2816450" cy="1288033"/>
            <a:chOff x="2236242" y="1888372"/>
            <a:chExt cx="1732391" cy="1306513"/>
          </a:xfrm>
        </p:grpSpPr>
        <p:sp>
          <p:nvSpPr>
            <p:cNvPr id="13" name="AutoShape 39">
              <a:extLst>
                <a:ext uri="{FF2B5EF4-FFF2-40B4-BE49-F238E27FC236}">
                  <a16:creationId xmlns:a16="http://schemas.microsoft.com/office/drawing/2014/main" id="{ADA6E650-3625-0EE5-C420-1E105C833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6242" y="1888372"/>
              <a:ext cx="1460500" cy="1306513"/>
            </a:xfrm>
            <a:prstGeom prst="hexagon">
              <a:avLst>
                <a:gd name="adj" fmla="val 28860"/>
                <a:gd name="vf" fmla="val 115470"/>
              </a:avLst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5E831A"/>
              </a:prstShdw>
            </a:effectLst>
          </p:spPr>
          <p:txBody>
            <a:bodyPr wrap="none" lIns="91422" tIns="45711" rIns="91422" bIns="45711" anchor="ctr"/>
            <a:lstStyle/>
            <a:p>
              <a:pPr>
                <a:defRPr/>
              </a:pPr>
              <a:endParaRPr lang="zh-CN" altLang="zh-CN" sz="1200">
                <a:latin typeface="Verdana" panose="020B0604030504040204" pitchFamily="34" charset="0"/>
                <a:ea typeface="微软雅黑" panose="020B0503020204020204" pitchFamily="34" charset="-122"/>
                <a:cs typeface="Verdana" panose="020B0604030504040204" pitchFamily="34" charset="0"/>
              </a:endParaRPr>
            </a:p>
          </p:txBody>
        </p:sp>
        <p:sp>
          <p:nvSpPr>
            <p:cNvPr id="14" name="AutoShape 40">
              <a:extLst>
                <a:ext uri="{FF2B5EF4-FFF2-40B4-BE49-F238E27FC236}">
                  <a16:creationId xmlns:a16="http://schemas.microsoft.com/office/drawing/2014/main" id="{8D624307-AEFE-B94A-F6E0-EAD2355F2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355" y="1980447"/>
              <a:ext cx="1594278" cy="1050925"/>
            </a:xfrm>
            <a:prstGeom prst="hexagon">
              <a:avLst>
                <a:gd name="adj" fmla="val 28986"/>
                <a:gd name="vf" fmla="val 115470"/>
              </a:avLst>
            </a:prstGeom>
            <a:solidFill>
              <a:srgbClr val="4F81BD"/>
            </a:solidFill>
            <a:ln w="19050">
              <a:noFill/>
              <a:prstDash val="sysDot"/>
              <a:miter lim="800000"/>
              <a:headEnd/>
              <a:tailEnd/>
            </a:ln>
          </p:spPr>
          <p:txBody>
            <a:bodyPr wrap="none" lIns="91422" tIns="45711" rIns="91422" bIns="45711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2000">
                <a:solidFill>
                  <a:srgbClr val="000066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Verdana" panose="020B0604030504040204" pitchFamily="34" charset="0"/>
              </a:endParaRPr>
            </a:p>
          </p:txBody>
        </p:sp>
        <p:sp>
          <p:nvSpPr>
            <p:cNvPr id="15" name="Rectangle 71">
              <a:extLst>
                <a:ext uri="{FF2B5EF4-FFF2-40B4-BE49-F238E27FC236}">
                  <a16:creationId xmlns:a16="http://schemas.microsoft.com/office/drawing/2014/main" id="{5E70DCCF-0DDC-7DCD-3234-BCD1CA948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1130" y="2228095"/>
              <a:ext cx="720725" cy="555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Millions</a:t>
              </a:r>
            </a:p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lang="zh-CN" altLang="en-US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zh-CN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6B8CCE29-E033-4530-2592-D8F2FD7F6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2290" y="2675383"/>
            <a:ext cx="2882900" cy="1498600"/>
          </a:xfrm>
          <a:prstGeom prst="rect">
            <a:avLst/>
          </a:prstGeom>
        </p:spPr>
      </p:pic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B91E5E4F-5FBE-C549-E938-8E65173D2090}"/>
              </a:ext>
            </a:extLst>
          </p:cNvPr>
          <p:cNvSpPr txBox="1"/>
          <p:nvPr/>
        </p:nvSpPr>
        <p:spPr bwMode="auto">
          <a:xfrm rot="10800000" flipV="1">
            <a:off x="7719204" y="1941265"/>
            <a:ext cx="3463668" cy="276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</a:pPr>
            <a:r>
              <a:rPr lang="en-US" altLang="zh-CN" dirty="0">
                <a:solidFill>
                  <a:srgbClr val="3636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Pets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0550B42-AB86-F938-A51B-CD2F4C4D0CEF}"/>
              </a:ext>
            </a:extLst>
          </p:cNvPr>
          <p:cNvGrpSpPr/>
          <p:nvPr/>
        </p:nvGrpSpPr>
        <p:grpSpPr>
          <a:xfrm>
            <a:off x="8007718" y="4303997"/>
            <a:ext cx="2816450" cy="1288033"/>
            <a:chOff x="2236242" y="1888372"/>
            <a:chExt cx="1732391" cy="1306513"/>
          </a:xfrm>
        </p:grpSpPr>
        <p:sp>
          <p:nvSpPr>
            <p:cNvPr id="20" name="AutoShape 39">
              <a:extLst>
                <a:ext uri="{FF2B5EF4-FFF2-40B4-BE49-F238E27FC236}">
                  <a16:creationId xmlns:a16="http://schemas.microsoft.com/office/drawing/2014/main" id="{730F4AA5-C96C-7349-6126-5BEC0D131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6242" y="1888372"/>
              <a:ext cx="1460500" cy="1306513"/>
            </a:xfrm>
            <a:prstGeom prst="hexagon">
              <a:avLst>
                <a:gd name="adj" fmla="val 28860"/>
                <a:gd name="vf" fmla="val 115470"/>
              </a:avLst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5E831A"/>
              </a:prstShdw>
            </a:effectLst>
          </p:spPr>
          <p:txBody>
            <a:bodyPr wrap="none" lIns="91422" tIns="45711" rIns="91422" bIns="45711" anchor="ctr"/>
            <a:lstStyle/>
            <a:p>
              <a:pPr>
                <a:defRPr/>
              </a:pPr>
              <a:endParaRPr lang="zh-CN" altLang="zh-CN" sz="1600">
                <a:latin typeface="Verdana" panose="020B0604030504040204" pitchFamily="34" charset="0"/>
                <a:ea typeface="微软雅黑" panose="020B0503020204020204" pitchFamily="34" charset="-122"/>
                <a:cs typeface="Verdana" panose="020B0604030504040204" pitchFamily="34" charset="0"/>
              </a:endParaRPr>
            </a:p>
          </p:txBody>
        </p:sp>
        <p:sp>
          <p:nvSpPr>
            <p:cNvPr id="21" name="AutoShape 40">
              <a:extLst>
                <a:ext uri="{FF2B5EF4-FFF2-40B4-BE49-F238E27FC236}">
                  <a16:creationId xmlns:a16="http://schemas.microsoft.com/office/drawing/2014/main" id="{B7B56986-92F2-FDEB-5B59-421E27485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355" y="1980447"/>
              <a:ext cx="1594278" cy="1050925"/>
            </a:xfrm>
            <a:prstGeom prst="hexagon">
              <a:avLst>
                <a:gd name="adj" fmla="val 28986"/>
                <a:gd name="vf" fmla="val 115470"/>
              </a:avLst>
            </a:prstGeom>
            <a:solidFill>
              <a:srgbClr val="4F81BD"/>
            </a:solidFill>
            <a:ln w="19050">
              <a:noFill/>
              <a:prstDash val="sysDot"/>
              <a:miter lim="800000"/>
              <a:headEnd/>
              <a:tailEnd/>
            </a:ln>
          </p:spPr>
          <p:txBody>
            <a:bodyPr wrap="none" lIns="91422" tIns="45711" rIns="91422" bIns="45711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2800">
                <a:solidFill>
                  <a:srgbClr val="000066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Verdana" panose="020B0604030504040204" pitchFamily="34" charset="0"/>
              </a:endParaRPr>
            </a:p>
          </p:txBody>
        </p:sp>
        <p:sp>
          <p:nvSpPr>
            <p:cNvPr id="22" name="Rectangle 71">
              <a:extLst>
                <a:ext uri="{FF2B5EF4-FFF2-40B4-BE49-F238E27FC236}">
                  <a16:creationId xmlns:a16="http://schemas.microsoft.com/office/drawing/2014/main" id="{E2E25F6D-B1EE-6CB5-3D87-C8EB8EA39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1130" y="2228095"/>
              <a:ext cx="720725" cy="555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1/3</a:t>
              </a:r>
              <a:r>
                <a:rPr lang="zh-CN" altLang="en-US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zh-CN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lost</a:t>
              </a:r>
            </a:p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80%</a:t>
              </a:r>
              <a:r>
                <a:rPr lang="zh-CN" altLang="en-US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" altLang="zh-CN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unfound</a:t>
              </a:r>
              <a:endParaRPr lang="en-US" altLang="zh-CN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AC8E231-91D8-FFFB-5DCA-8B2F7FE8A1AC}"/>
              </a:ext>
            </a:extLst>
          </p:cNvPr>
          <p:cNvPicPr/>
          <p:nvPr/>
        </p:nvPicPr>
        <p:blipFill rotWithShape="1">
          <a:blip r:embed="rId7"/>
          <a:srcRect l="29201"/>
          <a:stretch/>
        </p:blipFill>
        <p:spPr>
          <a:xfrm>
            <a:off x="4424701" y="2628866"/>
            <a:ext cx="1538343" cy="1643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7019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356266" y="151200"/>
            <a:ext cx="11835733" cy="871538"/>
          </a:xfrm>
        </p:spPr>
        <p:txBody>
          <a:bodyPr anchor="ctr">
            <a:noAutofit/>
          </a:bodyPr>
          <a:lstStyle/>
          <a:p>
            <a:r>
              <a:rPr lang="en-US" altLang="zh-CN" sz="2800" dirty="0">
                <a:effectLst/>
              </a:rPr>
              <a:t>Wearable</a:t>
            </a:r>
            <a:r>
              <a:rPr lang="zh-CN" altLang="en-US" sz="2800" dirty="0">
                <a:effectLst/>
              </a:rPr>
              <a:t> </a:t>
            </a:r>
            <a:r>
              <a:rPr lang="en-US" altLang="zh-CN" sz="2800" dirty="0"/>
              <a:t>Devices</a:t>
            </a:r>
            <a:r>
              <a:rPr lang="zh-CN" altLang="en-US" sz="2800" dirty="0"/>
              <a:t> </a:t>
            </a:r>
            <a:r>
              <a:rPr lang="en-US" altLang="zh-CN" sz="2800" dirty="0"/>
              <a:t>Are</a:t>
            </a:r>
            <a:r>
              <a:rPr lang="zh-CN" altLang="en-US" sz="2800" dirty="0"/>
              <a:t> </a:t>
            </a:r>
            <a:r>
              <a:rPr lang="en-US" altLang="zh-CN" sz="2800" dirty="0"/>
              <a:t>Being</a:t>
            </a:r>
            <a:r>
              <a:rPr lang="zh-CN" altLang="en-US" sz="2800" dirty="0"/>
              <a:t> </a:t>
            </a:r>
            <a:r>
              <a:rPr lang="en-US" altLang="zh-CN" sz="2800" dirty="0"/>
              <a:t>Equipped</a:t>
            </a:r>
            <a:r>
              <a:rPr lang="zh-CN" altLang="en-US" sz="2800" dirty="0"/>
              <a:t> </a:t>
            </a:r>
            <a:r>
              <a:rPr lang="en-US" altLang="zh-CN" sz="2800" dirty="0"/>
              <a:t>With</a:t>
            </a:r>
            <a:r>
              <a:rPr lang="zh-CN" altLang="en-US" sz="2800" dirty="0"/>
              <a:t> </a:t>
            </a:r>
            <a:r>
              <a:rPr lang="en-US" altLang="zh-CN" sz="2800" dirty="0"/>
              <a:t>P</a:t>
            </a:r>
            <a:r>
              <a:rPr lang="en" altLang="zh-CN" sz="2800" dirty="0" err="1">
                <a:effectLst/>
              </a:rPr>
              <a:t>osition</a:t>
            </a:r>
            <a:r>
              <a:rPr lang="en" altLang="zh-CN" sz="2800" dirty="0">
                <a:effectLst/>
              </a:rPr>
              <a:t> </a:t>
            </a:r>
            <a:r>
              <a:rPr lang="en-US" altLang="zh-CN" sz="2800" dirty="0">
                <a:effectLst/>
              </a:rPr>
              <a:t>T</a:t>
            </a:r>
            <a:r>
              <a:rPr lang="en" altLang="zh-CN" sz="2800" dirty="0">
                <a:effectLst/>
              </a:rPr>
              <a:t>racking</a:t>
            </a:r>
            <a:endParaRPr lang="en" altLang="zh-CN" sz="3600" dirty="0"/>
          </a:p>
        </p:txBody>
      </p:sp>
      <p:pic>
        <p:nvPicPr>
          <p:cNvPr id="85" name="Picture 2" descr="C:\Users\h00550507\AppData\Roaming\eSpace_Desktop\UserData\h00550507\imagefiles\originalImgfiles\A8AC0CE3-93EB-4E38-ADFA-CB07148438D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2" y="2740503"/>
            <a:ext cx="1021432" cy="1090535"/>
          </a:xfrm>
          <a:prstGeom prst="rect">
            <a:avLst/>
          </a:prstGeom>
          <a:ln w="38100">
            <a:headEnd type="none" w="med" len="med"/>
            <a:tailEnd type="triangle" w="med" len="med"/>
          </a:ln>
        </p:spPr>
      </p:pic>
      <p:pic>
        <p:nvPicPr>
          <p:cNvPr id="88" name="Picture 2" descr="C:\Users\h00550507\AppData\Roaming\eSpace_Desktop\UserData\h00550507\imagefiles\originalImgfiles\3FB7EFB6-B0FD-4A4F-B47F-2193656D864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03" y="1348812"/>
            <a:ext cx="905778" cy="110039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54AA18F-A81A-31A6-5CBB-6DE175DB5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42" y="4295154"/>
            <a:ext cx="1017507" cy="1017507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id="{B89ECEA5-65BD-6690-CDBD-C542B79F2281}"/>
              </a:ext>
            </a:extLst>
          </p:cNvPr>
          <p:cNvGrpSpPr/>
          <p:nvPr/>
        </p:nvGrpSpPr>
        <p:grpSpPr>
          <a:xfrm>
            <a:off x="1381963" y="2369248"/>
            <a:ext cx="5455676" cy="2252126"/>
            <a:chOff x="1381963" y="2369248"/>
            <a:chExt cx="5455676" cy="2252126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10A4C12-FC60-2F51-C554-C353AB6C3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3623" y="3389010"/>
              <a:ext cx="1575348" cy="884056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0F7F3CD-4BB1-6938-2CBB-6DC2C75B6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139" y="2369248"/>
              <a:ext cx="1841500" cy="1270000"/>
            </a:xfrm>
            <a:prstGeom prst="rect">
              <a:avLst/>
            </a:prstGeom>
          </p:spPr>
        </p:pic>
        <p:cxnSp>
          <p:nvCxnSpPr>
            <p:cNvPr id="24" name="直线连接符 23">
              <a:extLst>
                <a:ext uri="{FF2B5EF4-FFF2-40B4-BE49-F238E27FC236}">
                  <a16:creationId xmlns:a16="http://schemas.microsoft.com/office/drawing/2014/main" id="{0F0F4AC7-857D-E37B-BE9F-A83E4F84DE91}"/>
                </a:ext>
              </a:extLst>
            </p:cNvPr>
            <p:cNvCxnSpPr>
              <a:cxnSpLocks/>
            </p:cNvCxnSpPr>
            <p:nvPr/>
          </p:nvCxnSpPr>
          <p:spPr>
            <a:xfrm>
              <a:off x="1381963" y="3253132"/>
              <a:ext cx="3546566" cy="0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内容占位符 2">
              <a:extLst>
                <a:ext uri="{FF2B5EF4-FFF2-40B4-BE49-F238E27FC236}">
                  <a16:creationId xmlns:a16="http://schemas.microsoft.com/office/drawing/2014/main" id="{9042003F-3ADF-262C-57C1-EE620F8C1A17}"/>
                </a:ext>
              </a:extLst>
            </p:cNvPr>
            <p:cNvSpPr txBox="1"/>
            <p:nvPr/>
          </p:nvSpPr>
          <p:spPr bwMode="auto">
            <a:xfrm rot="10800000" flipV="1">
              <a:off x="4924914" y="3051122"/>
              <a:ext cx="1841501" cy="2764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itchFamily="34" charset="0"/>
                <a:buChar char="•"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buChar char="Ø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fontAlgn="auto" hangingPunct="1">
                <a:spcAft>
                  <a:spcPts val="0"/>
                </a:spcAft>
                <a:buNone/>
              </a:pPr>
              <a:r>
                <a:rPr lang="en-US" altLang="zh-CN" sz="1800" dirty="0">
                  <a:solidFill>
                    <a:srgbClr val="36363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Verdana" panose="020B0604030504040204" pitchFamily="34" charset="0"/>
                </a:rPr>
                <a:t>Internet</a:t>
              </a:r>
            </a:p>
          </p:txBody>
        </p:sp>
        <p:sp>
          <p:nvSpPr>
            <p:cNvPr id="30" name="内容占位符 2">
              <a:extLst>
                <a:ext uri="{FF2B5EF4-FFF2-40B4-BE49-F238E27FC236}">
                  <a16:creationId xmlns:a16="http://schemas.microsoft.com/office/drawing/2014/main" id="{0F16723D-A111-A9D3-2915-10F561ADD8B3}"/>
                </a:ext>
              </a:extLst>
            </p:cNvPr>
            <p:cNvSpPr txBox="1"/>
            <p:nvPr/>
          </p:nvSpPr>
          <p:spPr bwMode="auto">
            <a:xfrm rot="10800000" flipV="1">
              <a:off x="2252257" y="2932185"/>
              <a:ext cx="2475554" cy="2764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itchFamily="34" charset="0"/>
                <a:buChar char="•"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buChar char="Ø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fontAlgn="auto" hangingPunct="1">
                <a:spcAft>
                  <a:spcPts val="0"/>
                </a:spcAft>
                <a:buNone/>
              </a:pPr>
              <a:r>
                <a:rPr lang="en-US" altLang="zh-CN" sz="1600" dirty="0"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Verdana" panose="020B0604030504040204" pitchFamily="34" charset="0"/>
                </a:rPr>
                <a:t>②</a:t>
              </a:r>
              <a:r>
                <a:rPr lang="zh-CN" altLang="en-US" sz="1600" dirty="0"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Verdana" panose="020B0604030504040204" pitchFamily="34" charset="0"/>
                </a:rPr>
                <a:t> </a:t>
              </a:r>
              <a:r>
                <a:rPr lang="en-US" altLang="zh-CN" sz="1600" dirty="0"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Verdana" panose="020B0604030504040204" pitchFamily="34" charset="0"/>
                </a:rPr>
                <a:t>Upload</a:t>
              </a:r>
              <a:r>
                <a:rPr lang="zh-CN" altLang="en-US" sz="1600" dirty="0"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Verdana" panose="020B0604030504040204" pitchFamily="34" charset="0"/>
                </a:rPr>
                <a:t> </a:t>
              </a:r>
              <a:r>
                <a:rPr lang="en-US" altLang="zh-CN" sz="1600" dirty="0"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Verdana" panose="020B0604030504040204" pitchFamily="34" charset="0"/>
                </a:rPr>
                <a:t>location</a:t>
              </a:r>
            </a:p>
          </p:txBody>
        </p:sp>
        <p:sp>
          <p:nvSpPr>
            <p:cNvPr id="31" name="内容占位符 2">
              <a:extLst>
                <a:ext uri="{FF2B5EF4-FFF2-40B4-BE49-F238E27FC236}">
                  <a16:creationId xmlns:a16="http://schemas.microsoft.com/office/drawing/2014/main" id="{AA207614-66A6-1459-3445-76131222205F}"/>
                </a:ext>
              </a:extLst>
            </p:cNvPr>
            <p:cNvSpPr txBox="1"/>
            <p:nvPr/>
          </p:nvSpPr>
          <p:spPr bwMode="auto">
            <a:xfrm rot="10800000" flipV="1">
              <a:off x="2581470" y="4344899"/>
              <a:ext cx="1841501" cy="2764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itchFamily="34" charset="0"/>
                <a:buChar char="•"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buChar char="Ø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fontAlgn="auto" hangingPunct="1">
                <a:spcAft>
                  <a:spcPts val="0"/>
                </a:spcAft>
                <a:buNone/>
              </a:pPr>
              <a:r>
                <a:rPr lang="en-US" altLang="zh-CN" sz="1600" b="0" dirty="0">
                  <a:solidFill>
                    <a:srgbClr val="36363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Verdana" panose="020B0604030504040204" pitchFamily="34" charset="0"/>
                </a:rPr>
                <a:t>Internet</a:t>
              </a:r>
              <a:r>
                <a:rPr lang="zh-CN" altLang="en-US" sz="1600" b="0" dirty="0">
                  <a:solidFill>
                    <a:srgbClr val="36363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Verdana" panose="020B0604030504040204" pitchFamily="34" charset="0"/>
                </a:rPr>
                <a:t> </a:t>
              </a:r>
              <a:r>
                <a:rPr lang="en-US" altLang="zh-CN" sz="1600" b="0" dirty="0">
                  <a:solidFill>
                    <a:srgbClr val="36363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Verdana" panose="020B0604030504040204" pitchFamily="34" charset="0"/>
                </a:rPr>
                <a:t>Access</a:t>
              </a:r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id="{9BCC660F-5477-E698-6AC1-71A5937EBFD9}"/>
              </a:ext>
            </a:extLst>
          </p:cNvPr>
          <p:cNvSpPr/>
          <p:nvPr/>
        </p:nvSpPr>
        <p:spPr>
          <a:xfrm>
            <a:off x="587306" y="1171008"/>
            <a:ext cx="1467848" cy="430352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8F14AECB-874C-347B-9486-13487B8ED820}"/>
              </a:ext>
            </a:extLst>
          </p:cNvPr>
          <p:cNvGrpSpPr/>
          <p:nvPr/>
        </p:nvGrpSpPr>
        <p:grpSpPr>
          <a:xfrm>
            <a:off x="4924226" y="3749885"/>
            <a:ext cx="2382682" cy="2688353"/>
            <a:chOff x="4924226" y="3749885"/>
            <a:chExt cx="2382682" cy="2688353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99B30AF0-E5F3-C888-EF03-27E7446DF5B1}"/>
                </a:ext>
              </a:extLst>
            </p:cNvPr>
            <p:cNvGrpSpPr/>
            <p:nvPr/>
          </p:nvGrpSpPr>
          <p:grpSpPr>
            <a:xfrm>
              <a:off x="5432673" y="3749885"/>
              <a:ext cx="1874235" cy="2411878"/>
              <a:chOff x="5432673" y="3749885"/>
              <a:chExt cx="1874235" cy="2411878"/>
            </a:xfrm>
          </p:grpSpPr>
          <p:pic>
            <p:nvPicPr>
              <p:cNvPr id="95" name="Picture 6" descr="C:\Users\h00550507\AppData\Roaming\eSpace_Desktop\UserData\h00550507\imagefiles\originalImgfiles\639F64AD-0A76-47E3-85AA-43C492E0A3CB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219"/>
              <a:stretch/>
            </p:blipFill>
            <p:spPr bwMode="auto">
              <a:xfrm>
                <a:off x="5432673" y="4593774"/>
                <a:ext cx="824609" cy="15679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5" name="直线连接符 24">
                <a:extLst>
                  <a:ext uri="{FF2B5EF4-FFF2-40B4-BE49-F238E27FC236}">
                    <a16:creationId xmlns:a16="http://schemas.microsoft.com/office/drawing/2014/main" id="{EBD3F9E5-7880-4847-091E-06140F5290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44978" y="3749885"/>
                <a:ext cx="686" cy="733252"/>
              </a:xfrm>
              <a:prstGeom prst="line">
                <a:avLst/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内容占位符 2">
                <a:extLst>
                  <a:ext uri="{FF2B5EF4-FFF2-40B4-BE49-F238E27FC236}">
                    <a16:creationId xmlns:a16="http://schemas.microsoft.com/office/drawing/2014/main" id="{49D6B1FB-027C-BA02-3D48-1C5889B03113}"/>
                  </a:ext>
                </a:extLst>
              </p:cNvPr>
              <p:cNvSpPr txBox="1"/>
              <p:nvPr/>
            </p:nvSpPr>
            <p:spPr bwMode="auto">
              <a:xfrm rot="10800000" flipV="1">
                <a:off x="5465407" y="3930296"/>
                <a:ext cx="1841501" cy="276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fontAlgn="base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fontAlgn="base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fontAlgn="base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fontAlgn="base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fontAlgn="auto" hangingPunct="1">
                  <a:spcAft>
                    <a:spcPts val="0"/>
                  </a:spcAft>
                  <a:buNone/>
                </a:pPr>
                <a:r>
                  <a:rPr lang="en-US" altLang="zh-CN" sz="1600" dirty="0">
                    <a:solidFill>
                      <a:schemeClr val="accent2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Verdana" panose="020B0604030504040204" pitchFamily="34" charset="0"/>
                  </a:rPr>
                  <a:t>③</a:t>
                </a:r>
                <a:r>
                  <a:rPr lang="zh-CN" altLang="en-US" sz="1600" dirty="0">
                    <a:solidFill>
                      <a:schemeClr val="accent2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Verdana" panose="020B060403050404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accent2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Verdana" panose="020B0604030504040204" pitchFamily="34" charset="0"/>
                  </a:rPr>
                  <a:t>Query</a:t>
                </a:r>
              </a:p>
            </p:txBody>
          </p:sp>
        </p:grpSp>
        <p:sp>
          <p:nvSpPr>
            <p:cNvPr id="38" name="内容占位符 2">
              <a:extLst>
                <a:ext uri="{FF2B5EF4-FFF2-40B4-BE49-F238E27FC236}">
                  <a16:creationId xmlns:a16="http://schemas.microsoft.com/office/drawing/2014/main" id="{6B5C8725-EC0E-FC38-0C89-575A1E3015EB}"/>
                </a:ext>
              </a:extLst>
            </p:cNvPr>
            <p:cNvSpPr txBox="1"/>
            <p:nvPr/>
          </p:nvSpPr>
          <p:spPr bwMode="auto">
            <a:xfrm rot="10800000" flipV="1">
              <a:off x="4924226" y="6161763"/>
              <a:ext cx="1841501" cy="2764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itchFamily="34" charset="0"/>
                <a:buChar char="•"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buChar char="Ø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fontAlgn="auto" hangingPunct="1">
                <a:spcAft>
                  <a:spcPts val="0"/>
                </a:spcAft>
                <a:buNone/>
              </a:pPr>
              <a:r>
                <a:rPr lang="en-US" altLang="zh-CN" sz="1600" b="0" dirty="0">
                  <a:solidFill>
                    <a:srgbClr val="36363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Verdana" panose="020B0604030504040204" pitchFamily="34" charset="0"/>
                </a:rPr>
                <a:t>Owner</a:t>
              </a:r>
            </a:p>
          </p:txBody>
        </p:sp>
      </p:grpSp>
      <p:sp>
        <p:nvSpPr>
          <p:cNvPr id="39" name="内容占位符 2">
            <a:extLst>
              <a:ext uri="{FF2B5EF4-FFF2-40B4-BE49-F238E27FC236}">
                <a16:creationId xmlns:a16="http://schemas.microsoft.com/office/drawing/2014/main" id="{3E3FEFEF-632E-4CC6-7B82-E55A44962A67}"/>
              </a:ext>
            </a:extLst>
          </p:cNvPr>
          <p:cNvSpPr txBox="1"/>
          <p:nvPr/>
        </p:nvSpPr>
        <p:spPr bwMode="auto">
          <a:xfrm rot="10800000" flipV="1">
            <a:off x="356266" y="5648148"/>
            <a:ext cx="1841501" cy="276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</a:pPr>
            <a:r>
              <a:rPr lang="en-US" altLang="zh-CN" sz="1600" b="0" dirty="0">
                <a:solidFill>
                  <a:srgbClr val="36363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Verdana" panose="020B0604030504040204" pitchFamily="34" charset="0"/>
              </a:rPr>
              <a:t>Lost</a:t>
            </a:r>
            <a:r>
              <a:rPr lang="zh-CN" altLang="en-US" sz="1600" b="0" dirty="0">
                <a:solidFill>
                  <a:srgbClr val="36363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Verdana" panose="020B0604030504040204" pitchFamily="34" charset="0"/>
              </a:rPr>
              <a:t> </a:t>
            </a:r>
            <a:r>
              <a:rPr lang="en-US" altLang="zh-CN" sz="1600" b="0" dirty="0">
                <a:solidFill>
                  <a:srgbClr val="36363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Verdana" panose="020B0604030504040204" pitchFamily="34" charset="0"/>
              </a:rPr>
              <a:t>Devices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38A86DB7-201E-A4CE-BBAF-E624259542EC}"/>
              </a:ext>
            </a:extLst>
          </p:cNvPr>
          <p:cNvGrpSpPr/>
          <p:nvPr/>
        </p:nvGrpSpPr>
        <p:grpSpPr>
          <a:xfrm>
            <a:off x="1230797" y="1155264"/>
            <a:ext cx="4056678" cy="2026740"/>
            <a:chOff x="1230797" y="1155264"/>
            <a:chExt cx="4056678" cy="2026740"/>
          </a:xfrm>
        </p:grpSpPr>
        <p:cxnSp>
          <p:nvCxnSpPr>
            <p:cNvPr id="10" name="直线连接符 9">
              <a:extLst>
                <a:ext uri="{FF2B5EF4-FFF2-40B4-BE49-F238E27FC236}">
                  <a16:creationId xmlns:a16="http://schemas.microsoft.com/office/drawing/2014/main" id="{3DBAE421-EAC0-C149-9F28-B0228CAF2E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81963" y="2066475"/>
              <a:ext cx="1631608" cy="1115529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F86CBD9-DBF6-D260-6442-73A85251D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263" y="1155264"/>
              <a:ext cx="1051878" cy="1021241"/>
            </a:xfrm>
            <a:prstGeom prst="rect">
              <a:avLst/>
            </a:prstGeom>
          </p:spPr>
        </p:pic>
        <p:sp>
          <p:nvSpPr>
            <p:cNvPr id="33" name="内容占位符 2">
              <a:extLst>
                <a:ext uri="{FF2B5EF4-FFF2-40B4-BE49-F238E27FC236}">
                  <a16:creationId xmlns:a16="http://schemas.microsoft.com/office/drawing/2014/main" id="{B2344C8D-27FF-DE7B-2E12-DE6194B9AEFD}"/>
                </a:ext>
              </a:extLst>
            </p:cNvPr>
            <p:cNvSpPr txBox="1"/>
            <p:nvPr/>
          </p:nvSpPr>
          <p:spPr bwMode="auto">
            <a:xfrm rot="8762952" flipV="1">
              <a:off x="1230797" y="2303293"/>
              <a:ext cx="1841501" cy="2764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itchFamily="34" charset="0"/>
                <a:buChar char="•"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buChar char="Ø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fontAlgn="auto" hangingPunct="1">
                <a:spcAft>
                  <a:spcPts val="0"/>
                </a:spcAft>
                <a:buNone/>
              </a:pPr>
              <a:r>
                <a:rPr lang="en-US" altLang="zh-CN" sz="1600" dirty="0"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Verdana" panose="020B0604030504040204" pitchFamily="34" charset="0"/>
                </a:rPr>
                <a:t>①</a:t>
              </a:r>
              <a:r>
                <a:rPr lang="zh-CN" altLang="en-US" sz="1600" dirty="0"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Verdana" panose="020B0604030504040204" pitchFamily="34" charset="0"/>
                </a:rPr>
                <a:t> </a:t>
              </a:r>
              <a:r>
                <a:rPr lang="en-US" altLang="zh-CN" sz="1600" dirty="0"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Verdana" panose="020B0604030504040204" pitchFamily="34" charset="0"/>
                </a:rPr>
                <a:t>Get</a:t>
              </a:r>
              <a:r>
                <a:rPr lang="zh-CN" altLang="en-US" sz="1600" dirty="0"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Verdana" panose="020B0604030504040204" pitchFamily="34" charset="0"/>
                </a:rPr>
                <a:t> </a:t>
              </a:r>
              <a:r>
                <a:rPr lang="en-US" altLang="zh-CN" sz="1600" dirty="0"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Verdana" panose="020B0604030504040204" pitchFamily="34" charset="0"/>
                </a:rPr>
                <a:t>location</a:t>
              </a:r>
            </a:p>
          </p:txBody>
        </p:sp>
        <p:sp>
          <p:nvSpPr>
            <p:cNvPr id="40" name="内容占位符 2">
              <a:extLst>
                <a:ext uri="{FF2B5EF4-FFF2-40B4-BE49-F238E27FC236}">
                  <a16:creationId xmlns:a16="http://schemas.microsoft.com/office/drawing/2014/main" id="{8DC49DBA-F322-EF88-0B8D-554691E78CF7}"/>
                </a:ext>
              </a:extLst>
            </p:cNvPr>
            <p:cNvSpPr txBox="1"/>
            <p:nvPr/>
          </p:nvSpPr>
          <p:spPr bwMode="auto">
            <a:xfrm rot="10800000" flipV="1">
              <a:off x="3445974" y="1234685"/>
              <a:ext cx="1841501" cy="2764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itchFamily="34" charset="0"/>
                <a:buChar char="•"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buChar char="Ø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fontAlgn="auto" hangingPunct="1">
                <a:spcAft>
                  <a:spcPts val="0"/>
                </a:spcAft>
                <a:buNone/>
              </a:pPr>
              <a:r>
                <a:rPr lang="en-US" altLang="zh-CN" sz="1600" b="0" dirty="0">
                  <a:solidFill>
                    <a:srgbClr val="36363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Verdana" panose="020B0604030504040204" pitchFamily="34" charset="0"/>
                </a:rPr>
                <a:t>GPS</a:t>
              </a: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AE0BF671-4E77-0AA0-18AA-7FBB68AD4780}"/>
              </a:ext>
            </a:extLst>
          </p:cNvPr>
          <p:cNvGrpSpPr/>
          <p:nvPr/>
        </p:nvGrpSpPr>
        <p:grpSpPr>
          <a:xfrm>
            <a:off x="7022583" y="1348812"/>
            <a:ext cx="4940801" cy="5057772"/>
            <a:chOff x="7022583" y="1348812"/>
            <a:chExt cx="4940801" cy="5057772"/>
          </a:xfrm>
        </p:grpSpPr>
        <p:sp>
          <p:nvSpPr>
            <p:cNvPr id="50" name="爆炸形 1 49">
              <a:extLst>
                <a:ext uri="{FF2B5EF4-FFF2-40B4-BE49-F238E27FC236}">
                  <a16:creationId xmlns:a16="http://schemas.microsoft.com/office/drawing/2014/main" id="{A6FAC773-55E5-D8F4-31CC-A9029827F25F}"/>
                </a:ext>
              </a:extLst>
            </p:cNvPr>
            <p:cNvSpPr/>
            <p:nvPr/>
          </p:nvSpPr>
          <p:spPr>
            <a:xfrm>
              <a:off x="7022583" y="1348812"/>
              <a:ext cx="4940801" cy="5057772"/>
            </a:xfrm>
            <a:prstGeom prst="irregularSeal1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zh-CN" altLang="en-US" dirty="0"/>
            </a:p>
          </p:txBody>
        </p:sp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F88DBD4E-EB40-DA7D-C86B-A29C0A352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0213" y="2066475"/>
              <a:ext cx="955885" cy="955885"/>
            </a:xfrm>
            <a:prstGeom prst="rect">
              <a:avLst/>
            </a:prstGeom>
          </p:spPr>
        </p:pic>
        <p:sp>
          <p:nvSpPr>
            <p:cNvPr id="45" name="矩形 194">
              <a:extLst>
                <a:ext uri="{FF2B5EF4-FFF2-40B4-BE49-F238E27FC236}">
                  <a16:creationId xmlns:a16="http://schemas.microsoft.com/office/drawing/2014/main" id="{388931BB-0EAD-76AF-2678-34B77BB16CFE}"/>
                </a:ext>
              </a:extLst>
            </p:cNvPr>
            <p:cNvSpPr/>
            <p:nvPr/>
          </p:nvSpPr>
          <p:spPr>
            <a:xfrm>
              <a:off x="8108795" y="3208661"/>
              <a:ext cx="311142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Expensive</a:t>
              </a:r>
            </a:p>
            <a:p>
              <a:pPr marL="342900" marR="0" lvl="0" indent="-342900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Shorter</a:t>
              </a:r>
              <a:r>
                <a:rPr kumimoji="1"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1"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battery</a:t>
              </a:r>
              <a:r>
                <a:rPr kumimoji="1"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1"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life</a:t>
              </a:r>
              <a:endPara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41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130628" y="1102243"/>
            <a:ext cx="12088872" cy="871538"/>
          </a:xfrm>
        </p:spPr>
        <p:txBody>
          <a:bodyPr anchor="ctr">
            <a:normAutofit fontScale="90000"/>
          </a:bodyPr>
          <a:lstStyle/>
          <a:p>
            <a:pPr algn="ctr" eaLnBrk="1" hangingPunct="1"/>
            <a:r>
              <a:rPr lang="en-US" altLang="zh-CN" sz="6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Offline Find Network</a:t>
            </a:r>
            <a:r>
              <a:rPr lang="zh-CN" altLang="en-US" sz="6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br>
              <a:rPr lang="en-US" altLang="zh-CN" sz="60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6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(OFN)</a:t>
            </a:r>
            <a:endParaRPr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0421A91-29D5-5B80-5CBD-AD8B2DDF1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9847" y="2463012"/>
            <a:ext cx="3185079" cy="25799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EAA882-1352-A78D-E0E3-ECDFD2C14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988" y="2932792"/>
            <a:ext cx="3813039" cy="19099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663DD2-6278-968C-9985-9E2D82A43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179" y="2797990"/>
            <a:ext cx="2466018" cy="19099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3DDE540-27CE-2BC8-C766-958057439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3794" y="2644440"/>
            <a:ext cx="2608302" cy="221705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A99DFE2-2813-C825-4992-35FACC964D75}"/>
              </a:ext>
            </a:extLst>
          </p:cNvPr>
          <p:cNvSpPr txBox="1"/>
          <p:nvPr/>
        </p:nvSpPr>
        <p:spPr>
          <a:xfrm>
            <a:off x="969917" y="5042926"/>
            <a:ext cx="996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effectLst/>
                <a:latin typeface="Helvetica" pitchFamily="2" charset="0"/>
              </a:rPr>
              <a:t>Tile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DCF3D44-0A8A-BDB6-4377-A1A786B53ED4}"/>
              </a:ext>
            </a:extLst>
          </p:cNvPr>
          <p:cNvSpPr txBox="1"/>
          <p:nvPr/>
        </p:nvSpPr>
        <p:spPr>
          <a:xfrm>
            <a:off x="3885799" y="5042926"/>
            <a:ext cx="1045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effectLst/>
                <a:latin typeface="Helvetica" pitchFamily="2" charset="0"/>
              </a:rPr>
              <a:t>Apple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4BAC018-56CD-8743-3C1D-87ADB5B7BB6D}"/>
              </a:ext>
            </a:extLst>
          </p:cNvPr>
          <p:cNvSpPr txBox="1"/>
          <p:nvPr/>
        </p:nvSpPr>
        <p:spPr>
          <a:xfrm>
            <a:off x="7060474" y="5070992"/>
            <a:ext cx="1197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effectLst/>
                <a:latin typeface="Helvetica" pitchFamily="2" charset="0"/>
              </a:rPr>
              <a:t>Samsung</a:t>
            </a:r>
            <a:endParaRPr lang="en" altLang="zh-CN" dirty="0">
              <a:effectLst/>
              <a:latin typeface="Helvetica" pitchFamily="2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23D3C0E-E1DA-9D35-A873-84D0B40E231B}"/>
              </a:ext>
            </a:extLst>
          </p:cNvPr>
          <p:cNvSpPr txBox="1"/>
          <p:nvPr/>
        </p:nvSpPr>
        <p:spPr>
          <a:xfrm>
            <a:off x="10073640" y="5072813"/>
            <a:ext cx="1197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effectLst/>
                <a:latin typeface="Helvetica" pitchFamily="2" charset="0"/>
              </a:rPr>
              <a:t>Huawei</a:t>
            </a:r>
            <a:endParaRPr lang="en" altLang="zh-CN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96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Overview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OFN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5</a:t>
            </a:fld>
            <a:endParaRPr lang="en-US" altLang="zh-CN" dirty="0"/>
          </a:p>
        </p:txBody>
      </p:sp>
      <p:pic>
        <p:nvPicPr>
          <p:cNvPr id="71" name="内容占位符 4">
            <a:extLst>
              <a:ext uri="{FF2B5EF4-FFF2-40B4-BE49-F238E27FC236}">
                <a16:creationId xmlns:a16="http://schemas.microsoft.com/office/drawing/2014/main" id="{215B9B23-FBA6-9D2E-AAD6-E8338E1A8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747586"/>
            <a:ext cx="10515600" cy="385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00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Overview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OFN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6</a:t>
            </a:fld>
            <a:endParaRPr lang="en-US" altLang="zh-CN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5080" r="-1" b="-563"/>
          <a:stretch/>
        </p:blipFill>
        <p:spPr>
          <a:xfrm>
            <a:off x="1455072" y="1040158"/>
            <a:ext cx="7155528" cy="5030395"/>
          </a:xfrm>
          <a:prstGeom prst="rect">
            <a:avLst/>
          </a:prstGeom>
        </p:spPr>
      </p:pic>
      <p:sp>
        <p:nvSpPr>
          <p:cNvPr id="68" name="矩形 71">
            <a:extLst>
              <a:ext uri="{FF2B5EF4-FFF2-40B4-BE49-F238E27FC236}">
                <a16:creationId xmlns:a16="http://schemas.microsoft.com/office/drawing/2014/main" id="{EF411B20-7979-674D-B59A-B33DE61E76D8}"/>
              </a:ext>
            </a:extLst>
          </p:cNvPr>
          <p:cNvSpPr/>
          <p:nvPr/>
        </p:nvSpPr>
        <p:spPr>
          <a:xfrm>
            <a:off x="8152302" y="1687080"/>
            <a:ext cx="1443038" cy="3279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09575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【e.g.,</a:t>
            </a:r>
            <a:r>
              <a:rPr kumimoji="0" lang="zh-CN" altLang="en-US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1396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Airtag</a:t>
            </a:r>
            <a:r>
              <a:rPr kumimoji="0" lang="en-US" altLang="zh-CN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】 </a:t>
            </a:r>
          </a:p>
        </p:txBody>
      </p:sp>
      <p:sp>
        <p:nvSpPr>
          <p:cNvPr id="69" name="矩形 71">
            <a:extLst>
              <a:ext uri="{FF2B5EF4-FFF2-40B4-BE49-F238E27FC236}">
                <a16:creationId xmlns:a16="http://schemas.microsoft.com/office/drawing/2014/main" id="{A44EC968-E2A7-5B4C-92BF-C991052DCF21}"/>
              </a:ext>
            </a:extLst>
          </p:cNvPr>
          <p:cNvSpPr/>
          <p:nvPr/>
        </p:nvSpPr>
        <p:spPr>
          <a:xfrm>
            <a:off x="1243394" y="1946986"/>
            <a:ext cx="1443038" cy="3279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09575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【e.g.,</a:t>
            </a:r>
            <a:r>
              <a:rPr kumimoji="0" lang="zh-CN" altLang="en-US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iPad】 </a:t>
            </a:r>
          </a:p>
        </p:txBody>
      </p:sp>
      <p:sp>
        <p:nvSpPr>
          <p:cNvPr id="70" name="矩形 61">
            <a:extLst>
              <a:ext uri="{FF2B5EF4-FFF2-40B4-BE49-F238E27FC236}">
                <a16:creationId xmlns:a16="http://schemas.microsoft.com/office/drawing/2014/main" id="{456278AE-F734-904C-9F80-38C58388AB08}"/>
              </a:ext>
            </a:extLst>
          </p:cNvPr>
          <p:cNvSpPr/>
          <p:nvPr/>
        </p:nvSpPr>
        <p:spPr>
          <a:xfrm>
            <a:off x="8152302" y="3248718"/>
            <a:ext cx="2916974" cy="327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09575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【e.g.,</a:t>
            </a:r>
            <a:r>
              <a:rPr kumimoji="0" lang="zh-CN" altLang="en-US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crowd-sourced</a:t>
            </a:r>
            <a:r>
              <a:rPr kumimoji="0" lang="zh-CN" altLang="en-US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iPhones】 </a:t>
            </a:r>
          </a:p>
        </p:txBody>
      </p:sp>
      <p:sp>
        <p:nvSpPr>
          <p:cNvPr id="3" name="矩形 71">
            <a:extLst>
              <a:ext uri="{FF2B5EF4-FFF2-40B4-BE49-F238E27FC236}">
                <a16:creationId xmlns:a16="http://schemas.microsoft.com/office/drawing/2014/main" id="{FC4BD011-CF0F-6252-4BC0-14209B26269C}"/>
              </a:ext>
            </a:extLst>
          </p:cNvPr>
          <p:cNvSpPr/>
          <p:nvPr/>
        </p:nvSpPr>
        <p:spPr>
          <a:xfrm>
            <a:off x="1243394" y="3297516"/>
            <a:ext cx="1443038" cy="3279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09575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【e.g.,</a:t>
            </a:r>
            <a:r>
              <a:rPr kumimoji="0" lang="zh-CN" altLang="en-US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lang="en-US" altLang="zh-CN" sz="1396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iCloud</a:t>
            </a:r>
            <a:r>
              <a:rPr kumimoji="0" lang="en-US" altLang="zh-CN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】 </a:t>
            </a:r>
          </a:p>
        </p:txBody>
      </p:sp>
    </p:spTree>
    <p:extLst>
      <p:ext uri="{BB962C8B-B14F-4D97-AF65-F5344CB8AC3E}">
        <p14:creationId xmlns:p14="http://schemas.microsoft.com/office/powerpoint/2010/main" val="3887087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Overview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OFN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7</a:t>
            </a:fld>
            <a:endParaRPr lang="en-US" altLang="zh-CN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F71E22C-B6CC-0C73-513C-70D2B65125CB}"/>
              </a:ext>
            </a:extLst>
          </p:cNvPr>
          <p:cNvGrpSpPr/>
          <p:nvPr/>
        </p:nvGrpSpPr>
        <p:grpSpPr>
          <a:xfrm>
            <a:off x="6836080" y="2547141"/>
            <a:ext cx="4940801" cy="2679491"/>
            <a:chOff x="7121435" y="2100504"/>
            <a:chExt cx="4940801" cy="2679491"/>
          </a:xfrm>
        </p:grpSpPr>
        <p:sp>
          <p:nvSpPr>
            <p:cNvPr id="10" name="爆炸形 1 9">
              <a:extLst>
                <a:ext uri="{FF2B5EF4-FFF2-40B4-BE49-F238E27FC236}">
                  <a16:creationId xmlns:a16="http://schemas.microsoft.com/office/drawing/2014/main" id="{DA1FAE5C-8054-0137-FEF9-A99F4ED7FEED}"/>
                </a:ext>
              </a:extLst>
            </p:cNvPr>
            <p:cNvSpPr/>
            <p:nvPr/>
          </p:nvSpPr>
          <p:spPr>
            <a:xfrm>
              <a:off x="7121435" y="2100504"/>
              <a:ext cx="4940801" cy="2679491"/>
            </a:xfrm>
            <a:prstGeom prst="irregularSeal1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zh-CN" altLang="en-US" dirty="0"/>
            </a:p>
          </p:txBody>
        </p:sp>
        <p:sp>
          <p:nvSpPr>
            <p:cNvPr id="11" name="矩形 194">
              <a:extLst>
                <a:ext uri="{FF2B5EF4-FFF2-40B4-BE49-F238E27FC236}">
                  <a16:creationId xmlns:a16="http://schemas.microsoft.com/office/drawing/2014/main" id="{D9D72303-95EA-DE86-1D37-770AA0EC3974}"/>
                </a:ext>
              </a:extLst>
            </p:cNvPr>
            <p:cNvSpPr/>
            <p:nvPr/>
          </p:nvSpPr>
          <p:spPr>
            <a:xfrm>
              <a:off x="7997172" y="3209416"/>
              <a:ext cx="36128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1"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Performance</a:t>
              </a:r>
              <a:r>
                <a:rPr kumimoji="1"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1"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Issues</a:t>
              </a:r>
              <a:endPara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A5B3FEB-317C-F0E2-3220-1ED2C82B6C29}"/>
              </a:ext>
            </a:extLst>
          </p:cNvPr>
          <p:cNvGrpSpPr/>
          <p:nvPr/>
        </p:nvGrpSpPr>
        <p:grpSpPr>
          <a:xfrm>
            <a:off x="489261" y="2512252"/>
            <a:ext cx="4940801" cy="2679491"/>
            <a:chOff x="7121435" y="2100504"/>
            <a:chExt cx="4940801" cy="2679491"/>
          </a:xfrm>
        </p:grpSpPr>
        <p:sp>
          <p:nvSpPr>
            <p:cNvPr id="18" name="爆炸形 1 17">
              <a:extLst>
                <a:ext uri="{FF2B5EF4-FFF2-40B4-BE49-F238E27FC236}">
                  <a16:creationId xmlns:a16="http://schemas.microsoft.com/office/drawing/2014/main" id="{F6661591-69FC-86AB-E9E1-B1AB28C1F5EE}"/>
                </a:ext>
              </a:extLst>
            </p:cNvPr>
            <p:cNvSpPr/>
            <p:nvPr/>
          </p:nvSpPr>
          <p:spPr>
            <a:xfrm>
              <a:off x="7121435" y="2100504"/>
              <a:ext cx="4940801" cy="2679491"/>
            </a:xfrm>
            <a:prstGeom prst="irregularSeal1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zh-CN" altLang="en-US" dirty="0"/>
            </a:p>
          </p:txBody>
        </p:sp>
        <p:sp>
          <p:nvSpPr>
            <p:cNvPr id="19" name="矩形 194">
              <a:extLst>
                <a:ext uri="{FF2B5EF4-FFF2-40B4-BE49-F238E27FC236}">
                  <a16:creationId xmlns:a16="http://schemas.microsoft.com/office/drawing/2014/main" id="{9ED3267B-4FD5-D9D2-4895-E79990ED6EBF}"/>
                </a:ext>
              </a:extLst>
            </p:cNvPr>
            <p:cNvSpPr/>
            <p:nvPr/>
          </p:nvSpPr>
          <p:spPr>
            <a:xfrm>
              <a:off x="7785398" y="3059641"/>
              <a:ext cx="361287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ctr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1"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Privacy</a:t>
              </a:r>
              <a:r>
                <a:rPr kumimoji="1"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1"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and</a:t>
              </a:r>
              <a:r>
                <a:rPr kumimoji="1"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1"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Security</a:t>
              </a:r>
              <a:r>
                <a:rPr kumimoji="1"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1"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Issues</a:t>
              </a:r>
              <a:endPara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0" name="右箭头 19">
            <a:extLst>
              <a:ext uri="{FF2B5EF4-FFF2-40B4-BE49-F238E27FC236}">
                <a16:creationId xmlns:a16="http://schemas.microsoft.com/office/drawing/2014/main" id="{AD5B11EF-F737-1496-D3D9-322C12B8CFD9}"/>
              </a:ext>
            </a:extLst>
          </p:cNvPr>
          <p:cNvSpPr/>
          <p:nvPr/>
        </p:nvSpPr>
        <p:spPr>
          <a:xfrm>
            <a:off x="5668692" y="3471389"/>
            <a:ext cx="840260" cy="753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26EC2C2-7669-3E80-0FB6-DAC3317DB32C}"/>
              </a:ext>
            </a:extLst>
          </p:cNvPr>
          <p:cNvSpPr txBox="1"/>
          <p:nvPr/>
        </p:nvSpPr>
        <p:spPr>
          <a:xfrm>
            <a:off x="489261" y="1875311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effectLst/>
                <a:latin typeface="Helvetica" pitchFamily="2" charset="0"/>
              </a:rPr>
              <a:t>E</a:t>
            </a:r>
            <a:r>
              <a:rPr lang="en" altLang="zh-CN" dirty="0" err="1">
                <a:effectLst/>
                <a:latin typeface="Helvetica" pitchFamily="2" charset="0"/>
              </a:rPr>
              <a:t>nabling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crowd search without leaking private data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68B9F8C-28A9-F53D-7F9C-D933744E376D}"/>
              </a:ext>
            </a:extLst>
          </p:cNvPr>
          <p:cNvSpPr txBox="1"/>
          <p:nvPr/>
        </p:nvSpPr>
        <p:spPr>
          <a:xfrm>
            <a:off x="6587319" y="1875311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effectLst/>
                <a:latin typeface="Helvetica" pitchFamily="2" charset="0"/>
              </a:rPr>
              <a:t>A</a:t>
            </a:r>
            <a:r>
              <a:rPr lang="en" altLang="zh-CN" dirty="0">
                <a:effectLst/>
                <a:latin typeface="Helvetica" pitchFamily="2" charset="0"/>
              </a:rPr>
              <a:t> first step to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highlight </a:t>
            </a:r>
            <a:r>
              <a:rPr lang="en-US" altLang="zh-CN" dirty="0">
                <a:latin typeface="Helvetica" pitchFamily="2" charset="0"/>
              </a:rPr>
              <a:t>OFN’s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" altLang="zh-CN" dirty="0">
                <a:effectLst/>
                <a:latin typeface="Helvetica" pitchFamily="2" charset="0"/>
              </a:rPr>
              <a:t>performance</a:t>
            </a:r>
            <a:r>
              <a:rPr lang="zh-CN" altLang="en-US" dirty="0">
                <a:effectLst/>
                <a:latin typeface="Helvetica" pitchFamily="2" charset="0"/>
              </a:rPr>
              <a:t> </a:t>
            </a:r>
            <a:r>
              <a:rPr lang="en-US" altLang="zh-CN" dirty="0">
                <a:effectLst/>
                <a:latin typeface="Helvetica" pitchFamily="2" charset="0"/>
              </a:rPr>
              <a:t>issues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0236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" altLang="zh-CN" sz="2400" dirty="0">
                <a:effectLst/>
                <a:latin typeface="Helvetica" pitchFamily="2" charset="0"/>
              </a:rPr>
              <a:t>Neighbor Discovery </a:t>
            </a:r>
            <a:r>
              <a:rPr lang="en-US" altLang="zh-CN" dirty="0">
                <a:latin typeface="Helvetica" pitchFamily="2" charset="0"/>
              </a:rPr>
              <a:t>is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the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" altLang="zh-CN" sz="2400" dirty="0">
                <a:effectLst/>
                <a:latin typeface="Helvetica" pitchFamily="2" charset="0"/>
              </a:rPr>
              <a:t>prerequisite stage of</a:t>
            </a:r>
            <a:r>
              <a:rPr lang="zh-CN" altLang="en-US" sz="2400" dirty="0">
                <a:effectLst/>
                <a:latin typeface="Helvetica" pitchFamily="2" charset="0"/>
              </a:rPr>
              <a:t> </a:t>
            </a:r>
            <a:r>
              <a:rPr lang="en" altLang="zh-CN" sz="2400" dirty="0">
                <a:effectLst/>
                <a:latin typeface="Helvetica" pitchFamily="2" charset="0"/>
              </a:rPr>
              <a:t>OFN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D65C-9165-4845-A5CF-10E27209A423}" type="slidenum">
              <a:rPr lang="en-US" smtClean="0"/>
              <a:pPr/>
              <a:t>8</a:t>
            </a:fld>
            <a:endParaRPr lang="en-US" altLang="zh-CN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5080" r="-1" b="-563"/>
          <a:stretch/>
        </p:blipFill>
        <p:spPr>
          <a:xfrm>
            <a:off x="470332" y="1220440"/>
            <a:ext cx="7155528" cy="5030395"/>
          </a:xfrm>
          <a:prstGeom prst="rect">
            <a:avLst/>
          </a:prstGeom>
        </p:spPr>
      </p:pic>
      <p:sp>
        <p:nvSpPr>
          <p:cNvPr id="68" name="矩形 71">
            <a:extLst>
              <a:ext uri="{FF2B5EF4-FFF2-40B4-BE49-F238E27FC236}">
                <a16:creationId xmlns:a16="http://schemas.microsoft.com/office/drawing/2014/main" id="{EF411B20-7979-674D-B59A-B33DE61E76D8}"/>
              </a:ext>
            </a:extLst>
          </p:cNvPr>
          <p:cNvSpPr/>
          <p:nvPr/>
        </p:nvSpPr>
        <p:spPr>
          <a:xfrm>
            <a:off x="5374481" y="1056485"/>
            <a:ext cx="1443038" cy="3279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09575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【e.g.,</a:t>
            </a:r>
            <a:r>
              <a:rPr kumimoji="0" lang="zh-CN" altLang="en-US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1396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Airtag</a:t>
            </a:r>
            <a:r>
              <a:rPr kumimoji="0" lang="en-US" altLang="zh-CN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】 </a:t>
            </a:r>
          </a:p>
        </p:txBody>
      </p:sp>
      <p:sp>
        <p:nvSpPr>
          <p:cNvPr id="69" name="矩形 71">
            <a:extLst>
              <a:ext uri="{FF2B5EF4-FFF2-40B4-BE49-F238E27FC236}">
                <a16:creationId xmlns:a16="http://schemas.microsoft.com/office/drawing/2014/main" id="{A44EC968-E2A7-5B4C-92BF-C991052DCF21}"/>
              </a:ext>
            </a:extLst>
          </p:cNvPr>
          <p:cNvSpPr/>
          <p:nvPr/>
        </p:nvSpPr>
        <p:spPr>
          <a:xfrm>
            <a:off x="258654" y="2127268"/>
            <a:ext cx="1443038" cy="3279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09575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【e.g.,</a:t>
            </a:r>
            <a:r>
              <a:rPr kumimoji="0" lang="zh-CN" altLang="en-US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iPad】 </a:t>
            </a:r>
          </a:p>
        </p:txBody>
      </p:sp>
      <p:sp>
        <p:nvSpPr>
          <p:cNvPr id="70" name="矩形 61">
            <a:extLst>
              <a:ext uri="{FF2B5EF4-FFF2-40B4-BE49-F238E27FC236}">
                <a16:creationId xmlns:a16="http://schemas.microsoft.com/office/drawing/2014/main" id="{456278AE-F734-904C-9F80-38C58388AB08}"/>
              </a:ext>
            </a:extLst>
          </p:cNvPr>
          <p:cNvSpPr/>
          <p:nvPr/>
        </p:nvSpPr>
        <p:spPr>
          <a:xfrm>
            <a:off x="6236715" y="4004104"/>
            <a:ext cx="2916974" cy="327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09575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【e.g.,</a:t>
            </a:r>
            <a:r>
              <a:rPr kumimoji="0" lang="zh-CN" altLang="en-US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crowd-sourced</a:t>
            </a:r>
            <a:r>
              <a:rPr kumimoji="0" lang="zh-CN" altLang="en-US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iPhones】 </a:t>
            </a:r>
          </a:p>
        </p:txBody>
      </p:sp>
      <p:sp>
        <p:nvSpPr>
          <p:cNvPr id="3" name="矩形 71">
            <a:extLst>
              <a:ext uri="{FF2B5EF4-FFF2-40B4-BE49-F238E27FC236}">
                <a16:creationId xmlns:a16="http://schemas.microsoft.com/office/drawing/2014/main" id="{FC4BD011-CF0F-6252-4BC0-14209B26269C}"/>
              </a:ext>
            </a:extLst>
          </p:cNvPr>
          <p:cNvSpPr/>
          <p:nvPr/>
        </p:nvSpPr>
        <p:spPr>
          <a:xfrm>
            <a:off x="258654" y="3477798"/>
            <a:ext cx="1443038" cy="3279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09575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【e.g.,</a:t>
            </a:r>
            <a:r>
              <a:rPr kumimoji="0" lang="zh-CN" altLang="en-US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lang="en-US" altLang="zh-CN" sz="1396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iCloud</a:t>
            </a:r>
            <a:r>
              <a:rPr kumimoji="0" lang="en-US" altLang="zh-CN" sz="1396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】 </a:t>
            </a:r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719E81EE-422C-1931-78DF-ED089051C9BA}"/>
              </a:ext>
            </a:extLst>
          </p:cNvPr>
          <p:cNvGrpSpPr/>
          <p:nvPr/>
        </p:nvGrpSpPr>
        <p:grpSpPr>
          <a:xfrm>
            <a:off x="1012371" y="2364377"/>
            <a:ext cx="8703546" cy="2782288"/>
            <a:chOff x="1012371" y="2364377"/>
            <a:chExt cx="8703546" cy="2782288"/>
          </a:xfrm>
        </p:grpSpPr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54B25B20-2098-00CD-A602-F0D7A7AFADB6}"/>
                </a:ext>
              </a:extLst>
            </p:cNvPr>
            <p:cNvGrpSpPr/>
            <p:nvPr/>
          </p:nvGrpSpPr>
          <p:grpSpPr>
            <a:xfrm>
              <a:off x="1012371" y="2364377"/>
              <a:ext cx="6531429" cy="2717074"/>
              <a:chOff x="1012371" y="2364377"/>
              <a:chExt cx="6531429" cy="2717074"/>
            </a:xfrm>
          </p:grpSpPr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C55DDBEC-0340-A1F9-F9CE-B7375A05B508}"/>
                  </a:ext>
                </a:extLst>
              </p:cNvPr>
              <p:cNvSpPr/>
              <p:nvPr/>
            </p:nvSpPr>
            <p:spPr>
              <a:xfrm>
                <a:off x="1012371" y="4885509"/>
                <a:ext cx="6531429" cy="195942"/>
              </a:xfrm>
              <a:prstGeom prst="rect">
                <a:avLst/>
              </a:prstGeom>
              <a:solidFill>
                <a:srgbClr val="C0000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72" name="任意形状 71">
                <a:extLst>
                  <a:ext uri="{FF2B5EF4-FFF2-40B4-BE49-F238E27FC236}">
                    <a16:creationId xmlns:a16="http://schemas.microsoft.com/office/drawing/2014/main" id="{ABE1CD5D-44CB-2AA9-FAC6-E02F1F1C6C58}"/>
                  </a:ext>
                </a:extLst>
              </p:cNvPr>
              <p:cNvSpPr/>
              <p:nvPr/>
            </p:nvSpPr>
            <p:spPr>
              <a:xfrm>
                <a:off x="6916783" y="2364377"/>
                <a:ext cx="299477" cy="1260566"/>
              </a:xfrm>
              <a:custGeom>
                <a:avLst/>
                <a:gdLst>
                  <a:gd name="connsiteX0" fmla="*/ 0 w 299477"/>
                  <a:gd name="connsiteY0" fmla="*/ 0 h 1260566"/>
                  <a:gd name="connsiteX1" fmla="*/ 202474 w 299477"/>
                  <a:gd name="connsiteY1" fmla="*/ 150223 h 1260566"/>
                  <a:gd name="connsiteX2" fmla="*/ 293914 w 299477"/>
                  <a:gd name="connsiteY2" fmla="*/ 418012 h 1260566"/>
                  <a:gd name="connsiteX3" fmla="*/ 261257 w 299477"/>
                  <a:gd name="connsiteY3" fmla="*/ 790303 h 1260566"/>
                  <a:gd name="connsiteX4" fmla="*/ 32657 w 299477"/>
                  <a:gd name="connsiteY4" fmla="*/ 1260566 h 1260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477" h="1260566">
                    <a:moveTo>
                      <a:pt x="0" y="0"/>
                    </a:moveTo>
                    <a:cubicBezTo>
                      <a:pt x="76744" y="40277"/>
                      <a:pt x="153488" y="80554"/>
                      <a:pt x="202474" y="150223"/>
                    </a:cubicBezTo>
                    <a:cubicBezTo>
                      <a:pt x="251460" y="219892"/>
                      <a:pt x="284117" y="311332"/>
                      <a:pt x="293914" y="418012"/>
                    </a:cubicBezTo>
                    <a:cubicBezTo>
                      <a:pt x="303711" y="524692"/>
                      <a:pt x="304800" y="649877"/>
                      <a:pt x="261257" y="790303"/>
                    </a:cubicBezTo>
                    <a:cubicBezTo>
                      <a:pt x="217714" y="930729"/>
                      <a:pt x="125185" y="1095647"/>
                      <a:pt x="32657" y="1260566"/>
                    </a:cubicBezTo>
                  </a:path>
                </a:pathLst>
              </a:custGeom>
              <a:noFill/>
              <a:ln w="57150">
                <a:solidFill>
                  <a:srgbClr val="C00000">
                    <a:alpha val="50000"/>
                  </a:srgb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74" name="矩形 71">
              <a:extLst>
                <a:ext uri="{FF2B5EF4-FFF2-40B4-BE49-F238E27FC236}">
                  <a16:creationId xmlns:a16="http://schemas.microsoft.com/office/drawing/2014/main" id="{92A412A5-B9A4-FFCF-9A43-38BFE3B3884B}"/>
                </a:ext>
              </a:extLst>
            </p:cNvPr>
            <p:cNvSpPr/>
            <p:nvPr/>
          </p:nvSpPr>
          <p:spPr>
            <a:xfrm>
              <a:off x="7625860" y="4820294"/>
              <a:ext cx="2090057" cy="326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09575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96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Neighbor</a:t>
              </a:r>
              <a:r>
                <a:rPr kumimoji="0" lang="zh-CN" altLang="en-US" sz="1396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396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Discovery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D7976D0-024C-DE51-8638-2FB6BA26ACD0}"/>
              </a:ext>
            </a:extLst>
          </p:cNvPr>
          <p:cNvGrpSpPr/>
          <p:nvPr/>
        </p:nvGrpSpPr>
        <p:grpSpPr>
          <a:xfrm>
            <a:off x="7251199" y="945452"/>
            <a:ext cx="4940801" cy="2679491"/>
            <a:chOff x="7121435" y="2100504"/>
            <a:chExt cx="4940801" cy="2679491"/>
          </a:xfrm>
        </p:grpSpPr>
        <p:sp>
          <p:nvSpPr>
            <p:cNvPr id="7" name="爆炸形 1 6">
              <a:extLst>
                <a:ext uri="{FF2B5EF4-FFF2-40B4-BE49-F238E27FC236}">
                  <a16:creationId xmlns:a16="http://schemas.microsoft.com/office/drawing/2014/main" id="{8792221A-B72F-704D-4FDC-B95D57D6B0C1}"/>
                </a:ext>
              </a:extLst>
            </p:cNvPr>
            <p:cNvSpPr/>
            <p:nvPr/>
          </p:nvSpPr>
          <p:spPr>
            <a:xfrm>
              <a:off x="7121435" y="2100504"/>
              <a:ext cx="4940801" cy="2679491"/>
            </a:xfrm>
            <a:prstGeom prst="irregularSeal1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zh-CN" altLang="en-US" dirty="0"/>
            </a:p>
          </p:txBody>
        </p:sp>
        <p:sp>
          <p:nvSpPr>
            <p:cNvPr id="9" name="矩形 194">
              <a:extLst>
                <a:ext uri="{FF2B5EF4-FFF2-40B4-BE49-F238E27FC236}">
                  <a16:creationId xmlns:a16="http://schemas.microsoft.com/office/drawing/2014/main" id="{1CEFD797-EC8A-30B2-AACE-01C524E13E17}"/>
                </a:ext>
              </a:extLst>
            </p:cNvPr>
            <p:cNvSpPr/>
            <p:nvPr/>
          </p:nvSpPr>
          <p:spPr>
            <a:xfrm>
              <a:off x="7997172" y="3209416"/>
              <a:ext cx="36128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1"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Performance</a:t>
              </a:r>
              <a:r>
                <a:rPr kumimoji="1"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1"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Issues</a:t>
              </a:r>
              <a:endPara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356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9371</TotalTime>
  <Words>3255</Words>
  <Application>Microsoft Macintosh PowerPoint</Application>
  <PresentationFormat>宽屏</PresentationFormat>
  <Paragraphs>585</Paragraphs>
  <Slides>27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等线</vt:lpstr>
      <vt:lpstr>Microsoft YaHei</vt:lpstr>
      <vt:lpstr>Microsoft YaHei</vt:lpstr>
      <vt:lpstr>NimbusRomNo9L</vt:lpstr>
      <vt:lpstr>Arial</vt:lpstr>
      <vt:lpstr>Calibri</vt:lpstr>
      <vt:lpstr>Cambria Math</vt:lpstr>
      <vt:lpstr>Helvetica</vt:lpstr>
      <vt:lpstr>Times New Roman</vt:lpstr>
      <vt:lpstr>Verdana</vt:lpstr>
      <vt:lpstr>Wingdings</vt:lpstr>
      <vt:lpstr>Office 主题​​</vt:lpstr>
      <vt:lpstr>On Design and Performance of Offline Finding Network</vt:lpstr>
      <vt:lpstr>PowerPoint 演示文稿</vt:lpstr>
      <vt:lpstr>Lose Elicits Panic</vt:lpstr>
      <vt:lpstr>Wearable Devices Are Being Equipped With Position Tracking</vt:lpstr>
      <vt:lpstr>Offline Find Network  (OFN)</vt:lpstr>
      <vt:lpstr>An Overview of OFN</vt:lpstr>
      <vt:lpstr>An Overview of OFN</vt:lpstr>
      <vt:lpstr>An Overview of OFN</vt:lpstr>
      <vt:lpstr> Neighbor Discovery is the prerequisite stage of OFN</vt:lpstr>
      <vt:lpstr>Neighbor Discovery Latency</vt:lpstr>
      <vt:lpstr>Motivation</vt:lpstr>
      <vt:lpstr>Insight 1: Neighbor Discovery Latency Matters in OFN</vt:lpstr>
      <vt:lpstr>Insight 2: Discovery Latency is a Non-linear Function of Power Consumption</vt:lpstr>
      <vt:lpstr>Insight 2: Discovery Latency is a Non-linear Function of Power Consumption</vt:lpstr>
      <vt:lpstr>Insight 2: Discovery Latency is a Non-linear Function of Power Consumption</vt:lpstr>
      <vt:lpstr>Insight 2: Discovery Latency is a Non-linear Function of Power Consumption</vt:lpstr>
      <vt:lpstr>Insight 3: Finder Devices Vary in Scan Modes</vt:lpstr>
      <vt:lpstr>Insight 4: Scan Mode Diversity Results in Local Optima</vt:lpstr>
      <vt:lpstr>Insight 4: Scan Mode Diversity Results in Local Optima</vt:lpstr>
      <vt:lpstr>PowerPoint 演示文稿</vt:lpstr>
      <vt:lpstr>ElastiCast</vt:lpstr>
      <vt:lpstr>Local Optima Estimation</vt:lpstr>
      <vt:lpstr>The basic framework of data flow in ElastiCast</vt:lpstr>
      <vt:lpstr>Evaluation</vt:lpstr>
      <vt:lpstr>Evaluation</vt:lpstr>
      <vt:lpstr>Takeaways</vt:lpstr>
      <vt:lpstr>Thank you!</vt:lpstr>
    </vt:vector>
  </TitlesOfParts>
  <Company>中国人民大学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李彤</dc:creator>
  <cp:lastModifiedBy>彤 李</cp:lastModifiedBy>
  <cp:revision>496</cp:revision>
  <dcterms:created xsi:type="dcterms:W3CDTF">2022-03-29T14:43:10Z</dcterms:created>
  <dcterms:modified xsi:type="dcterms:W3CDTF">2023-04-16T04:00:54Z</dcterms:modified>
</cp:coreProperties>
</file>