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notesMasterIdLst>
    <p:notesMasterId r:id="rId3"/>
  </p:notesMasterIdLst>
  <p:sldIdLst>
    <p:sldId id="256" r:id="rId2"/>
  </p:sldIdLst>
  <p:sldSz cx="32918400" cy="43891200"/>
  <p:notesSz cx="6858000" cy="9144000"/>
  <p:custDataLst>
    <p:tags r:id="rId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823" userDrawn="1">
          <p15:clr>
            <a:srgbClr val="A4A3A4"/>
          </p15:clr>
        </p15:guide>
        <p15:guide id="2" pos="1043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k Twain" initials="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30"/>
    <p:restoredTop sz="96327"/>
  </p:normalViewPr>
  <p:slideViewPr>
    <p:cSldViewPr snapToGrid="0" snapToObjects="1" showGuides="1">
      <p:cViewPr varScale="1">
        <p:scale>
          <a:sx n="18" d="100"/>
          <a:sy n="18" d="100"/>
        </p:scale>
        <p:origin x="3168" y="168"/>
      </p:cViewPr>
      <p:guideLst>
        <p:guide orient="horz" pos="13823"/>
        <p:guide pos="1043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tags" Target="tags/tag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2023/6/27</a:t>
            </a:fld>
            <a:endParaRPr lang="zh-CN" altLang="en-US"/>
          </a:p>
        </p:txBody>
      </p:sp>
      <p:sp>
        <p:nvSpPr>
          <p:cNvPr id="4" name="幻灯片图像占位符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1393402" rtl="0" eaLnBrk="1" latinLnBrk="0" hangingPunct="1">
      <a:defRPr sz="1829" kern="1200">
        <a:solidFill>
          <a:schemeClr val="tx1"/>
        </a:solidFill>
        <a:latin typeface="+mn-lt"/>
        <a:ea typeface="+mn-ea"/>
        <a:cs typeface="+mn-cs"/>
      </a:defRPr>
    </a:lvl1pPr>
    <a:lvl2pPr marL="696701" algn="l" defTabSz="1393402" rtl="0" eaLnBrk="1" latinLnBrk="0" hangingPunct="1">
      <a:defRPr sz="1829" kern="1200">
        <a:solidFill>
          <a:schemeClr val="tx1"/>
        </a:solidFill>
        <a:latin typeface="+mn-lt"/>
        <a:ea typeface="+mn-ea"/>
        <a:cs typeface="+mn-cs"/>
      </a:defRPr>
    </a:lvl2pPr>
    <a:lvl3pPr marL="1393402" algn="l" defTabSz="1393402" rtl="0" eaLnBrk="1" latinLnBrk="0" hangingPunct="1">
      <a:defRPr sz="1829" kern="1200">
        <a:solidFill>
          <a:schemeClr val="tx1"/>
        </a:solidFill>
        <a:latin typeface="+mn-lt"/>
        <a:ea typeface="+mn-ea"/>
        <a:cs typeface="+mn-cs"/>
      </a:defRPr>
    </a:lvl3pPr>
    <a:lvl4pPr marL="2090102" algn="l" defTabSz="1393402" rtl="0" eaLnBrk="1" latinLnBrk="0" hangingPunct="1">
      <a:defRPr sz="1829" kern="1200">
        <a:solidFill>
          <a:schemeClr val="tx1"/>
        </a:solidFill>
        <a:latin typeface="+mn-lt"/>
        <a:ea typeface="+mn-ea"/>
        <a:cs typeface="+mn-cs"/>
      </a:defRPr>
    </a:lvl4pPr>
    <a:lvl5pPr marL="2786802" algn="l" defTabSz="1393402" rtl="0" eaLnBrk="1" latinLnBrk="0" hangingPunct="1">
      <a:defRPr sz="1829" kern="1200">
        <a:solidFill>
          <a:schemeClr val="tx1"/>
        </a:solidFill>
        <a:latin typeface="+mn-lt"/>
        <a:ea typeface="+mn-ea"/>
        <a:cs typeface="+mn-cs"/>
      </a:defRPr>
    </a:lvl5pPr>
    <a:lvl6pPr marL="3483503" algn="l" defTabSz="1393402" rtl="0" eaLnBrk="1" latinLnBrk="0" hangingPunct="1">
      <a:defRPr sz="1829" kern="1200">
        <a:solidFill>
          <a:schemeClr val="tx1"/>
        </a:solidFill>
        <a:latin typeface="+mn-lt"/>
        <a:ea typeface="+mn-ea"/>
        <a:cs typeface="+mn-cs"/>
      </a:defRPr>
    </a:lvl6pPr>
    <a:lvl7pPr marL="4180204" algn="l" defTabSz="1393402" rtl="0" eaLnBrk="1" latinLnBrk="0" hangingPunct="1">
      <a:defRPr sz="1829" kern="1200">
        <a:solidFill>
          <a:schemeClr val="tx1"/>
        </a:solidFill>
        <a:latin typeface="+mn-lt"/>
        <a:ea typeface="+mn-ea"/>
        <a:cs typeface="+mn-cs"/>
      </a:defRPr>
    </a:lvl7pPr>
    <a:lvl8pPr marL="4876905" algn="l" defTabSz="1393402" rtl="0" eaLnBrk="1" latinLnBrk="0" hangingPunct="1">
      <a:defRPr sz="1829" kern="1200">
        <a:solidFill>
          <a:schemeClr val="tx1"/>
        </a:solidFill>
        <a:latin typeface="+mn-lt"/>
        <a:ea typeface="+mn-ea"/>
        <a:cs typeface="+mn-cs"/>
      </a:defRPr>
    </a:lvl8pPr>
    <a:lvl9pPr marL="5573605" algn="l" defTabSz="1393402" rtl="0" eaLnBrk="1" latinLnBrk="0" hangingPunct="1">
      <a:defRPr sz="182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7183123"/>
            <a:ext cx="27980640" cy="15280640"/>
          </a:xfrm>
        </p:spPr>
        <p:txBody>
          <a:bodyPr anchor="b"/>
          <a:lstStyle>
            <a:lvl1pPr algn="ctr">
              <a:defRPr sz="21600"/>
            </a:lvl1pPr>
          </a:lstStyle>
          <a:p>
            <a:r>
              <a:rPr lang="zh-CN" altLang="en-US"/>
              <a:t>单击此处编辑母版标题样式</a:t>
            </a:r>
            <a:endParaRPr lang="en-US" dirty="0"/>
          </a:p>
        </p:txBody>
      </p:sp>
      <p:sp>
        <p:nvSpPr>
          <p:cNvPr id="3" name="Subtitle 2"/>
          <p:cNvSpPr>
            <a:spLocks noGrp="1"/>
          </p:cNvSpPr>
          <p:nvPr>
            <p:ph type="subTitle" idx="1"/>
          </p:nvPr>
        </p:nvSpPr>
        <p:spPr>
          <a:xfrm>
            <a:off x="4114800" y="23053043"/>
            <a:ext cx="24688800" cy="10596877"/>
          </a:xfrm>
        </p:spPr>
        <p:txBody>
          <a:bodyPr/>
          <a:lstStyle>
            <a:lvl1pPr marL="0" indent="0" algn="ctr">
              <a:buNone/>
              <a:defRPr sz="8640"/>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08EB02E0-5DD7-704F-9918-DEA87226CF60}" type="datetimeFigureOut">
              <a:rPr kumimoji="1" lang="zh-CN" altLang="en-US" smtClean="0"/>
              <a:t>2023/6/27</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BDF2DC85-04B1-5B48-B472-0CD126D44FBE}" type="slidenum">
              <a:rPr kumimoji="1" lang="zh-CN" altLang="en-US" smtClean="0"/>
              <a:t>‹#›</a:t>
            </a:fld>
            <a:endParaRPr kumimoji="1" lang="zh-CN" altLang="en-US"/>
          </a:p>
        </p:txBody>
      </p:sp>
    </p:spTree>
    <p:extLst>
      <p:ext uri="{BB962C8B-B14F-4D97-AF65-F5344CB8AC3E}">
        <p14:creationId xmlns:p14="http://schemas.microsoft.com/office/powerpoint/2010/main" val="3661974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08EB02E0-5DD7-704F-9918-DEA87226CF60}" type="datetimeFigureOut">
              <a:rPr kumimoji="1" lang="zh-CN" altLang="en-US" smtClean="0"/>
              <a:t>2023/6/27</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BDF2DC85-04B1-5B48-B472-0CD126D44FBE}" type="slidenum">
              <a:rPr kumimoji="1" lang="zh-CN" altLang="en-US" smtClean="0"/>
              <a:t>‹#›</a:t>
            </a:fld>
            <a:endParaRPr kumimoji="1" lang="zh-CN" altLang="en-US"/>
          </a:p>
        </p:txBody>
      </p:sp>
    </p:spTree>
    <p:extLst>
      <p:ext uri="{BB962C8B-B14F-4D97-AF65-F5344CB8AC3E}">
        <p14:creationId xmlns:p14="http://schemas.microsoft.com/office/powerpoint/2010/main" val="1914490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2336800"/>
            <a:ext cx="7098030" cy="37195763"/>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2263142" y="2336800"/>
            <a:ext cx="20882610" cy="37195763"/>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08EB02E0-5DD7-704F-9918-DEA87226CF60}" type="datetimeFigureOut">
              <a:rPr kumimoji="1" lang="zh-CN" altLang="en-US" smtClean="0"/>
              <a:t>2023/6/27</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BDF2DC85-04B1-5B48-B472-0CD126D44FBE}" type="slidenum">
              <a:rPr kumimoji="1" lang="zh-CN" altLang="en-US" smtClean="0"/>
              <a:t>‹#›</a:t>
            </a:fld>
            <a:endParaRPr kumimoji="1" lang="zh-CN" altLang="en-US"/>
          </a:p>
        </p:txBody>
      </p:sp>
    </p:spTree>
    <p:extLst>
      <p:ext uri="{BB962C8B-B14F-4D97-AF65-F5344CB8AC3E}">
        <p14:creationId xmlns:p14="http://schemas.microsoft.com/office/powerpoint/2010/main" val="148637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08EB02E0-5DD7-704F-9918-DEA87226CF60}" type="datetimeFigureOut">
              <a:rPr kumimoji="1" lang="zh-CN" altLang="en-US" smtClean="0"/>
              <a:t>2023/6/27</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BDF2DC85-04B1-5B48-B472-0CD126D44FBE}" type="slidenum">
              <a:rPr kumimoji="1" lang="zh-CN" altLang="en-US" smtClean="0"/>
              <a:t>‹#›</a:t>
            </a:fld>
            <a:endParaRPr kumimoji="1" lang="zh-CN" altLang="en-US"/>
          </a:p>
        </p:txBody>
      </p:sp>
    </p:spTree>
    <p:extLst>
      <p:ext uri="{BB962C8B-B14F-4D97-AF65-F5344CB8AC3E}">
        <p14:creationId xmlns:p14="http://schemas.microsoft.com/office/powerpoint/2010/main" val="2065963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245997" y="10942333"/>
            <a:ext cx="28392120" cy="18257517"/>
          </a:xfrm>
        </p:spPr>
        <p:txBody>
          <a:bodyPr anchor="b"/>
          <a:lstStyle>
            <a:lvl1pPr>
              <a:defRPr sz="21600"/>
            </a:lvl1pPr>
          </a:lstStyle>
          <a:p>
            <a:r>
              <a:rPr lang="zh-CN" altLang="en-US"/>
              <a:t>单击此处编辑母版标题样式</a:t>
            </a:r>
            <a:endParaRPr lang="en-US" dirty="0"/>
          </a:p>
        </p:txBody>
      </p:sp>
      <p:sp>
        <p:nvSpPr>
          <p:cNvPr id="3" name="Text Placeholder 2"/>
          <p:cNvSpPr>
            <a:spLocks noGrp="1"/>
          </p:cNvSpPr>
          <p:nvPr>
            <p:ph type="body" idx="1"/>
          </p:nvPr>
        </p:nvSpPr>
        <p:spPr>
          <a:xfrm>
            <a:off x="2245997" y="29372573"/>
            <a:ext cx="28392120" cy="9601197"/>
          </a:xfrm>
        </p:spPr>
        <p:txBody>
          <a:bodyPr/>
          <a:lstStyle>
            <a:lvl1pPr marL="0" indent="0">
              <a:buNone/>
              <a:defRPr sz="8640">
                <a:solidFill>
                  <a:schemeClr val="tx1"/>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08EB02E0-5DD7-704F-9918-DEA87226CF60}" type="datetimeFigureOut">
              <a:rPr kumimoji="1" lang="zh-CN" altLang="en-US" smtClean="0"/>
              <a:t>2023/6/27</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BDF2DC85-04B1-5B48-B472-0CD126D44FBE}" type="slidenum">
              <a:rPr kumimoji="1" lang="zh-CN" altLang="en-US" smtClean="0"/>
              <a:t>‹#›</a:t>
            </a:fld>
            <a:endParaRPr kumimoji="1" lang="zh-CN" altLang="en-US"/>
          </a:p>
        </p:txBody>
      </p:sp>
    </p:spTree>
    <p:extLst>
      <p:ext uri="{BB962C8B-B14F-4D97-AF65-F5344CB8AC3E}">
        <p14:creationId xmlns:p14="http://schemas.microsoft.com/office/powerpoint/2010/main" val="413690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2263140" y="11684000"/>
            <a:ext cx="13990320" cy="2784856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16664940" y="11684000"/>
            <a:ext cx="13990320" cy="2784856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08EB02E0-5DD7-704F-9918-DEA87226CF60}" type="datetimeFigureOut">
              <a:rPr kumimoji="1" lang="zh-CN" altLang="en-US" smtClean="0"/>
              <a:t>2023/6/27</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BDF2DC85-04B1-5B48-B472-0CD126D44FBE}" type="slidenum">
              <a:rPr kumimoji="1" lang="zh-CN" altLang="en-US" smtClean="0"/>
              <a:t>‹#›</a:t>
            </a:fld>
            <a:endParaRPr kumimoji="1" lang="zh-CN" altLang="en-US"/>
          </a:p>
        </p:txBody>
      </p:sp>
    </p:spTree>
    <p:extLst>
      <p:ext uri="{BB962C8B-B14F-4D97-AF65-F5344CB8AC3E}">
        <p14:creationId xmlns:p14="http://schemas.microsoft.com/office/powerpoint/2010/main" val="3308229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2267428" y="2336810"/>
            <a:ext cx="28392120" cy="848360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2267431" y="10759443"/>
            <a:ext cx="13926024" cy="5273037"/>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zh-CN" altLang="en-US"/>
              <a:t>单击此处编辑母版文本样式</a:t>
            </a:r>
          </a:p>
        </p:txBody>
      </p:sp>
      <p:sp>
        <p:nvSpPr>
          <p:cNvPr id="4" name="Content Placeholder 3"/>
          <p:cNvSpPr>
            <a:spLocks noGrp="1"/>
          </p:cNvSpPr>
          <p:nvPr>
            <p:ph sz="half" idx="2"/>
          </p:nvPr>
        </p:nvSpPr>
        <p:spPr>
          <a:xfrm>
            <a:off x="2267431" y="16032480"/>
            <a:ext cx="13926024" cy="2358136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16664942" y="10759443"/>
            <a:ext cx="13994608" cy="5273037"/>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zh-CN" altLang="en-US"/>
              <a:t>单击此处编辑母版文本样式</a:t>
            </a:r>
          </a:p>
        </p:txBody>
      </p:sp>
      <p:sp>
        <p:nvSpPr>
          <p:cNvPr id="6" name="Content Placeholder 5"/>
          <p:cNvSpPr>
            <a:spLocks noGrp="1"/>
          </p:cNvSpPr>
          <p:nvPr>
            <p:ph sz="quarter" idx="4"/>
          </p:nvPr>
        </p:nvSpPr>
        <p:spPr>
          <a:xfrm>
            <a:off x="16664942" y="16032480"/>
            <a:ext cx="13994608" cy="2358136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08EB02E0-5DD7-704F-9918-DEA87226CF60}" type="datetimeFigureOut">
              <a:rPr kumimoji="1" lang="zh-CN" altLang="en-US" smtClean="0"/>
              <a:t>2023/6/27</a:t>
            </a:fld>
            <a:endParaRPr kumimoji="1" lang="zh-CN" altLang="en-US"/>
          </a:p>
        </p:txBody>
      </p:sp>
      <p:sp>
        <p:nvSpPr>
          <p:cNvPr id="8" name="Footer Placeholder 7"/>
          <p:cNvSpPr>
            <a:spLocks noGrp="1"/>
          </p:cNvSpPr>
          <p:nvPr>
            <p:ph type="ftr" sz="quarter" idx="11"/>
          </p:nvPr>
        </p:nvSpPr>
        <p:spPr/>
        <p:txBody>
          <a:bodyPr/>
          <a:lstStyle/>
          <a:p>
            <a:endParaRPr kumimoji="1" lang="zh-CN" altLang="en-US"/>
          </a:p>
        </p:txBody>
      </p:sp>
      <p:sp>
        <p:nvSpPr>
          <p:cNvPr id="9" name="Slide Number Placeholder 8"/>
          <p:cNvSpPr>
            <a:spLocks noGrp="1"/>
          </p:cNvSpPr>
          <p:nvPr>
            <p:ph type="sldNum" sz="quarter" idx="12"/>
          </p:nvPr>
        </p:nvSpPr>
        <p:spPr/>
        <p:txBody>
          <a:bodyPr/>
          <a:lstStyle/>
          <a:p>
            <a:fld id="{BDF2DC85-04B1-5B48-B472-0CD126D44FBE}" type="slidenum">
              <a:rPr kumimoji="1" lang="zh-CN" altLang="en-US" smtClean="0"/>
              <a:t>‹#›</a:t>
            </a:fld>
            <a:endParaRPr kumimoji="1" lang="zh-CN" altLang="en-US"/>
          </a:p>
        </p:txBody>
      </p:sp>
    </p:spTree>
    <p:extLst>
      <p:ext uri="{BB962C8B-B14F-4D97-AF65-F5344CB8AC3E}">
        <p14:creationId xmlns:p14="http://schemas.microsoft.com/office/powerpoint/2010/main" val="2001451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08EB02E0-5DD7-704F-9918-DEA87226CF60}" type="datetimeFigureOut">
              <a:rPr kumimoji="1" lang="zh-CN" altLang="en-US" smtClean="0"/>
              <a:t>2023/6/27</a:t>
            </a:fld>
            <a:endParaRPr kumimoji="1" lang="zh-CN" altLang="en-US"/>
          </a:p>
        </p:txBody>
      </p:sp>
      <p:sp>
        <p:nvSpPr>
          <p:cNvPr id="4" name="Footer Placeholder 3"/>
          <p:cNvSpPr>
            <a:spLocks noGrp="1"/>
          </p:cNvSpPr>
          <p:nvPr>
            <p:ph type="ftr" sz="quarter" idx="11"/>
          </p:nvPr>
        </p:nvSpPr>
        <p:spPr/>
        <p:txBody>
          <a:bodyPr/>
          <a:lstStyle/>
          <a:p>
            <a:endParaRPr kumimoji="1" lang="zh-CN" altLang="en-US"/>
          </a:p>
        </p:txBody>
      </p:sp>
      <p:sp>
        <p:nvSpPr>
          <p:cNvPr id="5" name="Slide Number Placeholder 4"/>
          <p:cNvSpPr>
            <a:spLocks noGrp="1"/>
          </p:cNvSpPr>
          <p:nvPr>
            <p:ph type="sldNum" sz="quarter" idx="12"/>
          </p:nvPr>
        </p:nvSpPr>
        <p:spPr/>
        <p:txBody>
          <a:bodyPr/>
          <a:lstStyle/>
          <a:p>
            <a:fld id="{BDF2DC85-04B1-5B48-B472-0CD126D44FBE}" type="slidenum">
              <a:rPr kumimoji="1" lang="zh-CN" altLang="en-US" smtClean="0"/>
              <a:t>‹#›</a:t>
            </a:fld>
            <a:endParaRPr kumimoji="1" lang="zh-CN" altLang="en-US"/>
          </a:p>
        </p:txBody>
      </p:sp>
    </p:spTree>
    <p:extLst>
      <p:ext uri="{BB962C8B-B14F-4D97-AF65-F5344CB8AC3E}">
        <p14:creationId xmlns:p14="http://schemas.microsoft.com/office/powerpoint/2010/main" val="2666353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B02E0-5DD7-704F-9918-DEA87226CF60}" type="datetimeFigureOut">
              <a:rPr kumimoji="1" lang="zh-CN" altLang="en-US" smtClean="0"/>
              <a:t>2023/6/27</a:t>
            </a:fld>
            <a:endParaRPr kumimoji="1" lang="zh-CN" altLang="en-US"/>
          </a:p>
        </p:txBody>
      </p:sp>
      <p:sp>
        <p:nvSpPr>
          <p:cNvPr id="3" name="Footer Placeholder 2"/>
          <p:cNvSpPr>
            <a:spLocks noGrp="1"/>
          </p:cNvSpPr>
          <p:nvPr>
            <p:ph type="ftr" sz="quarter" idx="11"/>
          </p:nvPr>
        </p:nvSpPr>
        <p:spPr/>
        <p:txBody>
          <a:bodyPr/>
          <a:lstStyle/>
          <a:p>
            <a:endParaRPr kumimoji="1" lang="zh-CN" altLang="en-US"/>
          </a:p>
        </p:txBody>
      </p:sp>
      <p:sp>
        <p:nvSpPr>
          <p:cNvPr id="4" name="Slide Number Placeholder 3"/>
          <p:cNvSpPr>
            <a:spLocks noGrp="1"/>
          </p:cNvSpPr>
          <p:nvPr>
            <p:ph type="sldNum" sz="quarter" idx="12"/>
          </p:nvPr>
        </p:nvSpPr>
        <p:spPr/>
        <p:txBody>
          <a:bodyPr/>
          <a:lstStyle/>
          <a:p>
            <a:fld id="{BDF2DC85-04B1-5B48-B472-0CD126D44FBE}" type="slidenum">
              <a:rPr kumimoji="1" lang="zh-CN" altLang="en-US" smtClean="0"/>
              <a:t>‹#›</a:t>
            </a:fld>
            <a:endParaRPr kumimoji="1" lang="zh-CN" altLang="en-US"/>
          </a:p>
        </p:txBody>
      </p:sp>
    </p:spTree>
    <p:extLst>
      <p:ext uri="{BB962C8B-B14F-4D97-AF65-F5344CB8AC3E}">
        <p14:creationId xmlns:p14="http://schemas.microsoft.com/office/powerpoint/2010/main" val="3704929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2267428" y="2926080"/>
            <a:ext cx="10617041" cy="10241280"/>
          </a:xfrm>
        </p:spPr>
        <p:txBody>
          <a:bodyPr anchor="b"/>
          <a:lstStyle>
            <a:lvl1pPr>
              <a:defRPr sz="11520"/>
            </a:lvl1pPr>
          </a:lstStyle>
          <a:p>
            <a:r>
              <a:rPr lang="zh-CN" altLang="en-US"/>
              <a:t>单击此处编辑母版标题样式</a:t>
            </a:r>
            <a:endParaRPr lang="en-US" dirty="0"/>
          </a:p>
        </p:txBody>
      </p:sp>
      <p:sp>
        <p:nvSpPr>
          <p:cNvPr id="3" name="Content Placeholder 2"/>
          <p:cNvSpPr>
            <a:spLocks noGrp="1"/>
          </p:cNvSpPr>
          <p:nvPr>
            <p:ph idx="1"/>
          </p:nvPr>
        </p:nvSpPr>
        <p:spPr>
          <a:xfrm>
            <a:off x="13994608" y="6319530"/>
            <a:ext cx="16664940" cy="31191200"/>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2267428" y="13167360"/>
            <a:ext cx="10617041" cy="24394163"/>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08EB02E0-5DD7-704F-9918-DEA87226CF60}" type="datetimeFigureOut">
              <a:rPr kumimoji="1" lang="zh-CN" altLang="en-US" smtClean="0"/>
              <a:t>2023/6/27</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BDF2DC85-04B1-5B48-B472-0CD126D44FBE}" type="slidenum">
              <a:rPr kumimoji="1" lang="zh-CN" altLang="en-US" smtClean="0"/>
              <a:t>‹#›</a:t>
            </a:fld>
            <a:endParaRPr kumimoji="1" lang="zh-CN" altLang="en-US"/>
          </a:p>
        </p:txBody>
      </p:sp>
    </p:spTree>
    <p:extLst>
      <p:ext uri="{BB962C8B-B14F-4D97-AF65-F5344CB8AC3E}">
        <p14:creationId xmlns:p14="http://schemas.microsoft.com/office/powerpoint/2010/main" val="1230308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2267428" y="2926080"/>
            <a:ext cx="10617041" cy="10241280"/>
          </a:xfrm>
        </p:spPr>
        <p:txBody>
          <a:bodyPr anchor="b"/>
          <a:lstStyle>
            <a:lvl1pPr>
              <a:defRPr sz="1152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13994608" y="6319530"/>
            <a:ext cx="16664940" cy="31191200"/>
          </a:xfrm>
        </p:spPr>
        <p:txBody>
          <a:bodyPr anchor="t"/>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zh-CN" altLang="en-US"/>
              <a:t>单击图标添加图片</a:t>
            </a:r>
            <a:endParaRPr lang="en-US" dirty="0"/>
          </a:p>
        </p:txBody>
      </p:sp>
      <p:sp>
        <p:nvSpPr>
          <p:cNvPr id="4" name="Text Placeholder 3"/>
          <p:cNvSpPr>
            <a:spLocks noGrp="1"/>
          </p:cNvSpPr>
          <p:nvPr>
            <p:ph type="body" sz="half" idx="2"/>
          </p:nvPr>
        </p:nvSpPr>
        <p:spPr>
          <a:xfrm>
            <a:off x="2267428" y="13167360"/>
            <a:ext cx="10617041" cy="24394163"/>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08EB02E0-5DD7-704F-9918-DEA87226CF60}" type="datetimeFigureOut">
              <a:rPr kumimoji="1" lang="zh-CN" altLang="en-US" smtClean="0"/>
              <a:t>2023/6/27</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BDF2DC85-04B1-5B48-B472-0CD126D44FBE}" type="slidenum">
              <a:rPr kumimoji="1" lang="zh-CN" altLang="en-US" smtClean="0"/>
              <a:t>‹#›</a:t>
            </a:fld>
            <a:endParaRPr kumimoji="1" lang="zh-CN" altLang="en-US"/>
          </a:p>
        </p:txBody>
      </p:sp>
    </p:spTree>
    <p:extLst>
      <p:ext uri="{BB962C8B-B14F-4D97-AF65-F5344CB8AC3E}">
        <p14:creationId xmlns:p14="http://schemas.microsoft.com/office/powerpoint/2010/main" val="3485325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2336810"/>
            <a:ext cx="28392120" cy="848360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2263140" y="11684000"/>
            <a:ext cx="28392120" cy="278485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2263140" y="40680650"/>
            <a:ext cx="7406640" cy="2336800"/>
          </a:xfrm>
          <a:prstGeom prst="rect">
            <a:avLst/>
          </a:prstGeom>
        </p:spPr>
        <p:txBody>
          <a:bodyPr vert="horz" lIns="91440" tIns="45720" rIns="91440" bIns="45720" rtlCol="0" anchor="ctr"/>
          <a:lstStyle>
            <a:lvl1pPr algn="l">
              <a:defRPr sz="4320">
                <a:solidFill>
                  <a:schemeClr val="tx1">
                    <a:tint val="75000"/>
                  </a:schemeClr>
                </a:solidFill>
              </a:defRPr>
            </a:lvl1pPr>
          </a:lstStyle>
          <a:p>
            <a:fld id="{08EB02E0-5DD7-704F-9918-DEA87226CF60}" type="datetimeFigureOut">
              <a:rPr kumimoji="1" lang="zh-CN" altLang="en-US" smtClean="0"/>
              <a:t>2023/6/27</a:t>
            </a:fld>
            <a:endParaRPr kumimoji="1" lang="zh-CN" altLang="en-US"/>
          </a:p>
        </p:txBody>
      </p:sp>
      <p:sp>
        <p:nvSpPr>
          <p:cNvPr id="5" name="Footer Placeholder 4"/>
          <p:cNvSpPr>
            <a:spLocks noGrp="1"/>
          </p:cNvSpPr>
          <p:nvPr>
            <p:ph type="ftr" sz="quarter" idx="3"/>
          </p:nvPr>
        </p:nvSpPr>
        <p:spPr>
          <a:xfrm>
            <a:off x="10904220" y="40680650"/>
            <a:ext cx="11109960" cy="23368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kumimoji="1" lang="zh-CN" altLang="en-US"/>
          </a:p>
        </p:txBody>
      </p:sp>
      <p:sp>
        <p:nvSpPr>
          <p:cNvPr id="6" name="Slide Number Placeholder 5"/>
          <p:cNvSpPr>
            <a:spLocks noGrp="1"/>
          </p:cNvSpPr>
          <p:nvPr>
            <p:ph type="sldNum" sz="quarter" idx="4"/>
          </p:nvPr>
        </p:nvSpPr>
        <p:spPr>
          <a:xfrm>
            <a:off x="23248620" y="40680650"/>
            <a:ext cx="7406640" cy="2336800"/>
          </a:xfrm>
          <a:prstGeom prst="rect">
            <a:avLst/>
          </a:prstGeom>
        </p:spPr>
        <p:txBody>
          <a:bodyPr vert="horz" lIns="91440" tIns="45720" rIns="91440" bIns="45720" rtlCol="0" anchor="ctr"/>
          <a:lstStyle>
            <a:lvl1pPr algn="r">
              <a:defRPr sz="4320">
                <a:solidFill>
                  <a:schemeClr val="tx1">
                    <a:tint val="75000"/>
                  </a:schemeClr>
                </a:solidFill>
              </a:defRPr>
            </a:lvl1pPr>
          </a:lstStyle>
          <a:p>
            <a:fld id="{BDF2DC85-04B1-5B48-B472-0CD126D44FBE}" type="slidenum">
              <a:rPr kumimoji="1" lang="zh-CN" altLang="en-US" smtClean="0"/>
              <a:t>‹#›</a:t>
            </a:fld>
            <a:endParaRPr kumimoji="1" lang="zh-CN" altLang="en-US"/>
          </a:p>
        </p:txBody>
      </p:sp>
    </p:spTree>
    <p:extLst>
      <p:ext uri="{BB962C8B-B14F-4D97-AF65-F5344CB8AC3E}">
        <p14:creationId xmlns:p14="http://schemas.microsoft.com/office/powerpoint/2010/main" val="86962192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image" Target="../media/image3.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a:extLst>
              <a:ext uri="{FF2B5EF4-FFF2-40B4-BE49-F238E27FC236}">
                <a16:creationId xmlns:a16="http://schemas.microsoft.com/office/drawing/2014/main" id="{577EEE19-4058-0559-A53C-CC4E2B7364A0}"/>
              </a:ext>
            </a:extLst>
          </p:cNvPr>
          <p:cNvGrpSpPr/>
          <p:nvPr/>
        </p:nvGrpSpPr>
        <p:grpSpPr>
          <a:xfrm>
            <a:off x="1460898" y="1280158"/>
            <a:ext cx="29996603" cy="41495170"/>
            <a:chOff x="7101256" y="6254590"/>
            <a:chExt cx="19484582" cy="28467313"/>
          </a:xfrm>
        </p:grpSpPr>
        <p:sp>
          <p:nvSpPr>
            <p:cNvPr id="10" name="文本框 9"/>
            <p:cNvSpPr txBox="1"/>
            <p:nvPr/>
          </p:nvSpPr>
          <p:spPr>
            <a:xfrm>
              <a:off x="7121396" y="20087188"/>
              <a:ext cx="9362908" cy="7497905"/>
            </a:xfrm>
            <a:prstGeom prst="rect">
              <a:avLst/>
            </a:prstGeom>
            <a:solidFill>
              <a:schemeClr val="bg1"/>
            </a:solidFill>
            <a:ln>
              <a:solidFill>
                <a:schemeClr val="accent2"/>
              </a:solidFill>
            </a:ln>
          </p:spPr>
          <p:txBody>
            <a:bodyPr wrap="square" lIns="269875" tIns="136525" rIns="269875" bIns="136525" rtlCol="0" anchor="t" anchorCtr="0">
              <a:noAutofit/>
            </a:bodyPr>
            <a:lstStyle/>
            <a:p>
              <a:pPr marL="76199" algn="just"/>
              <a:r>
                <a:rPr lang="en-US" altLang="zh-CN" sz="5600" b="1" dirty="0">
                  <a:solidFill>
                    <a:srgbClr val="C00000"/>
                  </a:solidFill>
                  <a:latin typeface="Cambria" panose="02040503050406030204" charset="0"/>
                  <a:cs typeface="Cambria" panose="02040503050406030204" charset="0"/>
                  <a:sym typeface="+mn-ea"/>
                </a:rPr>
                <a:t>Motivation</a:t>
              </a:r>
            </a:p>
            <a:p>
              <a:pPr marL="76199" algn="just">
                <a:spcBef>
                  <a:spcPts val="600"/>
                </a:spcBef>
                <a:spcAft>
                  <a:spcPts val="600"/>
                </a:spcAft>
              </a:pPr>
              <a:r>
                <a:rPr lang="zh-CN" altLang="en-US" sz="3600" dirty="0">
                  <a:latin typeface="Cambria" panose="02040503050406030204" charset="0"/>
                  <a:cs typeface="Cambria" panose="02040503050406030204" charset="0"/>
                  <a:sym typeface="+mn-ea"/>
                </a:rPr>
                <a:t>Kindt et al.</a:t>
              </a:r>
              <a:r>
                <a:rPr lang="en-US" altLang="zh-CN" sz="3600" dirty="0">
                  <a:latin typeface="Cambria" panose="02040503050406030204" charset="0"/>
                  <a:cs typeface="Cambria" panose="02040503050406030204" charset="0"/>
                  <a:sym typeface="+mn-ea"/>
                </a:rPr>
                <a:t> </a:t>
              </a:r>
              <a:r>
                <a:rPr lang="zh-CN" altLang="en-US" sz="3600" dirty="0">
                  <a:latin typeface="Cambria" panose="02040503050406030204" charset="0"/>
                  <a:cs typeface="Cambria" panose="02040503050406030204" charset="0"/>
                  <a:sym typeface="+mn-ea"/>
                </a:rPr>
                <a:t>have proposed the tight bounds on latency that no prior neighbor discovery parameter setting approaches</a:t>
              </a:r>
              <a:r>
                <a:rPr lang="en-US" altLang="zh-CN" sz="3600" dirty="0">
                  <a:latin typeface="Cambria" panose="02040503050406030204" charset="0"/>
                  <a:cs typeface="Cambria" panose="02040503050406030204" charset="0"/>
                  <a:sym typeface="+mn-ea"/>
                </a:rPr>
                <a:t> </a:t>
              </a:r>
              <a:r>
                <a:rPr lang="zh-CN" altLang="en-US" sz="3600" dirty="0">
                  <a:latin typeface="Cambria" panose="02040503050406030204" charset="0"/>
                  <a:cs typeface="Cambria" panose="02040503050406030204" charset="0"/>
                  <a:sym typeface="+mn-ea"/>
                </a:rPr>
                <a:t>can beat, and concluded there is no further</a:t>
              </a:r>
              <a:r>
                <a:rPr lang="en-US" altLang="zh-CN" sz="3600" dirty="0">
                  <a:latin typeface="Cambria" panose="02040503050406030204" charset="0"/>
                  <a:cs typeface="Cambria" panose="02040503050406030204" charset="0"/>
                  <a:sym typeface="+mn-ea"/>
                </a:rPr>
                <a:t> </a:t>
              </a:r>
              <a:r>
                <a:rPr lang="zh-CN" altLang="en-US" sz="3600" dirty="0">
                  <a:latin typeface="Cambria" panose="02040503050406030204" charset="0"/>
                  <a:cs typeface="Cambria" panose="02040503050406030204" charset="0"/>
                  <a:sym typeface="+mn-ea"/>
                </a:rPr>
                <a:t>potential to improve</a:t>
              </a:r>
              <a:r>
                <a:rPr lang="en-US" altLang="zh-CN" sz="3600" dirty="0">
                  <a:latin typeface="Cambria" panose="02040503050406030204" charset="0"/>
                  <a:cs typeface="Cambria" panose="02040503050406030204" charset="0"/>
                  <a:sym typeface="+mn-ea"/>
                </a:rPr>
                <a:t> </a:t>
              </a:r>
              <a:r>
                <a:rPr lang="zh-CN" altLang="en-US" sz="3600" dirty="0">
                  <a:latin typeface="Cambria" panose="02040503050406030204" charset="0"/>
                  <a:cs typeface="Cambria" panose="02040503050406030204" charset="0"/>
                  <a:sym typeface="+mn-ea"/>
                </a:rPr>
                <a:t>the relationship between latency and duty cycle.we</a:t>
              </a:r>
              <a:r>
                <a:rPr lang="en-US" altLang="zh-CN" sz="3600" dirty="0">
                  <a:latin typeface="Cambria" panose="02040503050406030204" charset="0"/>
                  <a:cs typeface="Cambria" panose="02040503050406030204" charset="0"/>
                  <a:sym typeface="+mn-ea"/>
                </a:rPr>
                <a:t> </a:t>
              </a:r>
              <a:r>
                <a:rPr lang="zh-CN" altLang="en-US" sz="3600" dirty="0">
                  <a:latin typeface="Cambria" panose="02040503050406030204" charset="0"/>
                  <a:cs typeface="Cambria" panose="02040503050406030204" charset="0"/>
                  <a:sym typeface="+mn-ea"/>
                </a:rPr>
                <a:t>argue that a huge room still exists for improvement with the</a:t>
              </a:r>
              <a:r>
                <a:rPr lang="en-US" altLang="zh-CN" sz="3600" dirty="0">
                  <a:latin typeface="Cambria" panose="02040503050406030204" charset="0"/>
                  <a:cs typeface="Cambria" panose="02040503050406030204" charset="0"/>
                  <a:sym typeface="+mn-ea"/>
                </a:rPr>
                <a:t> </a:t>
              </a:r>
              <a:r>
                <a:rPr lang="zh-CN" altLang="en-US" sz="3600" dirty="0">
                  <a:latin typeface="Cambria" panose="02040503050406030204" charset="0"/>
                  <a:cs typeface="Cambria" panose="02040503050406030204" charset="0"/>
                  <a:sym typeface="+mn-ea"/>
                </a:rPr>
                <a:t>auxiliary of ubiquitous</a:t>
              </a:r>
              <a:r>
                <a:rPr lang="en-US" altLang="zh-CN" sz="3600" dirty="0">
                  <a:latin typeface="Cambria" panose="02040503050406030204" charset="0"/>
                  <a:cs typeface="Cambria" panose="02040503050406030204" charset="0"/>
                  <a:sym typeface="+mn-ea"/>
                </a:rPr>
                <a:t> </a:t>
              </a:r>
              <a:r>
                <a:rPr lang="zh-CN" altLang="en-US" sz="3600" dirty="0">
                  <a:latin typeface="Cambria" panose="02040503050406030204" charset="0"/>
                  <a:cs typeface="Cambria" panose="02040503050406030204" charset="0"/>
                  <a:sym typeface="+mn-ea"/>
                </a:rPr>
                <a:t>Wi-Fi APs in practical scenarios.</a:t>
              </a:r>
              <a:endParaRPr lang="zh-CN" altLang="en-US" sz="3600" b="1" dirty="0">
                <a:latin typeface="Cambria" panose="02040503050406030204" charset="0"/>
                <a:cs typeface="Cambria" panose="02040503050406030204" charset="0"/>
                <a:sym typeface="+mn-ea"/>
              </a:endParaRPr>
            </a:p>
            <a:p>
              <a:pPr marL="419095" indent="-342896" algn="just">
                <a:spcBef>
                  <a:spcPts val="600"/>
                </a:spcBef>
                <a:spcAft>
                  <a:spcPts val="600"/>
                </a:spcAft>
                <a:buFont typeface="Wingdings" panose="05000000000000000000" pitchFamily="2" charset="2"/>
                <a:buChar char="l"/>
              </a:pPr>
              <a:r>
                <a:rPr lang="zh-CN" altLang="en-US" sz="3600" dirty="0">
                  <a:latin typeface="Cambria" panose="02040503050406030204" charset="0"/>
                  <a:cs typeface="Cambria" panose="02040503050406030204" charset="0"/>
                  <a:sym typeface="+mn-ea"/>
                </a:rPr>
                <a:t>Wi-Fi and BLE show complementarity in wireless interference.</a:t>
              </a:r>
              <a:endParaRPr lang="zh-CN" altLang="en-US" sz="3600" dirty="0">
                <a:latin typeface="Cambria" panose="02040503050406030204" charset="0"/>
                <a:cs typeface="Cambria" panose="02040503050406030204" charset="0"/>
              </a:endParaRPr>
            </a:p>
            <a:p>
              <a:pPr marL="419095" indent="-342896" algn="just">
                <a:buFont typeface="Wingdings" panose="05000000000000000000" pitchFamily="2" charset="2"/>
                <a:buChar char="l"/>
              </a:pPr>
              <a:r>
                <a:rPr lang="zh-CN" altLang="en-US" sz="3600" dirty="0">
                  <a:latin typeface="Cambria" panose="02040503050406030204" charset="0"/>
                  <a:cs typeface="Cambria" panose="02040503050406030204" charset="0"/>
                  <a:sym typeface="+mn-ea"/>
                </a:rPr>
                <a:t>Wi-Fi and BLE</a:t>
              </a:r>
              <a:r>
                <a:rPr lang="en-US" altLang="zh-CN" sz="3600" dirty="0">
                  <a:latin typeface="Cambria" panose="02040503050406030204" charset="0"/>
                  <a:cs typeface="Cambria" panose="02040503050406030204" charset="0"/>
                  <a:sym typeface="+mn-ea"/>
                </a:rPr>
                <a:t> </a:t>
              </a:r>
              <a:r>
                <a:rPr lang="zh-CN" altLang="en-US" sz="3600" dirty="0">
                  <a:latin typeface="Cambria" panose="02040503050406030204" charset="0"/>
                  <a:cs typeface="Cambria" panose="02040503050406030204" charset="0"/>
                  <a:sym typeface="+mn-ea"/>
                </a:rPr>
                <a:t>show complementarity in discovery patterns in two aspects:</a:t>
              </a:r>
              <a:endParaRPr lang="zh-CN" altLang="en-US" sz="3600" dirty="0">
                <a:latin typeface="Cambria" panose="02040503050406030204" charset="0"/>
                <a:cs typeface="Cambria" panose="02040503050406030204" charset="0"/>
              </a:endParaRPr>
            </a:p>
            <a:p>
              <a:pPr marL="990588" lvl="1" indent="-457194" algn="just">
                <a:spcBef>
                  <a:spcPts val="600"/>
                </a:spcBef>
                <a:buFont typeface="+mj-lt"/>
                <a:buAutoNum type="alphaLcParenR"/>
              </a:pPr>
              <a:r>
                <a:rPr lang="zh-CN" altLang="en-US" sz="3600" dirty="0">
                  <a:latin typeface="Cambria" panose="02040503050406030204" charset="0"/>
                  <a:cs typeface="Cambria" panose="02040503050406030204" charset="0"/>
                  <a:sym typeface="+mn-ea"/>
                </a:rPr>
                <a:t>Wi-Fi not only supports BLE-like passive scanning but also supports active scanning during which the</a:t>
              </a:r>
              <a:r>
                <a:rPr lang="en-US" altLang="zh-CN" sz="3600" dirty="0">
                  <a:latin typeface="Cambria" panose="02040503050406030204" charset="0"/>
                  <a:cs typeface="Cambria" panose="02040503050406030204" charset="0"/>
                  <a:sym typeface="+mn-ea"/>
                </a:rPr>
                <a:t> </a:t>
              </a:r>
              <a:r>
                <a:rPr lang="zh-CN" altLang="en-US" sz="3600" dirty="0">
                  <a:latin typeface="Cambria" panose="02040503050406030204" charset="0"/>
                  <a:cs typeface="Cambria" panose="02040503050406030204" charset="0"/>
                  <a:sym typeface="+mn-ea"/>
                </a:rPr>
                <a:t>client radio transmits a probe request and listens for a probe</a:t>
              </a:r>
              <a:r>
                <a:rPr lang="en-US" altLang="zh-CN" sz="3600" dirty="0">
                  <a:latin typeface="Cambria" panose="02040503050406030204" charset="0"/>
                  <a:cs typeface="Cambria" panose="02040503050406030204" charset="0"/>
                  <a:sym typeface="+mn-ea"/>
                </a:rPr>
                <a:t> </a:t>
              </a:r>
              <a:r>
                <a:rPr lang="zh-CN" altLang="en-US" sz="3600" dirty="0">
                  <a:latin typeface="Cambria" panose="02040503050406030204" charset="0"/>
                  <a:cs typeface="Cambria" panose="02040503050406030204" charset="0"/>
                  <a:sym typeface="+mn-ea"/>
                </a:rPr>
                <a:t>response from an AP.</a:t>
              </a:r>
              <a:endParaRPr lang="zh-CN" altLang="en-US" sz="3600" dirty="0">
                <a:latin typeface="Cambria" panose="02040503050406030204" charset="0"/>
                <a:cs typeface="Cambria" panose="02040503050406030204" charset="0"/>
              </a:endParaRPr>
            </a:p>
            <a:p>
              <a:pPr marL="990588" lvl="1" indent="-457194" algn="just">
                <a:spcBef>
                  <a:spcPts val="600"/>
                </a:spcBef>
                <a:buFont typeface="+mj-lt"/>
                <a:buAutoNum type="alphaLcParenR"/>
              </a:pPr>
              <a:r>
                <a:rPr lang="en-US" altLang="zh-CN" sz="3600" dirty="0">
                  <a:latin typeface="Cambria" panose="02040503050406030204" charset="0"/>
                  <a:cs typeface="Cambria" panose="02040503050406030204" charset="0"/>
                  <a:sym typeface="+mn-ea"/>
                </a:rPr>
                <a:t>Wi-Fi always returns discovery results (although might be from a previous scan if 	the current scan has not been completed or succeeded), while BLE may return nothing. </a:t>
              </a:r>
            </a:p>
            <a:p>
              <a:pPr marL="533393" lvl="1" algn="ctr">
                <a:spcBef>
                  <a:spcPts val="600"/>
                </a:spcBef>
              </a:pPr>
              <a:r>
                <a:rPr lang="en-US" altLang="zh-CN" sz="3600" dirty="0">
                  <a:latin typeface="Cambria" panose="02040503050406030204" charset="0"/>
                  <a:cs typeface="Cambria" panose="02040503050406030204" charset="0"/>
                </a:rPr>
                <a:t>3</a:t>
              </a:r>
            </a:p>
          </p:txBody>
        </p:sp>
        <p:grpSp>
          <p:nvGrpSpPr>
            <p:cNvPr id="5" name="组合 4">
              <a:extLst>
                <a:ext uri="{FF2B5EF4-FFF2-40B4-BE49-F238E27FC236}">
                  <a16:creationId xmlns:a16="http://schemas.microsoft.com/office/drawing/2014/main" id="{AA296018-F39A-74C4-21FB-E9E578324D6A}"/>
                </a:ext>
              </a:extLst>
            </p:cNvPr>
            <p:cNvGrpSpPr/>
            <p:nvPr/>
          </p:nvGrpSpPr>
          <p:grpSpPr>
            <a:xfrm>
              <a:off x="7101256" y="6254590"/>
              <a:ext cx="19484582" cy="28467313"/>
              <a:chOff x="7101256" y="6254590"/>
              <a:chExt cx="19484582" cy="28467313"/>
            </a:xfrm>
          </p:grpSpPr>
          <p:sp>
            <p:nvSpPr>
              <p:cNvPr id="6" name="文本框 5"/>
              <p:cNvSpPr txBox="1"/>
              <p:nvPr/>
            </p:nvSpPr>
            <p:spPr>
              <a:xfrm>
                <a:off x="10642759" y="8263731"/>
                <a:ext cx="4546600" cy="514436"/>
              </a:xfrm>
              <a:prstGeom prst="rect">
                <a:avLst/>
              </a:prstGeom>
              <a:noFill/>
            </p:spPr>
            <p:txBody>
              <a:bodyPr wrap="square" rtlCol="0">
                <a:spAutoFit/>
              </a:bodyPr>
              <a:lstStyle/>
              <a:p>
                <a:endParaRPr lang="zh-CN" altLang="en-US"/>
              </a:p>
            </p:txBody>
          </p:sp>
          <p:sp>
            <p:nvSpPr>
              <p:cNvPr id="7" name="文本框 6"/>
              <p:cNvSpPr txBox="1"/>
              <p:nvPr/>
            </p:nvSpPr>
            <p:spPr>
              <a:xfrm>
                <a:off x="7141536" y="8109427"/>
                <a:ext cx="19443032" cy="2723488"/>
              </a:xfrm>
              <a:prstGeom prst="rect">
                <a:avLst/>
              </a:prstGeom>
              <a:solidFill>
                <a:schemeClr val="bg1"/>
              </a:solidFill>
              <a:ln>
                <a:solidFill>
                  <a:schemeClr val="accent2"/>
                </a:solidFill>
              </a:ln>
            </p:spPr>
            <p:txBody>
              <a:bodyPr wrap="square" lIns="269875" tIns="136525" rIns="269875" bIns="136525" rtlCol="0" anchor="t" anchorCtr="0">
                <a:noAutofit/>
              </a:bodyPr>
              <a:lstStyle/>
              <a:p>
                <a:pPr marL="76199" algn="just">
                  <a:spcAft>
                    <a:spcPts val="600"/>
                  </a:spcAft>
                </a:pPr>
                <a:r>
                  <a:rPr lang="en-US" altLang="zh-CN" sz="5600" b="1" dirty="0">
                    <a:solidFill>
                      <a:srgbClr val="C00000"/>
                    </a:solidFill>
                    <a:latin typeface="Cambria" panose="02040503050406030204" charset="0"/>
                    <a:cs typeface="Cambria" panose="02040503050406030204" charset="0"/>
                  </a:rPr>
                  <a:t>Abstract</a:t>
                </a:r>
              </a:p>
              <a:p>
                <a:pPr marL="76199" algn="just">
                  <a:spcAft>
                    <a:spcPts val="600"/>
                  </a:spcAft>
                </a:pPr>
                <a:r>
                  <a:rPr lang="en-US" altLang="zh-CN" sz="4000" dirty="0">
                    <a:latin typeface="Cambria" panose="02040503050406030204" charset="0"/>
                    <a:cs typeface="Cambria" panose="02040503050406030204" charset="0"/>
                  </a:rPr>
                  <a:t> We demonstrate the design of FiND, a novel neighbor discovery protocol that accelerates BLE neighbor discovery via Wi-Fi fingerprints without any hardware modifications. The design rationale of FiND is that the two modes of WiFi and BLE show complementarity in both wireless interference and discovery pattern. When abstracting the neighbor discovery problem, this demonstration provides validation for the approach of reasoning-based presence detection in the real world.</a:t>
                </a:r>
              </a:p>
              <a:p>
                <a:pPr marL="76199" algn="ctr">
                  <a:spcBef>
                    <a:spcPts val="600"/>
                  </a:spcBef>
                  <a:spcAft>
                    <a:spcPts val="600"/>
                  </a:spcAft>
                </a:pPr>
                <a:r>
                  <a:rPr lang="en-US" altLang="zh-CN" sz="2000" dirty="0">
                    <a:latin typeface="Cambria" panose="02040503050406030204" charset="0"/>
                    <a:cs typeface="Cambria" panose="02040503050406030204" charset="0"/>
                  </a:rPr>
                  <a:t>1</a:t>
                </a:r>
              </a:p>
            </p:txBody>
          </p:sp>
          <p:sp>
            <p:nvSpPr>
              <p:cNvPr id="19" name="文本框 18"/>
              <p:cNvSpPr txBox="1"/>
              <p:nvPr/>
            </p:nvSpPr>
            <p:spPr>
              <a:xfrm>
                <a:off x="16639065" y="10993247"/>
                <a:ext cx="9945504" cy="9471973"/>
              </a:xfrm>
              <a:prstGeom prst="rect">
                <a:avLst/>
              </a:prstGeom>
              <a:solidFill>
                <a:schemeClr val="bg1"/>
              </a:solidFill>
              <a:ln>
                <a:solidFill>
                  <a:schemeClr val="accent2"/>
                </a:solidFill>
              </a:ln>
            </p:spPr>
            <p:txBody>
              <a:bodyPr wrap="square" lIns="269875" tIns="136525" rIns="269875" bIns="136525" rtlCol="0" anchor="t" anchorCtr="0">
                <a:noAutofit/>
              </a:bodyPr>
              <a:lstStyle/>
              <a:p>
                <a:pPr marL="76199" algn="just">
                  <a:spcAft>
                    <a:spcPts val="600"/>
                  </a:spcAft>
                </a:pPr>
                <a:endParaRPr lang="zh-CN" altLang="en-US" sz="1400" dirty="0">
                  <a:latin typeface="Cambria" panose="02040503050406030204" charset="0"/>
                  <a:cs typeface="Cambria" panose="02040503050406030204" charset="0"/>
                  <a:sym typeface="+mn-ea"/>
                </a:endParaRPr>
              </a:p>
              <a:p>
                <a:pPr marL="419095" indent="-342896" algn="just">
                  <a:spcAft>
                    <a:spcPts val="600"/>
                  </a:spcAft>
                  <a:buFont typeface="Wingdings" panose="05000000000000000000" pitchFamily="2" charset="2"/>
                  <a:buChar char="l"/>
                </a:pPr>
                <a:r>
                  <a:rPr lang="zh-CN" altLang="en-US" sz="3600" dirty="0">
                    <a:latin typeface="Cambria" panose="02040503050406030204" charset="0"/>
                    <a:cs typeface="Cambria" panose="02040503050406030204" charset="0"/>
                    <a:sym typeface="+mn-ea"/>
                  </a:rPr>
                  <a:t>Step 1:</a:t>
                </a:r>
                <a:r>
                  <a:rPr lang="zh-CN" altLang="en-US" sz="3600" dirty="0">
                    <a:latin typeface="Cambria" panose="02040503050406030204" charset="0"/>
                    <a:cs typeface="Cambria" panose="02040503050406030204" charset="0"/>
                  </a:rPr>
                  <a:t>The Phone starts BLE scanning for a certain period of time, if</a:t>
                </a:r>
                <a:r>
                  <a:rPr lang="en-US" altLang="zh-CN" sz="3600" dirty="0">
                    <a:latin typeface="Cambria" panose="02040503050406030204" charset="0"/>
                    <a:cs typeface="Cambria" panose="02040503050406030204" charset="0"/>
                  </a:rPr>
                  <a:t> </a:t>
                </a:r>
                <a:r>
                  <a:rPr lang="zh-CN" altLang="en-US" sz="3600" dirty="0">
                    <a:latin typeface="Cambria" panose="02040503050406030204" charset="0"/>
                    <a:cs typeface="Cambria" panose="02040503050406030204" charset="0"/>
                  </a:rPr>
                  <a:t>it fails to find the Beacon, it goes to Step 2. </a:t>
                </a:r>
              </a:p>
              <a:p>
                <a:pPr marL="419095" indent="-342896" algn="just">
                  <a:buFont typeface="Wingdings" panose="05000000000000000000" pitchFamily="2" charset="2"/>
                  <a:buChar char="l"/>
                </a:pPr>
                <a:r>
                  <a:rPr lang="zh-CN" altLang="en-US" sz="3600" dirty="0">
                    <a:latin typeface="Cambria" panose="02040503050406030204" charset="0"/>
                    <a:cs typeface="Cambria" panose="02040503050406030204" charset="0"/>
                  </a:rPr>
                  <a:t>Step</a:t>
                </a:r>
                <a:r>
                  <a:rPr lang="en-US" altLang="zh-CN" sz="3600" dirty="0">
                    <a:latin typeface="Cambria" panose="02040503050406030204" charset="0"/>
                    <a:cs typeface="Cambria" panose="02040503050406030204" charset="0"/>
                  </a:rPr>
                  <a:t> </a:t>
                </a:r>
                <a:r>
                  <a:rPr lang="zh-CN" altLang="en-US" sz="3600" dirty="0">
                    <a:latin typeface="Cambria" panose="02040503050406030204" charset="0"/>
                    <a:cs typeface="Cambria" panose="02040503050406030204" charset="0"/>
                  </a:rPr>
                  <a:t>2: The Phone</a:t>
                </a:r>
                <a:r>
                  <a:rPr lang="en-US" altLang="zh-CN" sz="3600" dirty="0">
                    <a:latin typeface="Cambria" panose="02040503050406030204" charset="0"/>
                    <a:cs typeface="Cambria" panose="02040503050406030204" charset="0"/>
                  </a:rPr>
                  <a:t> </a:t>
                </a:r>
                <a:r>
                  <a:rPr lang="zh-CN" altLang="en-US" sz="3600" dirty="0">
                    <a:latin typeface="Cambria" panose="02040503050406030204" charset="0"/>
                    <a:cs typeface="Cambria" panose="02040503050406030204" charset="0"/>
                  </a:rPr>
                  <a:t>collects the Wi-Fi fingerprint via Wi-Fi scanning or directly</a:t>
                </a:r>
                <a:r>
                  <a:rPr lang="en-US" altLang="zh-CN" sz="3600" dirty="0">
                    <a:latin typeface="Cambria" panose="02040503050406030204" charset="0"/>
                    <a:cs typeface="Cambria" panose="02040503050406030204" charset="0"/>
                  </a:rPr>
                  <a:t> </a:t>
                </a:r>
                <a:r>
                  <a:rPr lang="zh-CN" altLang="en-US" sz="3600" dirty="0">
                    <a:latin typeface="Cambria" panose="02040503050406030204" charset="0"/>
                    <a:cs typeface="Cambria" panose="02040503050406030204" charset="0"/>
                  </a:rPr>
                  <a:t>reads the historical records readily available in the cache. </a:t>
                </a:r>
              </a:p>
              <a:p>
                <a:pPr marL="419095" indent="-342896" algn="just">
                  <a:buFont typeface="Wingdings" panose="05000000000000000000" pitchFamily="2" charset="2"/>
                  <a:buChar char="l"/>
                </a:pPr>
                <a:r>
                  <a:rPr lang="zh-CN" altLang="en-US" sz="3600" dirty="0">
                    <a:latin typeface="Cambria" panose="02040503050406030204" charset="0"/>
                    <a:cs typeface="Cambria" panose="02040503050406030204" charset="0"/>
                  </a:rPr>
                  <a:t>Step</a:t>
                </a:r>
                <a:r>
                  <a:rPr lang="en-US" altLang="zh-CN" sz="3600" dirty="0">
                    <a:latin typeface="Cambria" panose="02040503050406030204" charset="0"/>
                    <a:cs typeface="Cambria" panose="02040503050406030204" charset="0"/>
                  </a:rPr>
                  <a:t> </a:t>
                </a:r>
                <a:r>
                  <a:rPr lang="zh-CN" altLang="en-US" sz="3600" dirty="0">
                    <a:latin typeface="Cambria" panose="02040503050406030204" charset="0"/>
                    <a:cs typeface="Cambria" panose="02040503050406030204" charset="0"/>
                  </a:rPr>
                  <a:t>3: The Phone sends a request with the Wi-Fi fingerprint to the</a:t>
                </a:r>
                <a:r>
                  <a:rPr lang="en-US" altLang="zh-CN" sz="3600" dirty="0">
                    <a:latin typeface="Cambria" panose="02040503050406030204" charset="0"/>
                    <a:cs typeface="Cambria" panose="02040503050406030204" charset="0"/>
                  </a:rPr>
                  <a:t> </a:t>
                </a:r>
                <a:r>
                  <a:rPr lang="zh-CN" altLang="en-US" sz="3600" dirty="0">
                    <a:latin typeface="Cambria" panose="02040503050406030204" charset="0"/>
                    <a:cs typeface="Cambria" panose="02040503050406030204" charset="0"/>
                  </a:rPr>
                  <a:t>Cloud Server. </a:t>
                </a:r>
              </a:p>
              <a:p>
                <a:pPr marL="419095" indent="-342896" algn="just">
                  <a:buFont typeface="Wingdings" panose="05000000000000000000" pitchFamily="2" charset="2"/>
                  <a:buChar char="l"/>
                </a:pPr>
                <a:r>
                  <a:rPr lang="zh-CN" altLang="en-US" sz="3600" dirty="0">
                    <a:latin typeface="Cambria" panose="02040503050406030204" charset="0"/>
                    <a:cs typeface="Cambria" panose="02040503050406030204" charset="0"/>
                  </a:rPr>
                  <a:t>Step 4: Cloud Server then queries the Beacon</a:t>
                </a:r>
                <a:r>
                  <a:rPr lang="en-US" altLang="zh-CN" sz="3600" dirty="0">
                    <a:latin typeface="Cambria" panose="02040503050406030204" charset="0"/>
                    <a:cs typeface="Cambria" panose="02040503050406030204" charset="0"/>
                  </a:rPr>
                  <a:t> </a:t>
                </a:r>
                <a:r>
                  <a:rPr lang="zh-CN" altLang="en-US" sz="3600" dirty="0">
                    <a:latin typeface="Cambria" panose="02040503050406030204" charset="0"/>
                    <a:cs typeface="Cambria" panose="02040503050406030204" charset="0"/>
                  </a:rPr>
                  <a:t>ID according to the Wi-Fi fingerprint in the Mapping Table,</a:t>
                </a:r>
                <a:r>
                  <a:rPr lang="en-US" altLang="zh-CN" sz="3600" dirty="0">
                    <a:latin typeface="Cambria" panose="02040503050406030204" charset="0"/>
                    <a:cs typeface="Cambria" panose="02040503050406030204" charset="0"/>
                  </a:rPr>
                  <a:t> </a:t>
                </a:r>
                <a:r>
                  <a:rPr lang="zh-CN" altLang="en-US" sz="3600" dirty="0">
                    <a:latin typeface="Cambria" panose="02040503050406030204" charset="0"/>
                    <a:cs typeface="Cambria" panose="02040503050406030204" charset="0"/>
                  </a:rPr>
                  <a:t>and sends a response to the phone. The Phone then indirectly</a:t>
                </a:r>
                <a:r>
                  <a:rPr lang="en-US" altLang="zh-CN" sz="3600" dirty="0">
                    <a:latin typeface="Cambria" panose="02040503050406030204" charset="0"/>
                    <a:cs typeface="Cambria" panose="02040503050406030204" charset="0"/>
                  </a:rPr>
                  <a:t> </a:t>
                </a:r>
                <a:r>
                  <a:rPr lang="zh-CN" altLang="en-US" sz="3600" dirty="0">
                    <a:latin typeface="Cambria" panose="02040503050406030204" charset="0"/>
                    <a:cs typeface="Cambria" panose="02040503050406030204" charset="0"/>
                  </a:rPr>
                  <a:t>discovers the BLE Beacon by applying the FiND system.</a:t>
                </a:r>
              </a:p>
              <a:p>
                <a:pPr marL="76199" algn="just">
                  <a:spcBef>
                    <a:spcPts val="600"/>
                  </a:spcBef>
                  <a:spcAft>
                    <a:spcPts val="600"/>
                  </a:spcAft>
                </a:pPr>
                <a:endParaRPr lang="zh-CN" altLang="en-US" sz="2800" dirty="0">
                  <a:latin typeface="Cambria" panose="02040503050406030204" charset="0"/>
                  <a:cs typeface="Cambria" panose="02040503050406030204" charset="0"/>
                </a:endParaRPr>
              </a:p>
              <a:p>
                <a:pPr marL="76199" algn="just">
                  <a:spcBef>
                    <a:spcPts val="600"/>
                  </a:spcBef>
                  <a:spcAft>
                    <a:spcPts val="600"/>
                  </a:spcAft>
                </a:pPr>
                <a:endParaRPr lang="zh-CN" altLang="en-US" sz="2400" dirty="0">
                  <a:latin typeface="Cambria" panose="02040503050406030204" charset="0"/>
                  <a:cs typeface="Cambria" panose="02040503050406030204" charset="0"/>
                </a:endParaRPr>
              </a:p>
              <a:p>
                <a:pPr marL="76199" algn="just">
                  <a:spcBef>
                    <a:spcPts val="600"/>
                  </a:spcBef>
                  <a:spcAft>
                    <a:spcPts val="600"/>
                  </a:spcAft>
                </a:pPr>
                <a:endParaRPr lang="zh-CN" altLang="en-US" sz="2400" dirty="0">
                  <a:latin typeface="Cambria" panose="02040503050406030204" charset="0"/>
                  <a:cs typeface="Cambria" panose="02040503050406030204" charset="0"/>
                </a:endParaRPr>
              </a:p>
              <a:p>
                <a:pPr marL="76199" algn="just">
                  <a:spcBef>
                    <a:spcPts val="600"/>
                  </a:spcBef>
                  <a:spcAft>
                    <a:spcPts val="600"/>
                  </a:spcAft>
                </a:pPr>
                <a:endParaRPr lang="zh-CN" altLang="en-US" sz="2400" dirty="0">
                  <a:latin typeface="Cambria" panose="02040503050406030204" charset="0"/>
                  <a:cs typeface="Cambria" panose="02040503050406030204" charset="0"/>
                </a:endParaRPr>
              </a:p>
              <a:p>
                <a:pPr marL="76199" algn="just">
                  <a:spcBef>
                    <a:spcPts val="600"/>
                  </a:spcBef>
                  <a:spcAft>
                    <a:spcPts val="600"/>
                  </a:spcAft>
                </a:pPr>
                <a:endParaRPr lang="zh-CN" altLang="en-US" sz="2400" dirty="0">
                  <a:latin typeface="Cambria" panose="02040503050406030204" charset="0"/>
                  <a:cs typeface="Cambria" panose="02040503050406030204" charset="0"/>
                  <a:sym typeface="+mn-ea"/>
                </a:endParaRPr>
              </a:p>
              <a:p>
                <a:pPr marL="76199" algn="just">
                  <a:spcBef>
                    <a:spcPts val="600"/>
                  </a:spcBef>
                  <a:spcAft>
                    <a:spcPts val="600"/>
                  </a:spcAft>
                </a:pPr>
                <a:endParaRPr lang="en-US" altLang="zh-CN" sz="2000" dirty="0">
                  <a:latin typeface="Cambria" panose="02040503050406030204" charset="0"/>
                  <a:cs typeface="Cambria" panose="02040503050406030204" charset="0"/>
                </a:endParaRPr>
              </a:p>
              <a:p>
                <a:pPr marL="76199" algn="just">
                  <a:spcBef>
                    <a:spcPts val="600"/>
                  </a:spcBef>
                  <a:spcAft>
                    <a:spcPts val="600"/>
                  </a:spcAft>
                </a:pPr>
                <a:endParaRPr lang="en-US" altLang="zh-CN" sz="2000" dirty="0">
                  <a:latin typeface="Cambria" panose="02040503050406030204" charset="0"/>
                  <a:cs typeface="Cambria" panose="02040503050406030204" charset="0"/>
                </a:endParaRPr>
              </a:p>
              <a:p>
                <a:pPr marL="76199" algn="ctr">
                  <a:spcBef>
                    <a:spcPts val="600"/>
                  </a:spcBef>
                  <a:spcAft>
                    <a:spcPts val="600"/>
                  </a:spcAft>
                </a:pPr>
                <a:r>
                  <a:rPr lang="en-US" altLang="zh-CN" sz="2000" dirty="0">
                    <a:latin typeface="Cambria" panose="02040503050406030204" charset="0"/>
                    <a:cs typeface="Cambria" panose="02040503050406030204" charset="0"/>
                  </a:rPr>
                  <a:t>4</a:t>
                </a:r>
                <a:endParaRPr lang="zh-CN" altLang="en-US" sz="2000" dirty="0">
                  <a:latin typeface="Cambria" panose="02040503050406030204" charset="0"/>
                  <a:cs typeface="Cambria" panose="02040503050406030204" charset="0"/>
                </a:endParaRPr>
              </a:p>
            </p:txBody>
          </p:sp>
          <p:sp>
            <p:nvSpPr>
              <p:cNvPr id="2" name="文本框 1"/>
              <p:cNvSpPr txBox="1"/>
              <p:nvPr/>
            </p:nvSpPr>
            <p:spPr>
              <a:xfrm>
                <a:off x="16637795" y="20624165"/>
                <a:ext cx="9946774" cy="9166397"/>
              </a:xfrm>
              <a:prstGeom prst="rect">
                <a:avLst/>
              </a:prstGeom>
              <a:solidFill>
                <a:schemeClr val="bg1"/>
              </a:solidFill>
              <a:ln>
                <a:solidFill>
                  <a:schemeClr val="accent2"/>
                </a:solidFill>
              </a:ln>
            </p:spPr>
            <p:txBody>
              <a:bodyPr wrap="square" lIns="269875" tIns="136525" rIns="269875" bIns="136525" rtlCol="0" anchor="t" anchorCtr="0">
                <a:noAutofit/>
              </a:bodyPr>
              <a:lstStyle/>
              <a:p>
                <a:pPr marL="76199">
                  <a:spcBef>
                    <a:spcPts val="600"/>
                  </a:spcBef>
                  <a:spcAft>
                    <a:spcPts val="600"/>
                  </a:spcAft>
                </a:pPr>
                <a:r>
                  <a:rPr lang="zh-CN" altLang="en-US" sz="5600" b="1" dirty="0">
                    <a:solidFill>
                      <a:srgbClr val="C00000"/>
                    </a:solidFill>
                    <a:latin typeface="Cambria" panose="02040503050406030204" charset="0"/>
                    <a:cs typeface="Cambria" panose="02040503050406030204" charset="0"/>
                    <a:sym typeface="+mn-ea"/>
                  </a:rPr>
                  <a:t>D</a:t>
                </a:r>
                <a:r>
                  <a:rPr lang="en-US" altLang="zh-CN" sz="5600" b="1" dirty="0" err="1">
                    <a:solidFill>
                      <a:srgbClr val="C00000"/>
                    </a:solidFill>
                    <a:latin typeface="Cambria" panose="02040503050406030204" charset="0"/>
                    <a:cs typeface="Cambria" panose="02040503050406030204" charset="0"/>
                    <a:sym typeface="+mn-ea"/>
                  </a:rPr>
                  <a:t>emonstration</a:t>
                </a:r>
                <a:r>
                  <a:rPr lang="zh-CN" altLang="en-US" sz="5600" b="1" dirty="0">
                    <a:solidFill>
                      <a:srgbClr val="C00000"/>
                    </a:solidFill>
                    <a:latin typeface="Cambria" panose="02040503050406030204" charset="0"/>
                    <a:cs typeface="Cambria" panose="02040503050406030204" charset="0"/>
                    <a:sym typeface="+mn-ea"/>
                  </a:rPr>
                  <a:t> </a:t>
                </a:r>
                <a:r>
                  <a:rPr lang="en-US" altLang="zh-CN" sz="5600" b="1" dirty="0">
                    <a:solidFill>
                      <a:srgbClr val="C00000"/>
                    </a:solidFill>
                    <a:latin typeface="Cambria" panose="02040503050406030204" charset="0"/>
                    <a:cs typeface="Cambria" panose="02040503050406030204" charset="0"/>
                    <a:sym typeface="+mn-ea"/>
                  </a:rPr>
                  <a:t>and</a:t>
                </a:r>
                <a:r>
                  <a:rPr lang="zh-CN" altLang="en-US" sz="5600" b="1" dirty="0">
                    <a:solidFill>
                      <a:srgbClr val="C00000"/>
                    </a:solidFill>
                    <a:latin typeface="Cambria" panose="02040503050406030204" charset="0"/>
                    <a:cs typeface="Cambria" panose="02040503050406030204" charset="0"/>
                    <a:sym typeface="+mn-ea"/>
                  </a:rPr>
                  <a:t> E</a:t>
                </a:r>
                <a:r>
                  <a:rPr lang="en-US" altLang="zh-CN" sz="5600" b="1" dirty="0">
                    <a:solidFill>
                      <a:srgbClr val="C00000"/>
                    </a:solidFill>
                    <a:latin typeface="Cambria" panose="02040503050406030204" charset="0"/>
                    <a:cs typeface="Cambria" panose="02040503050406030204" charset="0"/>
                    <a:sym typeface="+mn-ea"/>
                  </a:rPr>
                  <a:t>valuation</a:t>
                </a:r>
                <a:endParaRPr lang="en-US" altLang="zh-CN" sz="5600" dirty="0">
                  <a:latin typeface="Cambria" panose="02040503050406030204" charset="0"/>
                  <a:cs typeface="Cambria" panose="02040503050406030204" charset="0"/>
                </a:endParaRPr>
              </a:p>
              <a:p>
                <a:pPr marL="76199" algn="just">
                  <a:spcBef>
                    <a:spcPts val="600"/>
                  </a:spcBef>
                  <a:spcAft>
                    <a:spcPts val="600"/>
                  </a:spcAft>
                </a:pPr>
                <a:r>
                  <a:rPr sz="3600" dirty="0">
                    <a:latin typeface="Cambria" panose="02040503050406030204" charset="0"/>
                    <a:cs typeface="Cambria" panose="02040503050406030204" charset="0"/>
                    <a:sym typeface="+mn-ea"/>
                  </a:rPr>
                  <a:t>We implement the proposed protocol </a:t>
                </a:r>
                <a:r>
                  <a:rPr sz="3600" dirty="0" err="1">
                    <a:latin typeface="Cambria" panose="02040503050406030204" charset="0"/>
                    <a:cs typeface="Cambria" panose="02040503050406030204" charset="0"/>
                    <a:sym typeface="+mn-ea"/>
                  </a:rPr>
                  <a:t>FiND</a:t>
                </a:r>
                <a:r>
                  <a:rPr sz="3600" dirty="0">
                    <a:latin typeface="Cambria" panose="02040503050406030204" charset="0"/>
                    <a:cs typeface="Cambria" panose="02040503050406030204" charset="0"/>
                    <a:sym typeface="+mn-ea"/>
                  </a:rPr>
                  <a:t> into the Android platform with the assistance of a cloud server (see https://</a:t>
                </a:r>
                <a:r>
                  <a:rPr sz="3600" dirty="0" err="1">
                    <a:latin typeface="Cambria" panose="02040503050406030204" charset="0"/>
                    <a:cs typeface="Cambria" panose="02040503050406030204" charset="0"/>
                    <a:sym typeface="+mn-ea"/>
                  </a:rPr>
                  <a:t>github.com</a:t>
                </a:r>
                <a:r>
                  <a:rPr sz="3600" dirty="0">
                    <a:latin typeface="Cambria" panose="02040503050406030204" charset="0"/>
                    <a:cs typeface="Cambria" panose="02040503050406030204" charset="0"/>
                    <a:sym typeface="+mn-ea"/>
                  </a:rPr>
                  <a:t>/</a:t>
                </a:r>
                <a:r>
                  <a:rPr sz="3600" dirty="0" err="1">
                    <a:latin typeface="Cambria" panose="02040503050406030204" charset="0"/>
                    <a:cs typeface="Cambria" panose="02040503050406030204" charset="0"/>
                    <a:sym typeface="+mn-ea"/>
                  </a:rPr>
                  <a:t>litonglab</a:t>
                </a:r>
                <a:r>
                  <a:rPr sz="3600" dirty="0">
                    <a:latin typeface="Cambria" panose="02040503050406030204" charset="0"/>
                    <a:cs typeface="Cambria" panose="02040503050406030204" charset="0"/>
                    <a:sym typeface="+mn-ea"/>
                  </a:rPr>
                  <a:t>/find). We further showcase two</a:t>
                </a:r>
                <a:r>
                  <a:rPr lang="en-US" sz="3600" dirty="0">
                    <a:latin typeface="Cambria" panose="02040503050406030204" charset="0"/>
                    <a:cs typeface="Cambria" panose="02040503050406030204" charset="0"/>
                    <a:sym typeface="+mn-ea"/>
                  </a:rPr>
                  <a:t> </a:t>
                </a:r>
                <a:r>
                  <a:rPr sz="3600" dirty="0">
                    <a:latin typeface="Cambria" panose="02040503050406030204" charset="0"/>
                    <a:cs typeface="Cambria" panose="02040503050406030204" charset="0"/>
                    <a:sym typeface="+mn-ea"/>
                  </a:rPr>
                  <a:t>representative scenarios of different duty cycles and wireless</a:t>
                </a:r>
                <a:r>
                  <a:rPr lang="en-US" sz="3600" dirty="0">
                    <a:latin typeface="Cambria" panose="02040503050406030204" charset="0"/>
                    <a:cs typeface="Cambria" panose="02040503050406030204" charset="0"/>
                    <a:sym typeface="+mn-ea"/>
                  </a:rPr>
                  <a:t> </a:t>
                </a:r>
                <a:r>
                  <a:rPr sz="3600" dirty="0">
                    <a:latin typeface="Cambria" panose="02040503050406030204" charset="0"/>
                    <a:cs typeface="Cambria" panose="02040503050406030204" charset="0"/>
                    <a:sym typeface="+mn-ea"/>
                  </a:rPr>
                  <a:t>interference: </a:t>
                </a:r>
              </a:p>
              <a:p>
                <a:pPr marL="419095" indent="-342896" algn="just">
                  <a:spcBef>
                    <a:spcPts val="600"/>
                  </a:spcBef>
                  <a:spcAft>
                    <a:spcPts val="600"/>
                  </a:spcAft>
                  <a:buFont typeface="Wingdings" panose="05000000000000000000" pitchFamily="2" charset="2"/>
                  <a:buChar char="l"/>
                </a:pPr>
                <a:r>
                  <a:rPr sz="3600" dirty="0">
                    <a:latin typeface="Cambria" panose="02040503050406030204" charset="0"/>
                    <a:cs typeface="Cambria" panose="02040503050406030204" charset="0"/>
                    <a:sym typeface="+mn-ea"/>
                  </a:rPr>
                  <a:t>As shown in Figure 3(a)</a:t>
                </a:r>
                <a:r>
                  <a:rPr lang="en-US" sz="3600" dirty="0">
                    <a:latin typeface="Cambria" panose="02040503050406030204" charset="0"/>
                    <a:cs typeface="Cambria" panose="02040503050406030204" charset="0"/>
                    <a:sym typeface="+mn-ea"/>
                  </a:rPr>
                  <a:t>, e</a:t>
                </a:r>
                <a:r>
                  <a:rPr sz="3600" dirty="0">
                    <a:latin typeface="Cambria" panose="02040503050406030204" charset="0"/>
                    <a:cs typeface="Cambria" panose="02040503050406030204" charset="0"/>
                    <a:sym typeface="+mn-ea"/>
                  </a:rPr>
                  <a:t>mploying </a:t>
                </a:r>
                <a:r>
                  <a:rPr sz="3600" dirty="0" err="1">
                    <a:latin typeface="Cambria" panose="02040503050406030204" charset="0"/>
                    <a:cs typeface="Cambria" panose="02040503050406030204" charset="0"/>
                    <a:sym typeface="+mn-ea"/>
                  </a:rPr>
                  <a:t>FiND</a:t>
                </a:r>
                <a:r>
                  <a:rPr sz="3600" dirty="0">
                    <a:latin typeface="Cambria" panose="02040503050406030204" charset="0"/>
                    <a:cs typeface="Cambria" panose="02040503050406030204" charset="0"/>
                    <a:sym typeface="+mn-ea"/>
                  </a:rPr>
                  <a:t> to accelerate BLE neighbor</a:t>
                </a:r>
                <a:r>
                  <a:rPr lang="en-US" sz="3600" dirty="0">
                    <a:latin typeface="Cambria" panose="02040503050406030204" charset="0"/>
                    <a:cs typeface="Cambria" panose="02040503050406030204" charset="0"/>
                    <a:sym typeface="+mn-ea"/>
                  </a:rPr>
                  <a:t> </a:t>
                </a:r>
                <a:r>
                  <a:rPr sz="3600" dirty="0">
                    <a:latin typeface="Cambria" panose="02040503050406030204" charset="0"/>
                    <a:cs typeface="Cambria" panose="02040503050406030204" charset="0"/>
                    <a:sym typeface="+mn-ea"/>
                  </a:rPr>
                  <a:t>discovery with a limited power budget (i.e., a low-duty cycle)</a:t>
                </a:r>
                <a:r>
                  <a:rPr lang="en-US" sz="3600" dirty="0">
                    <a:latin typeface="Cambria" panose="02040503050406030204" charset="0"/>
                    <a:cs typeface="Cambria" panose="02040503050406030204" charset="0"/>
                    <a:sym typeface="+mn-ea"/>
                  </a:rPr>
                  <a:t>;</a:t>
                </a:r>
              </a:p>
              <a:p>
                <a:pPr marL="419095" indent="-342896" algn="just">
                  <a:spcBef>
                    <a:spcPts val="600"/>
                  </a:spcBef>
                  <a:spcAft>
                    <a:spcPts val="600"/>
                  </a:spcAft>
                  <a:buFont typeface="Wingdings" panose="05000000000000000000" pitchFamily="2" charset="2"/>
                  <a:buChar char="l"/>
                </a:pPr>
                <a:r>
                  <a:rPr sz="3600" dirty="0">
                    <a:latin typeface="Cambria" panose="02040503050406030204" charset="0"/>
                    <a:cs typeface="Cambria" panose="02040503050406030204" charset="0"/>
                    <a:sym typeface="+mn-ea"/>
                  </a:rPr>
                  <a:t>As shown in Figure 3(</a:t>
                </a:r>
                <a:r>
                  <a:rPr lang="en-US" sz="3600" dirty="0">
                    <a:latin typeface="Cambria" panose="02040503050406030204" charset="0"/>
                    <a:cs typeface="Cambria" panose="02040503050406030204" charset="0"/>
                    <a:sym typeface="+mn-ea"/>
                  </a:rPr>
                  <a:t>b</a:t>
                </a:r>
                <a:r>
                  <a:rPr sz="3600" dirty="0">
                    <a:latin typeface="Cambria" panose="02040503050406030204" charset="0"/>
                    <a:cs typeface="Cambria" panose="02040503050406030204" charset="0"/>
                    <a:sym typeface="+mn-ea"/>
                  </a:rPr>
                  <a:t>)</a:t>
                </a:r>
                <a:r>
                  <a:rPr lang="en-US" sz="3600" dirty="0">
                    <a:latin typeface="Cambria" panose="02040503050406030204" charset="0"/>
                    <a:cs typeface="Cambria" panose="02040503050406030204" charset="0"/>
                    <a:sym typeface="+mn-ea"/>
                  </a:rPr>
                  <a:t>,e</a:t>
                </a:r>
                <a:r>
                  <a:rPr sz="3600" dirty="0">
                    <a:latin typeface="Cambria" panose="02040503050406030204" charset="0"/>
                    <a:cs typeface="Cambria" panose="02040503050406030204" charset="0"/>
                    <a:sym typeface="+mn-ea"/>
                  </a:rPr>
                  <a:t>mploying </a:t>
                </a:r>
                <a:r>
                  <a:rPr sz="3600" dirty="0" err="1">
                    <a:latin typeface="Cambria" panose="02040503050406030204" charset="0"/>
                    <a:cs typeface="Cambria" panose="02040503050406030204" charset="0"/>
                    <a:sym typeface="+mn-ea"/>
                  </a:rPr>
                  <a:t>FiND</a:t>
                </a:r>
                <a:r>
                  <a:rPr sz="3600" dirty="0">
                    <a:latin typeface="Cambria" panose="02040503050406030204" charset="0"/>
                    <a:cs typeface="Cambria" panose="02040503050406030204" charset="0"/>
                    <a:sym typeface="+mn-ea"/>
                  </a:rPr>
                  <a:t> to accelerate BLE neighbor discovery</a:t>
                </a:r>
                <a:r>
                  <a:rPr lang="en-US" sz="3600" dirty="0">
                    <a:latin typeface="Cambria" panose="02040503050406030204" charset="0"/>
                    <a:cs typeface="Cambria" panose="02040503050406030204" charset="0"/>
                    <a:sym typeface="+mn-ea"/>
                  </a:rPr>
                  <a:t> </a:t>
                </a:r>
                <a:r>
                  <a:rPr sz="3600" dirty="0">
                    <a:latin typeface="Cambria" panose="02040503050406030204" charset="0"/>
                    <a:cs typeface="Cambria" panose="02040503050406030204" charset="0"/>
                    <a:sym typeface="+mn-ea"/>
                  </a:rPr>
                  <a:t>with fierce interference. </a:t>
                </a:r>
              </a:p>
              <a:p>
                <a:pPr marL="76199" algn="just">
                  <a:spcBef>
                    <a:spcPts val="600"/>
                  </a:spcBef>
                  <a:spcAft>
                    <a:spcPts val="600"/>
                  </a:spcAft>
                </a:pPr>
                <a:r>
                  <a:rPr sz="3600" dirty="0">
                    <a:latin typeface="Cambria" panose="02040503050406030204" charset="0"/>
                    <a:cs typeface="Cambria" panose="02040503050406030204" charset="0"/>
                    <a:sym typeface="+mn-ea"/>
                  </a:rPr>
                  <a:t>For both scenarios, </a:t>
                </a:r>
                <a:r>
                  <a:rPr sz="3600" dirty="0" err="1">
                    <a:latin typeface="Cambria" panose="02040503050406030204" charset="0"/>
                    <a:cs typeface="Cambria" panose="02040503050406030204" charset="0"/>
                    <a:sym typeface="+mn-ea"/>
                  </a:rPr>
                  <a:t>FiND</a:t>
                </a:r>
                <a:r>
                  <a:rPr sz="3600" dirty="0">
                    <a:latin typeface="Cambria" panose="02040503050406030204" charset="0"/>
                    <a:cs typeface="Cambria" panose="02040503050406030204" charset="0"/>
                    <a:sym typeface="+mn-ea"/>
                  </a:rPr>
                  <a:t> significantly</a:t>
                </a:r>
                <a:r>
                  <a:rPr lang="en-US" sz="3600" dirty="0">
                    <a:latin typeface="Cambria" panose="02040503050406030204" charset="0"/>
                    <a:cs typeface="Cambria" panose="02040503050406030204" charset="0"/>
                    <a:sym typeface="+mn-ea"/>
                  </a:rPr>
                  <a:t> </a:t>
                </a:r>
                <a:r>
                  <a:rPr sz="3600" dirty="0">
                    <a:latin typeface="Cambria" panose="02040503050406030204" charset="0"/>
                    <a:cs typeface="Cambria" panose="02040503050406030204" charset="0"/>
                    <a:sym typeface="+mn-ea"/>
                  </a:rPr>
                  <a:t>reduces 46.3% to 65.9% of the 95th percentile neighbor discovery latency.</a:t>
                </a:r>
              </a:p>
              <a:p>
                <a:pPr marL="76199" algn="just">
                  <a:spcBef>
                    <a:spcPts val="600"/>
                  </a:spcBef>
                  <a:spcAft>
                    <a:spcPts val="600"/>
                  </a:spcAft>
                </a:pPr>
                <a:endParaRPr sz="1400" dirty="0">
                  <a:latin typeface="Cambria" panose="02040503050406030204" charset="0"/>
                  <a:cs typeface="Cambria" panose="02040503050406030204" charset="0"/>
                  <a:sym typeface="+mn-ea"/>
                </a:endParaRPr>
              </a:p>
              <a:p>
                <a:pPr marL="76199" algn="just">
                  <a:spcBef>
                    <a:spcPts val="600"/>
                  </a:spcBef>
                  <a:spcAft>
                    <a:spcPts val="600"/>
                  </a:spcAft>
                </a:pPr>
                <a:endParaRPr sz="2000" dirty="0">
                  <a:latin typeface="Cambria" panose="02040503050406030204" charset="0"/>
                  <a:cs typeface="Cambria" panose="02040503050406030204" charset="0"/>
                  <a:sym typeface="+mn-ea"/>
                </a:endParaRPr>
              </a:p>
              <a:p>
                <a:pPr marL="76199" algn="just">
                  <a:spcBef>
                    <a:spcPts val="600"/>
                  </a:spcBef>
                  <a:spcAft>
                    <a:spcPts val="600"/>
                  </a:spcAft>
                </a:pPr>
                <a:endParaRPr lang="en-US" sz="2400" dirty="0">
                  <a:latin typeface="Cambria" panose="02040503050406030204" charset="0"/>
                  <a:cs typeface="Cambria" panose="02040503050406030204" charset="0"/>
                  <a:sym typeface="+mn-ea"/>
                </a:endParaRPr>
              </a:p>
              <a:p>
                <a:pPr marL="76199" algn="just">
                  <a:spcBef>
                    <a:spcPts val="600"/>
                  </a:spcBef>
                  <a:spcAft>
                    <a:spcPts val="600"/>
                  </a:spcAft>
                </a:pPr>
                <a:endParaRPr lang="en-US" altLang="zh-CN" sz="2400" dirty="0">
                  <a:latin typeface="Cambria" panose="02040503050406030204" charset="0"/>
                  <a:cs typeface="Cambria" panose="02040503050406030204" charset="0"/>
                  <a:sym typeface="+mn-ea"/>
                </a:endParaRPr>
              </a:p>
              <a:p>
                <a:pPr marL="76199" algn="just">
                  <a:spcBef>
                    <a:spcPts val="600"/>
                  </a:spcBef>
                  <a:spcAft>
                    <a:spcPts val="600"/>
                  </a:spcAft>
                </a:pPr>
                <a:endParaRPr lang="en-US" altLang="zh-CN" sz="2400" dirty="0">
                  <a:latin typeface="Cambria" panose="02040503050406030204" charset="0"/>
                  <a:cs typeface="Cambria" panose="02040503050406030204" charset="0"/>
                  <a:sym typeface="+mn-ea"/>
                </a:endParaRPr>
              </a:p>
              <a:p>
                <a:pPr marL="76199" algn="just">
                  <a:spcBef>
                    <a:spcPts val="600"/>
                  </a:spcBef>
                  <a:spcAft>
                    <a:spcPts val="600"/>
                  </a:spcAft>
                </a:pPr>
                <a:endParaRPr lang="en-US" altLang="zh-CN" sz="2000" dirty="0">
                  <a:latin typeface="Cambria" panose="02040503050406030204" charset="0"/>
                  <a:cs typeface="Cambria" panose="02040503050406030204" charset="0"/>
                </a:endParaRPr>
              </a:p>
              <a:p>
                <a:pPr algn="ctr"/>
                <a:r>
                  <a:rPr lang="en-US" altLang="zh-CN" sz="2000" dirty="0">
                    <a:latin typeface="Cambria" panose="02040503050406030204" charset="0"/>
                    <a:cs typeface="Cambria" panose="02040503050406030204" charset="0"/>
                  </a:rPr>
                  <a:t>5</a:t>
                </a:r>
              </a:p>
            </p:txBody>
          </p:sp>
          <p:sp>
            <p:nvSpPr>
              <p:cNvPr id="8" name="文本框 7"/>
              <p:cNvSpPr txBox="1"/>
              <p:nvPr/>
            </p:nvSpPr>
            <p:spPr>
              <a:xfrm>
                <a:off x="16639064" y="29941579"/>
                <a:ext cx="9946774" cy="2454492"/>
              </a:xfrm>
              <a:prstGeom prst="rect">
                <a:avLst/>
              </a:prstGeom>
              <a:solidFill>
                <a:schemeClr val="bg1"/>
              </a:solidFill>
              <a:ln>
                <a:solidFill>
                  <a:schemeClr val="accent2"/>
                </a:solidFill>
              </a:ln>
            </p:spPr>
            <p:txBody>
              <a:bodyPr wrap="square" lIns="269875" tIns="136525" rIns="269875" bIns="136525" rtlCol="0" anchor="ctr" anchorCtr="1">
                <a:noAutofit/>
              </a:bodyPr>
              <a:lstStyle/>
              <a:p>
                <a:pPr algn="just"/>
                <a:r>
                  <a:rPr lang="en-US" altLang="zh-CN" sz="5600" b="1" dirty="0">
                    <a:solidFill>
                      <a:srgbClr val="C00000"/>
                    </a:solidFill>
                    <a:latin typeface="Cambria" panose="02040503050406030204" charset="0"/>
                    <a:cs typeface="Cambria" panose="02040503050406030204" charset="0"/>
                  </a:rPr>
                  <a:t>Conclusion</a:t>
                </a:r>
                <a:endParaRPr lang="zh-CN" altLang="en-US" sz="5600" b="1" dirty="0">
                  <a:solidFill>
                    <a:srgbClr val="C00000"/>
                  </a:solidFill>
                  <a:latin typeface="Cambria" panose="02040503050406030204" charset="0"/>
                  <a:cs typeface="Cambria" panose="02040503050406030204" charset="0"/>
                </a:endParaRPr>
              </a:p>
              <a:p>
                <a:pPr algn="just"/>
                <a:r>
                  <a:rPr lang="zh-CN" altLang="en-US" sz="3600" dirty="0">
                    <a:latin typeface="Cambria" panose="02040503050406030204" charset="0"/>
                    <a:cs typeface="Cambria" panose="02040503050406030204" charset="0"/>
                  </a:rPr>
                  <a:t>Using the cloud-assisted deployment with the complementarity between BLE and Wi-Fi signals, testbed results verify</a:t>
                </a:r>
                <a:r>
                  <a:rPr lang="en-US" altLang="zh-CN" sz="3600" dirty="0">
                    <a:latin typeface="Cambria" panose="02040503050406030204" charset="0"/>
                    <a:cs typeface="Cambria" panose="02040503050406030204" charset="0"/>
                  </a:rPr>
                  <a:t> </a:t>
                </a:r>
                <a:r>
                  <a:rPr lang="zh-CN" altLang="en-US" sz="3600" dirty="0">
                    <a:latin typeface="Cambria" panose="02040503050406030204" charset="0"/>
                    <a:cs typeface="Cambria" panose="02040503050406030204" charset="0"/>
                  </a:rPr>
                  <a:t>that the proposed FiND can achieve stable and low discovery</a:t>
                </a:r>
                <a:r>
                  <a:rPr lang="en-US" altLang="zh-CN" sz="3600" dirty="0">
                    <a:latin typeface="Cambria" panose="02040503050406030204" charset="0"/>
                    <a:cs typeface="Cambria" panose="02040503050406030204" charset="0"/>
                  </a:rPr>
                  <a:t> </a:t>
                </a:r>
                <a:r>
                  <a:rPr lang="zh-CN" altLang="en-US" sz="3600" dirty="0">
                    <a:latin typeface="Cambria" panose="02040503050406030204" charset="0"/>
                    <a:cs typeface="Cambria" panose="02040503050406030204" charset="0"/>
                  </a:rPr>
                  <a:t>latency</a:t>
                </a:r>
                <a:r>
                  <a:rPr lang="en-US" altLang="zh-CN" sz="3600" dirty="0">
                    <a:latin typeface="Cambria" panose="02040503050406030204" charset="0"/>
                    <a:cs typeface="Cambria" panose="02040503050406030204" charset="0"/>
                  </a:rPr>
                  <a:t> </a:t>
                </a:r>
                <a:r>
                  <a:rPr lang="zh-CN" altLang="en-US" sz="3600" dirty="0">
                    <a:latin typeface="Cambria" panose="02040503050406030204" charset="0"/>
                    <a:cs typeface="Cambria" panose="02040503050406030204" charset="0"/>
                  </a:rPr>
                  <a:t>regardless of the power budget or wireless</a:t>
                </a:r>
                <a:r>
                  <a:rPr lang="en-US" altLang="zh-CN" sz="3600" dirty="0">
                    <a:latin typeface="Cambria" panose="02040503050406030204" charset="0"/>
                    <a:cs typeface="Cambria" panose="02040503050406030204" charset="0"/>
                  </a:rPr>
                  <a:t> </a:t>
                </a:r>
                <a:r>
                  <a:rPr lang="zh-CN" altLang="en-US" sz="3600" dirty="0">
                    <a:latin typeface="Cambria" panose="02040503050406030204" charset="0"/>
                    <a:cs typeface="Cambria" panose="02040503050406030204" charset="0"/>
                  </a:rPr>
                  <a:t>interference.</a:t>
                </a:r>
              </a:p>
              <a:p>
                <a:pPr algn="ctr">
                  <a:spcBef>
                    <a:spcPts val="600"/>
                  </a:spcBef>
                </a:pPr>
                <a:r>
                  <a:rPr lang="en-US" altLang="zh-CN" sz="3600" dirty="0">
                    <a:latin typeface="Cambria" panose="02040503050406030204" charset="0"/>
                    <a:cs typeface="Cambria" panose="02040503050406030204" charset="0"/>
                  </a:rPr>
                  <a:t>6</a:t>
                </a:r>
              </a:p>
            </p:txBody>
          </p:sp>
          <p:sp>
            <p:nvSpPr>
              <p:cNvPr id="23" name="文本框 22"/>
              <p:cNvSpPr txBox="1"/>
              <p:nvPr/>
            </p:nvSpPr>
            <p:spPr>
              <a:xfrm>
                <a:off x="18347366" y="19823428"/>
                <a:ext cx="6527632" cy="454025"/>
              </a:xfrm>
              <a:prstGeom prst="rect">
                <a:avLst/>
              </a:prstGeom>
              <a:noFill/>
            </p:spPr>
            <p:txBody>
              <a:bodyPr wrap="square" rtlCol="0">
                <a:noAutofit/>
              </a:bodyPr>
              <a:lstStyle/>
              <a:p>
                <a:pPr algn="ctr"/>
                <a:r>
                  <a:rPr lang="zh-CN" altLang="en-US" sz="2400" b="1" dirty="0">
                    <a:latin typeface="Cambria" panose="02040503050406030204" charset="0"/>
                    <a:cs typeface="Cambria" panose="02040503050406030204" charset="0"/>
                  </a:rPr>
                  <a:t>Fig. 2: The basic workflow of FiND.</a:t>
                </a:r>
              </a:p>
            </p:txBody>
          </p:sp>
          <p:sp>
            <p:nvSpPr>
              <p:cNvPr id="27" name="文本框 26"/>
              <p:cNvSpPr txBox="1"/>
              <p:nvPr/>
            </p:nvSpPr>
            <p:spPr>
              <a:xfrm>
                <a:off x="18983550" y="29210575"/>
                <a:ext cx="5255260" cy="353692"/>
              </a:xfrm>
              <a:prstGeom prst="rect">
                <a:avLst/>
              </a:prstGeom>
              <a:noFill/>
            </p:spPr>
            <p:txBody>
              <a:bodyPr wrap="square" rtlCol="0">
                <a:noAutofit/>
              </a:bodyPr>
              <a:lstStyle/>
              <a:p>
                <a:pPr algn="ctr"/>
                <a:r>
                  <a:rPr lang="zh-CN" altLang="en-US" sz="2400" b="1" dirty="0">
                    <a:latin typeface="Cambria" panose="02040503050406030204" charset="0"/>
                    <a:cs typeface="Cambria" panose="02040503050406030204" charset="0"/>
                    <a:sym typeface="+mn-ea"/>
                  </a:rPr>
                  <a:t>Fig. </a:t>
                </a:r>
                <a:r>
                  <a:rPr lang="en-US" altLang="zh-CN" sz="2400" b="1" dirty="0">
                    <a:latin typeface="Cambria" panose="02040503050406030204" charset="0"/>
                    <a:cs typeface="Cambria" panose="02040503050406030204" charset="0"/>
                    <a:sym typeface="+mn-ea"/>
                  </a:rPr>
                  <a:t>3</a:t>
                </a:r>
                <a:r>
                  <a:rPr lang="zh-CN" altLang="en-US" sz="2400" b="1" dirty="0">
                    <a:latin typeface="Cambria" panose="02040503050406030204" charset="0"/>
                    <a:cs typeface="Cambria" panose="02040503050406030204" charset="0"/>
                    <a:sym typeface="+mn-ea"/>
                  </a:rPr>
                  <a:t>: Testbed results.</a:t>
                </a:r>
                <a:endParaRPr lang="zh-CN" altLang="en-US" sz="2400" dirty="0"/>
              </a:p>
            </p:txBody>
          </p:sp>
          <p:pic>
            <p:nvPicPr>
              <p:cNvPr id="28" name="图片 27"/>
              <p:cNvPicPr>
                <a:picLocks noChangeAspect="1"/>
              </p:cNvPicPr>
              <p:nvPr>
                <p:custDataLst>
                  <p:tags r:id="rId1"/>
                </p:custDataLst>
              </p:nvPr>
            </p:nvPicPr>
            <p:blipFill>
              <a:blip r:embed="rId5"/>
              <a:srcRect l="973" b="2024"/>
              <a:stretch>
                <a:fillRect/>
              </a:stretch>
            </p:blipFill>
            <p:spPr>
              <a:xfrm>
                <a:off x="17305514" y="25715456"/>
                <a:ext cx="9147734" cy="3460937"/>
              </a:xfrm>
              <a:prstGeom prst="rect">
                <a:avLst/>
              </a:prstGeom>
            </p:spPr>
          </p:pic>
          <p:sp>
            <p:nvSpPr>
              <p:cNvPr id="9" name="文本框 8"/>
              <p:cNvSpPr txBox="1"/>
              <p:nvPr/>
            </p:nvSpPr>
            <p:spPr>
              <a:xfrm>
                <a:off x="7141536" y="10987221"/>
                <a:ext cx="9362908" cy="8871971"/>
              </a:xfrm>
              <a:prstGeom prst="rect">
                <a:avLst/>
              </a:prstGeom>
              <a:solidFill>
                <a:schemeClr val="bg1"/>
              </a:solidFill>
              <a:ln>
                <a:solidFill>
                  <a:schemeClr val="accent2"/>
                </a:solidFill>
              </a:ln>
            </p:spPr>
            <p:txBody>
              <a:bodyPr wrap="square" lIns="269875" tIns="136525" rIns="269875" bIns="136525" rtlCol="0" anchor="t" anchorCtr="0">
                <a:noAutofit/>
              </a:bodyPr>
              <a:lstStyle/>
              <a:p>
                <a:pPr marL="76199" algn="just"/>
                <a:r>
                  <a:rPr lang="en-US" altLang="zh-CN" sz="5600" b="1" dirty="0">
                    <a:solidFill>
                      <a:srgbClr val="C00000"/>
                    </a:solidFill>
                    <a:latin typeface="Cambria" panose="02040503050406030204" pitchFamily="18" charset="0"/>
                    <a:ea typeface="Cambria" panose="02040503050406030204" pitchFamily="18" charset="0"/>
                    <a:cs typeface="Cambria" panose="02040503050406030204" charset="0"/>
                    <a:sym typeface="+mn-ea"/>
                  </a:rPr>
                  <a:t>B</a:t>
                </a:r>
                <a:r>
                  <a:rPr lang="zh-CN" altLang="en-US" sz="5600" b="1" dirty="0">
                    <a:solidFill>
                      <a:srgbClr val="C00000"/>
                    </a:solidFill>
                    <a:latin typeface="Cambria" panose="02040503050406030204" pitchFamily="18" charset="0"/>
                    <a:cs typeface="Cambria" panose="02040503050406030204" charset="0"/>
                    <a:sym typeface="+mn-ea"/>
                  </a:rPr>
                  <a:t>ackgroun</a:t>
                </a:r>
                <a:r>
                  <a:rPr lang="en-US" altLang="zh-CN" sz="5600" b="1" dirty="0">
                    <a:solidFill>
                      <a:srgbClr val="C00000"/>
                    </a:solidFill>
                    <a:latin typeface="Cambria" panose="02040503050406030204" pitchFamily="18" charset="0"/>
                    <a:ea typeface="Cambria" panose="02040503050406030204" pitchFamily="18" charset="0"/>
                    <a:cs typeface="Cambria" panose="02040503050406030204" charset="0"/>
                    <a:sym typeface="+mn-ea"/>
                  </a:rPr>
                  <a:t>d</a:t>
                </a:r>
                <a:endParaRPr lang="zh-CN" altLang="en-US" sz="5600" b="1" dirty="0">
                  <a:solidFill>
                    <a:srgbClr val="C00000"/>
                  </a:solidFill>
                  <a:latin typeface="Cambria" panose="02040503050406030204" pitchFamily="18" charset="0"/>
                  <a:cs typeface="Cambria" panose="02040503050406030204" charset="0"/>
                </a:endParaRPr>
              </a:p>
              <a:p>
                <a:pPr marL="76199" algn="just">
                  <a:spcBef>
                    <a:spcPts val="600"/>
                  </a:spcBef>
                  <a:spcAft>
                    <a:spcPts val="600"/>
                  </a:spcAft>
                </a:pPr>
                <a:r>
                  <a:rPr lang="en-US" altLang="zh-CN" sz="3600" dirty="0">
                    <a:latin typeface="Cambria" panose="02040503050406030204" pitchFamily="18" charset="0"/>
                    <a:ea typeface="Cambria" panose="02040503050406030204" pitchFamily="18" charset="0"/>
                    <a:cs typeface="Cambria" panose="02040503050406030204" charset="0"/>
                    <a:sym typeface="+mn-ea"/>
                  </a:rPr>
                  <a:t>Bluetooth Low-Energy (BLE) neighbor discovery acts</a:t>
                </a:r>
                <a:r>
                  <a:rPr lang="zh-CN" altLang="en-US" sz="3600" dirty="0">
                    <a:latin typeface="Cambria" panose="02040503050406030204" pitchFamily="18" charset="0"/>
                    <a:cs typeface="Cambria" panose="02040503050406030204" charset="0"/>
                    <a:sym typeface="+mn-ea"/>
                  </a:rPr>
                  <a:t> </a:t>
                </a:r>
                <a:r>
                  <a:rPr lang="en-US" altLang="zh-CN" sz="3600" dirty="0">
                    <a:latin typeface="Cambria" panose="02040503050406030204" pitchFamily="18" charset="0"/>
                    <a:ea typeface="Cambria" panose="02040503050406030204" pitchFamily="18" charset="0"/>
                    <a:cs typeface="Cambria" panose="02040503050406030204" charset="0"/>
                    <a:sym typeface="+mn-ea"/>
                  </a:rPr>
                  <a:t>as the prerequisite stage of the widespread Proximity Beacon scenarios such as marketing activities and interactive applications (e.g.,</a:t>
                </a:r>
                <a:r>
                  <a:rPr lang="zh-CN" altLang="en-US" sz="3600" dirty="0">
                    <a:latin typeface="Cambria" panose="02040503050406030204" pitchFamily="18" charset="0"/>
                    <a:cs typeface="Cambria" panose="02040503050406030204" charset="0"/>
                    <a:sym typeface="+mn-ea"/>
                  </a:rPr>
                  <a:t> </a:t>
                </a:r>
                <a:r>
                  <a:rPr lang="en-US" altLang="zh-CN" sz="3600" dirty="0">
                    <a:latin typeface="Cambria" panose="02040503050406030204" pitchFamily="18" charset="0"/>
                    <a:ea typeface="Cambria" panose="02040503050406030204" pitchFamily="18" charset="0"/>
                    <a:cs typeface="Cambria" panose="02040503050406030204" charset="0"/>
                    <a:sym typeface="+mn-ea"/>
                  </a:rPr>
                  <a:t>seamless access systems, robot navigation).</a:t>
                </a:r>
                <a:r>
                  <a:rPr lang="zh-CN" altLang="en-US" sz="3600" b="1" dirty="0">
                    <a:latin typeface="Cambria" panose="02040503050406030204" pitchFamily="18" charset="0"/>
                    <a:cs typeface="Cambria" panose="02040503050406030204" charset="0"/>
                    <a:sym typeface="+mn-ea"/>
                  </a:rPr>
                  <a:t> </a:t>
                </a:r>
                <a:r>
                  <a:rPr lang="en-US" altLang="zh-CN" sz="3600" dirty="0">
                    <a:latin typeface="Cambria" panose="02040503050406030204" pitchFamily="18" charset="0"/>
                    <a:ea typeface="Cambria" panose="02040503050406030204" pitchFamily="18" charset="0"/>
                    <a:cs typeface="Cambria" panose="02040503050406030204" charset="0"/>
                    <a:sym typeface="+mn-ea"/>
                  </a:rPr>
                  <a:t>BLE neighbor discovery latency is affected by the following aspects.</a:t>
                </a:r>
              </a:p>
              <a:p>
                <a:pPr marL="419095" indent="-342896" algn="just">
                  <a:spcBef>
                    <a:spcPts val="600"/>
                  </a:spcBef>
                  <a:buFont typeface="Wingdings" panose="05000000000000000000" pitchFamily="2" charset="2"/>
                  <a:buChar char="l"/>
                </a:pPr>
                <a:r>
                  <a:rPr lang="en-US" altLang="zh-CN" sz="3600" dirty="0">
                    <a:latin typeface="Cambria" panose="02040503050406030204" pitchFamily="18" charset="0"/>
                    <a:ea typeface="Cambria" panose="02040503050406030204" pitchFamily="18" charset="0"/>
                    <a:cs typeface="Cambria" panose="02040503050406030204" charset="0"/>
                    <a:sym typeface="+mn-ea"/>
                  </a:rPr>
                  <a:t> BLE neighbor discovery suffers from the trade-off between latency and power consumption</a:t>
                </a:r>
                <a:r>
                  <a:rPr lang="zh-CN" altLang="en-US" sz="3600" dirty="0">
                    <a:latin typeface="Cambria" panose="02040503050406030204" pitchFamily="18" charset="0"/>
                    <a:cs typeface="Cambria" panose="02040503050406030204" charset="0"/>
                    <a:sym typeface="+mn-ea"/>
                  </a:rPr>
                  <a:t> </a:t>
                </a:r>
                <a:r>
                  <a:rPr lang="en-US" altLang="zh-CN" sz="3600" dirty="0">
                    <a:latin typeface="Cambria" panose="02040503050406030204" pitchFamily="18" charset="0"/>
                    <a:ea typeface="Cambria" panose="02040503050406030204" pitchFamily="18" charset="0"/>
                    <a:cs typeface="Cambria" panose="02040503050406030204" charset="0"/>
                    <a:sym typeface="+mn-ea"/>
                  </a:rPr>
                  <a:t>(see Figure 1).</a:t>
                </a:r>
                <a:endParaRPr lang="en-US" altLang="zh-CN" sz="3600" u="sng" dirty="0">
                  <a:latin typeface="Cambria" panose="02040503050406030204" pitchFamily="18" charset="0"/>
                  <a:ea typeface="Cambria" panose="02040503050406030204" pitchFamily="18" charset="0"/>
                  <a:cs typeface="Cambria" panose="02040503050406030204" charset="0"/>
                  <a:sym typeface="+mn-ea"/>
                </a:endParaRPr>
              </a:p>
              <a:p>
                <a:pPr marL="419095" indent="-342896" algn="just">
                  <a:spcBef>
                    <a:spcPts val="600"/>
                  </a:spcBef>
                  <a:buFont typeface="Wingdings" panose="05000000000000000000" pitchFamily="2" charset="2"/>
                  <a:buChar char="l"/>
                </a:pPr>
                <a:r>
                  <a:rPr lang="en-US" altLang="zh-CN" sz="3600" dirty="0">
                    <a:latin typeface="Cambria" panose="02040503050406030204" pitchFamily="18" charset="0"/>
                    <a:ea typeface="Cambria" panose="02040503050406030204" pitchFamily="18" charset="0"/>
                    <a:cs typeface="Cambria" panose="02040503050406030204" charset="0"/>
                    <a:sym typeface="+mn-ea"/>
                  </a:rPr>
                  <a:t>BLE neighbor discovery further suffers from wireless interference.</a:t>
                </a:r>
              </a:p>
              <a:p>
                <a:pPr marL="76199" algn="just">
                  <a:spcBef>
                    <a:spcPts val="600"/>
                  </a:spcBef>
                </a:pPr>
                <a:endParaRPr lang="en-US" altLang="zh-CN" sz="2400" dirty="0">
                  <a:latin typeface="Cambria" panose="02040503050406030204" charset="0"/>
                  <a:cs typeface="Cambria" panose="02040503050406030204" charset="0"/>
                  <a:sym typeface="+mn-ea"/>
                </a:endParaRPr>
              </a:p>
              <a:p>
                <a:pPr marL="76199" algn="just">
                  <a:spcBef>
                    <a:spcPts val="600"/>
                  </a:spcBef>
                </a:pPr>
                <a:endParaRPr lang="en-US" altLang="zh-CN" sz="1600" dirty="0">
                  <a:latin typeface="Cambria" panose="02040503050406030204" charset="0"/>
                  <a:cs typeface="Cambria" panose="02040503050406030204" charset="0"/>
                  <a:sym typeface="+mn-ea"/>
                </a:endParaRPr>
              </a:p>
              <a:p>
                <a:pPr marL="76199" algn="just">
                  <a:spcBef>
                    <a:spcPts val="600"/>
                  </a:spcBef>
                </a:pPr>
                <a:endParaRPr lang="en-US" altLang="zh-CN" sz="1600" dirty="0">
                  <a:latin typeface="Cambria" panose="02040503050406030204" charset="0"/>
                  <a:cs typeface="Cambria" panose="02040503050406030204" charset="0"/>
                  <a:sym typeface="+mn-ea"/>
                </a:endParaRPr>
              </a:p>
              <a:p>
                <a:pPr marL="76199" algn="just">
                  <a:spcBef>
                    <a:spcPts val="600"/>
                  </a:spcBef>
                </a:pPr>
                <a:endParaRPr lang="en-US" altLang="zh-CN" sz="1600" dirty="0">
                  <a:latin typeface="Cambria" panose="02040503050406030204" charset="0"/>
                  <a:cs typeface="Cambria" panose="02040503050406030204" charset="0"/>
                  <a:sym typeface="+mn-ea"/>
                </a:endParaRPr>
              </a:p>
              <a:p>
                <a:pPr marL="76199" algn="just">
                  <a:spcBef>
                    <a:spcPts val="600"/>
                  </a:spcBef>
                </a:pPr>
                <a:endParaRPr lang="en-US" altLang="zh-CN" sz="1600" dirty="0">
                  <a:latin typeface="Cambria" panose="02040503050406030204" charset="0"/>
                  <a:cs typeface="Cambria" panose="02040503050406030204" charset="0"/>
                  <a:sym typeface="+mn-ea"/>
                </a:endParaRPr>
              </a:p>
              <a:p>
                <a:pPr marL="76199" algn="just">
                  <a:spcBef>
                    <a:spcPts val="600"/>
                  </a:spcBef>
                </a:pPr>
                <a:endParaRPr lang="en-US" altLang="zh-CN" sz="1600" dirty="0">
                  <a:latin typeface="Cambria" panose="02040503050406030204" charset="0"/>
                  <a:cs typeface="Cambria" panose="02040503050406030204" charset="0"/>
                  <a:sym typeface="+mn-ea"/>
                </a:endParaRPr>
              </a:p>
              <a:p>
                <a:pPr marL="76199" algn="just">
                  <a:spcBef>
                    <a:spcPts val="600"/>
                  </a:spcBef>
                </a:pPr>
                <a:endParaRPr lang="en-US" altLang="zh-CN" sz="1600" dirty="0">
                  <a:latin typeface="Cambria" panose="02040503050406030204" charset="0"/>
                  <a:cs typeface="Cambria" panose="02040503050406030204" charset="0"/>
                  <a:sym typeface="+mn-ea"/>
                </a:endParaRPr>
              </a:p>
              <a:p>
                <a:pPr marL="76199" algn="just">
                  <a:spcBef>
                    <a:spcPts val="600"/>
                  </a:spcBef>
                </a:pPr>
                <a:endParaRPr lang="en-US" altLang="zh-CN" sz="2000" dirty="0">
                  <a:latin typeface="Cambria" panose="02040503050406030204" charset="0"/>
                  <a:cs typeface="Cambria" panose="02040503050406030204" charset="0"/>
                </a:endParaRPr>
              </a:p>
              <a:p>
                <a:pPr algn="ctr"/>
                <a:r>
                  <a:rPr lang="en-US" altLang="zh-CN" sz="2000" dirty="0">
                    <a:latin typeface="Cambria" panose="02040503050406030204" charset="0"/>
                    <a:cs typeface="Cambria" panose="02040503050406030204" charset="0"/>
                  </a:rPr>
                  <a:t>2</a:t>
                </a:r>
              </a:p>
            </p:txBody>
          </p:sp>
          <p:sp>
            <p:nvSpPr>
              <p:cNvPr id="14" name="文本框 13"/>
              <p:cNvSpPr txBox="1"/>
              <p:nvPr/>
            </p:nvSpPr>
            <p:spPr>
              <a:xfrm>
                <a:off x="7101256" y="32547091"/>
                <a:ext cx="19484582" cy="2174812"/>
              </a:xfrm>
              <a:prstGeom prst="rect">
                <a:avLst/>
              </a:prstGeom>
              <a:solidFill>
                <a:schemeClr val="bg1"/>
              </a:solidFill>
              <a:ln>
                <a:solidFill>
                  <a:schemeClr val="accent2"/>
                </a:solidFill>
              </a:ln>
            </p:spPr>
            <p:txBody>
              <a:bodyPr wrap="square" rtlCol="0">
                <a:spAutoFit/>
              </a:bodyPr>
              <a:lstStyle/>
              <a:p>
                <a:pPr algn="just"/>
                <a:r>
                  <a:rPr lang="zh-CN" altLang="en-US" sz="5600" b="1" dirty="0">
                    <a:solidFill>
                      <a:srgbClr val="C00000"/>
                    </a:solidFill>
                    <a:latin typeface="Cambria" panose="02040503050406030204" pitchFamily="18" charset="0"/>
                    <a:cs typeface="Cambria" panose="02040503050406030204" charset="0"/>
                  </a:rPr>
                  <a:t>REFERENCES</a:t>
                </a:r>
              </a:p>
              <a:p>
                <a:pPr algn="just"/>
                <a:r>
                  <a:rPr lang="zh-CN" altLang="en-US" sz="2400" dirty="0">
                    <a:latin typeface="Cambria" panose="02040503050406030204" charset="0"/>
                    <a:cs typeface="Cambria" panose="02040503050406030204" charset="0"/>
                  </a:rPr>
                  <a:t>[1] P. H. Kindt and S. Chakraborty, “On optimal</a:t>
                </a:r>
                <a:r>
                  <a:rPr lang="en-US" altLang="zh-CN" sz="2400" dirty="0">
                    <a:latin typeface="Cambria" panose="02040503050406030204" charset="0"/>
                    <a:cs typeface="Cambria" panose="02040503050406030204" charset="0"/>
                  </a:rPr>
                  <a:t> </a:t>
                </a:r>
                <a:r>
                  <a:rPr lang="zh-CN" altLang="en-US" sz="2400" dirty="0">
                    <a:latin typeface="Cambria" panose="02040503050406030204" charset="0"/>
                    <a:cs typeface="Cambria" panose="02040503050406030204" charset="0"/>
                  </a:rPr>
                  <a:t>neighbor discovery,” in ACM</a:t>
                </a:r>
                <a:r>
                  <a:rPr lang="en-US" altLang="zh-CN" sz="2400" dirty="0">
                    <a:latin typeface="Cambria" panose="02040503050406030204" charset="0"/>
                    <a:cs typeface="Cambria" panose="02040503050406030204" charset="0"/>
                  </a:rPr>
                  <a:t> </a:t>
                </a:r>
                <a:r>
                  <a:rPr lang="zh-CN" altLang="en-US" sz="2400" dirty="0">
                    <a:latin typeface="Cambria" panose="02040503050406030204" charset="0"/>
                    <a:cs typeface="Cambria" panose="02040503050406030204" charset="0"/>
                  </a:rPr>
                  <a:t>SIGCOMM, 2019, pp. 441–457.</a:t>
                </a:r>
              </a:p>
              <a:p>
                <a:pPr algn="just"/>
                <a:r>
                  <a:rPr lang="zh-CN" altLang="en-US" sz="2400" dirty="0">
                    <a:latin typeface="Cambria" panose="02040503050406030204" charset="0"/>
                    <a:cs typeface="Cambria" panose="02040503050406030204" charset="0"/>
                  </a:rPr>
                  <a:t>[2] “Proximity beacon,” https://altbeacon.org/, 2022.</a:t>
                </a:r>
              </a:p>
              <a:p>
                <a:pPr algn="just"/>
                <a:r>
                  <a:rPr lang="zh-CN" altLang="en-US" sz="2400" dirty="0">
                    <a:latin typeface="Cambria" panose="02040503050406030204" charset="0"/>
                    <a:cs typeface="Cambria" panose="02040503050406030204" charset="0"/>
                  </a:rPr>
                  <a:t>[3] T. Li, J. Liang, D. Wang, Y. Ding, K. Zheng, X. Zhang, and K. Xu, “On</a:t>
                </a:r>
                <a:r>
                  <a:rPr lang="en-US" altLang="zh-CN" sz="2400" dirty="0">
                    <a:latin typeface="Cambria" panose="02040503050406030204" charset="0"/>
                    <a:cs typeface="Cambria" panose="02040503050406030204" charset="0"/>
                  </a:rPr>
                  <a:t> </a:t>
                </a:r>
                <a:r>
                  <a:rPr lang="zh-CN" altLang="en-US" sz="2400" dirty="0">
                    <a:latin typeface="Cambria" panose="02040503050406030204" charset="0"/>
                    <a:cs typeface="Cambria" panose="02040503050406030204" charset="0"/>
                  </a:rPr>
                  <a:t>design and performance of offline finding network,” in IEEE INFOCOM,</a:t>
                </a:r>
                <a:r>
                  <a:rPr lang="en-US" altLang="zh-CN" sz="2400" dirty="0">
                    <a:latin typeface="Cambria" panose="02040503050406030204" charset="0"/>
                    <a:cs typeface="Cambria" panose="02040503050406030204" charset="0"/>
                  </a:rPr>
                  <a:t> </a:t>
                </a:r>
                <a:r>
                  <a:rPr lang="zh-CN" altLang="en-US" sz="2400" dirty="0">
                    <a:latin typeface="Cambria" panose="02040503050406030204" charset="0"/>
                    <a:cs typeface="Cambria" panose="02040503050406030204" charset="0"/>
                  </a:rPr>
                  <a:t>2023, pp. 1–10.</a:t>
                </a:r>
              </a:p>
              <a:p>
                <a:pPr algn="just"/>
                <a:r>
                  <a:rPr lang="zh-CN" altLang="en-US" sz="2400" dirty="0">
                    <a:latin typeface="Cambria" panose="02040503050406030204" charset="0"/>
                    <a:cs typeface="Cambria" panose="02040503050406030204" charset="0"/>
                  </a:rPr>
                  <a:t>[4] “Android wi-fi scan,”</a:t>
                </a:r>
                <a:r>
                  <a:rPr lang="en-US" altLang="zh-CN" sz="2400" dirty="0">
                    <a:latin typeface="Cambria" panose="02040503050406030204" charset="0"/>
                    <a:cs typeface="Cambria" panose="02040503050406030204" charset="0"/>
                  </a:rPr>
                  <a:t> </a:t>
                </a:r>
                <a:r>
                  <a:rPr lang="zh-CN" altLang="en-US" sz="2400" dirty="0">
                    <a:latin typeface="Cambria" panose="02040503050406030204" charset="0"/>
                    <a:cs typeface="Cambria" panose="02040503050406030204" charset="0"/>
                  </a:rPr>
                  <a:t>https://developer.android.com/guide/topics/connectivity/wifi-scan, 2020.</a:t>
                </a:r>
              </a:p>
              <a:p>
                <a:pPr algn="just"/>
                <a:r>
                  <a:rPr lang="zh-CN" altLang="en-US" sz="2400" dirty="0">
                    <a:latin typeface="Cambria" panose="02040503050406030204" charset="0"/>
                    <a:cs typeface="Cambria" panose="02040503050406030204" charset="0"/>
                  </a:rPr>
                  <a:t>[5] P. Jaccard, “The distribution of the flora in the alpine zone. 1,” New</a:t>
                </a:r>
                <a:r>
                  <a:rPr lang="en-US" altLang="zh-CN" sz="2400" dirty="0">
                    <a:latin typeface="Cambria" panose="02040503050406030204" charset="0"/>
                    <a:cs typeface="Cambria" panose="02040503050406030204" charset="0"/>
                  </a:rPr>
                  <a:t> </a:t>
                </a:r>
                <a:r>
                  <a:rPr lang="zh-CN" altLang="en-US" sz="2400" dirty="0">
                    <a:latin typeface="Cambria" panose="02040503050406030204" charset="0"/>
                    <a:cs typeface="Cambria" panose="02040503050406030204" charset="0"/>
                  </a:rPr>
                  <a:t>phytologist, vol. 11, no. 2, pp. 37–50, 1912.</a:t>
                </a:r>
              </a:p>
              <a:p>
                <a:pPr algn="just"/>
                <a:r>
                  <a:rPr lang="zh-CN" altLang="en-US" sz="2400" dirty="0">
                    <a:latin typeface="Cambria" panose="02040503050406030204" charset="0"/>
                    <a:cs typeface="Cambria" panose="02040503050406030204" charset="0"/>
                  </a:rPr>
                  <a:t>[6] “Android ble scan settings apis,”</a:t>
                </a:r>
                <a:r>
                  <a:rPr lang="en-US" altLang="zh-CN" sz="2400" dirty="0">
                    <a:latin typeface="Cambria" panose="02040503050406030204" charset="0"/>
                    <a:cs typeface="Cambria" panose="02040503050406030204" charset="0"/>
                  </a:rPr>
                  <a:t> </a:t>
                </a:r>
                <a:r>
                  <a:rPr lang="zh-CN" altLang="en-US" sz="2400" dirty="0">
                    <a:latin typeface="Cambria" panose="02040503050406030204" charset="0"/>
                    <a:cs typeface="Cambria" panose="02040503050406030204" charset="0"/>
                  </a:rPr>
                  <a:t>https://developer.android.com/reference/android/bluetooth/le/ScanSettings.</a:t>
                </a:r>
              </a:p>
            </p:txBody>
          </p:sp>
          <p:sp>
            <p:nvSpPr>
              <p:cNvPr id="15" name="文本框 14"/>
              <p:cNvSpPr txBox="1"/>
              <p:nvPr/>
            </p:nvSpPr>
            <p:spPr>
              <a:xfrm>
                <a:off x="7101256" y="27809569"/>
                <a:ext cx="9362908" cy="4590492"/>
              </a:xfrm>
              <a:prstGeom prst="rect">
                <a:avLst/>
              </a:prstGeom>
              <a:solidFill>
                <a:schemeClr val="bg1"/>
              </a:solidFill>
              <a:ln>
                <a:solidFill>
                  <a:schemeClr val="accent2"/>
                </a:solidFill>
              </a:ln>
            </p:spPr>
            <p:txBody>
              <a:bodyPr wrap="square" lIns="269875" tIns="136525" rIns="269875" bIns="136525" rtlCol="0">
                <a:noAutofit/>
              </a:bodyPr>
              <a:lstStyle/>
              <a:p>
                <a:pPr marL="76199" algn="just"/>
                <a:r>
                  <a:rPr lang="en-US" altLang="zh-CN" sz="5600" b="1" dirty="0">
                    <a:solidFill>
                      <a:srgbClr val="C00000"/>
                    </a:solidFill>
                    <a:latin typeface="Cambria" panose="02040503050406030204" charset="0"/>
                    <a:cs typeface="Cambria" panose="02040503050406030204" charset="0"/>
                    <a:sym typeface="+mn-ea"/>
                  </a:rPr>
                  <a:t>Design</a:t>
                </a:r>
                <a:endParaRPr lang="zh-CN" altLang="en-US" sz="5600" b="1" dirty="0">
                  <a:solidFill>
                    <a:srgbClr val="C00000"/>
                  </a:solidFill>
                  <a:latin typeface="Cambria" panose="02040503050406030204" charset="0"/>
                  <a:cs typeface="Cambria" panose="02040503050406030204" charset="0"/>
                </a:endParaRPr>
              </a:p>
              <a:p>
                <a:pPr marL="76199" algn="just">
                  <a:spcAft>
                    <a:spcPts val="600"/>
                  </a:spcAft>
                </a:pPr>
                <a:r>
                  <a:rPr lang="en-US" altLang="zh-CN" sz="3600" dirty="0">
                    <a:latin typeface="Cambria" panose="02040503050406030204" charset="0"/>
                    <a:cs typeface="Cambria" panose="02040503050406030204" charset="0"/>
                    <a:sym typeface="+mn-ea"/>
                  </a:rPr>
                  <a:t>W</a:t>
                </a:r>
                <a:r>
                  <a:rPr lang="zh-CN" altLang="en-US" sz="3600" dirty="0">
                    <a:latin typeface="Cambria" panose="02040503050406030204" charset="0"/>
                    <a:cs typeface="Cambria" panose="02040503050406030204" charset="0"/>
                    <a:sym typeface="+mn-ea"/>
                  </a:rPr>
                  <a:t>e design</a:t>
                </a:r>
                <a:r>
                  <a:rPr lang="en-US" altLang="zh-CN" sz="3600" dirty="0">
                    <a:latin typeface="Cambria" panose="02040503050406030204" charset="0"/>
                    <a:cs typeface="Cambria" panose="02040503050406030204" charset="0"/>
                    <a:sym typeface="+mn-ea"/>
                  </a:rPr>
                  <a:t> </a:t>
                </a:r>
                <a:r>
                  <a:rPr lang="zh-CN" altLang="en-US" sz="3600" dirty="0">
                    <a:latin typeface="Cambria" panose="02040503050406030204" charset="0"/>
                    <a:cs typeface="Cambria" panose="02040503050406030204" charset="0"/>
                    <a:sym typeface="+mn-ea"/>
                  </a:rPr>
                  <a:t>FiND, a Fingerprint-based Neighbor Discovery protocol that</a:t>
                </a:r>
                <a:r>
                  <a:rPr lang="en-US" altLang="zh-CN" sz="3600" dirty="0">
                    <a:latin typeface="Cambria" panose="02040503050406030204" charset="0"/>
                    <a:cs typeface="Cambria" panose="02040503050406030204" charset="0"/>
                    <a:sym typeface="+mn-ea"/>
                  </a:rPr>
                  <a:t> </a:t>
                </a:r>
                <a:r>
                  <a:rPr lang="zh-CN" altLang="en-US" sz="3600" dirty="0">
                    <a:latin typeface="Cambria" panose="02040503050406030204" charset="0"/>
                    <a:cs typeface="Cambria" panose="02040503050406030204" charset="0"/>
                    <a:sym typeface="+mn-ea"/>
                  </a:rPr>
                  <a:t>makes full use of the complementarity between Wi-Fi and</a:t>
                </a:r>
                <a:r>
                  <a:rPr lang="en-US" altLang="zh-CN" sz="3600" dirty="0">
                    <a:latin typeface="Cambria" panose="02040503050406030204" charset="0"/>
                    <a:cs typeface="Cambria" panose="02040503050406030204" charset="0"/>
                    <a:sym typeface="+mn-ea"/>
                  </a:rPr>
                  <a:t> </a:t>
                </a:r>
                <a:r>
                  <a:rPr lang="zh-CN" altLang="en-US" sz="3600" dirty="0">
                    <a:latin typeface="Cambria" panose="02040503050406030204" charset="0"/>
                    <a:cs typeface="Cambria" panose="02040503050406030204" charset="0"/>
                    <a:sym typeface="+mn-ea"/>
                  </a:rPr>
                  <a:t>BLE. In the case of a long BLE neighbor discovery latency,</a:t>
                </a:r>
                <a:r>
                  <a:rPr lang="en-US" altLang="zh-CN" sz="3600" dirty="0">
                    <a:latin typeface="Cambria" panose="02040503050406030204" charset="0"/>
                    <a:cs typeface="Cambria" panose="02040503050406030204" charset="0"/>
                    <a:sym typeface="+mn-ea"/>
                  </a:rPr>
                  <a:t> </a:t>
                </a:r>
                <a:r>
                  <a:rPr lang="zh-CN" altLang="en-US" sz="3600" dirty="0">
                    <a:latin typeface="Cambria" panose="02040503050406030204" charset="0"/>
                    <a:cs typeface="Cambria" panose="02040503050406030204" charset="0"/>
                    <a:sym typeface="+mn-ea"/>
                  </a:rPr>
                  <a:t>FiND accelerates the discovery by deducing the presence</a:t>
                </a:r>
                <a:r>
                  <a:rPr lang="en-US" altLang="zh-CN" sz="3600" dirty="0">
                    <a:latin typeface="Cambria" panose="02040503050406030204" charset="0"/>
                    <a:cs typeface="Cambria" panose="02040503050406030204" charset="0"/>
                    <a:sym typeface="+mn-ea"/>
                  </a:rPr>
                  <a:t> </a:t>
                </a:r>
                <a:r>
                  <a:rPr lang="zh-CN" altLang="en-US" sz="3600" dirty="0">
                    <a:latin typeface="Cambria" panose="02040503050406030204" charset="0"/>
                    <a:cs typeface="Cambria" panose="02040503050406030204" charset="0"/>
                    <a:sym typeface="+mn-ea"/>
                  </a:rPr>
                  <a:t>of the BLE Beacons according to the presence of Wi-Fi</a:t>
                </a:r>
                <a:r>
                  <a:rPr lang="en-US" altLang="zh-CN" sz="3600" dirty="0">
                    <a:latin typeface="Cambria" panose="02040503050406030204" charset="0"/>
                    <a:cs typeface="Cambria" panose="02040503050406030204" charset="0"/>
                    <a:sym typeface="+mn-ea"/>
                  </a:rPr>
                  <a:t> </a:t>
                </a:r>
                <a:r>
                  <a:rPr lang="zh-CN" altLang="en-US" sz="3600" dirty="0">
                    <a:latin typeface="Cambria" panose="02040503050406030204" charset="0"/>
                    <a:cs typeface="Cambria" panose="02040503050406030204" charset="0"/>
                    <a:sym typeface="+mn-ea"/>
                  </a:rPr>
                  <a:t>fingerprints through the historical correlation</a:t>
                </a:r>
                <a:r>
                  <a:rPr lang="en-US" altLang="zh-CN" sz="3600" dirty="0">
                    <a:latin typeface="Cambria" panose="02040503050406030204" charset="0"/>
                    <a:cs typeface="Cambria" panose="02040503050406030204" charset="0"/>
                    <a:sym typeface="+mn-ea"/>
                  </a:rPr>
                  <a:t> </a:t>
                </a:r>
                <a:r>
                  <a:rPr lang="zh-CN" altLang="en-US" sz="3600" dirty="0">
                    <a:latin typeface="Cambria" panose="02040503050406030204" charset="0"/>
                    <a:cs typeface="Cambria" panose="02040503050406030204" charset="0"/>
                    <a:sym typeface="+mn-ea"/>
                  </a:rPr>
                  <a:t>between them. </a:t>
                </a:r>
                <a:r>
                  <a:rPr lang="en-US" altLang="zh-CN" sz="3600" dirty="0">
                    <a:latin typeface="Cambria" panose="02040503050406030204" charset="0"/>
                    <a:cs typeface="Cambria" panose="02040503050406030204" charset="0"/>
                    <a:sym typeface="+mn-ea"/>
                  </a:rPr>
                  <a:t>F</a:t>
                </a:r>
                <a:r>
                  <a:rPr lang="zh-CN" altLang="en-US" sz="3600" dirty="0">
                    <a:latin typeface="Cambria" panose="02040503050406030204" charset="0"/>
                    <a:cs typeface="Cambria" panose="02040503050406030204" charset="0"/>
                    <a:sym typeface="+mn-ea"/>
                  </a:rPr>
                  <a:t>igure</a:t>
                </a:r>
                <a:r>
                  <a:rPr lang="en-US" altLang="zh-CN" sz="3600" dirty="0">
                    <a:latin typeface="Cambria" panose="02040503050406030204" charset="0"/>
                    <a:cs typeface="Cambria" panose="02040503050406030204" charset="0"/>
                    <a:sym typeface="+mn-ea"/>
                  </a:rPr>
                  <a:t> 2</a:t>
                </a:r>
                <a:r>
                  <a:rPr lang="zh-CN" altLang="en-US" sz="3600" dirty="0">
                    <a:latin typeface="Cambria" panose="02040503050406030204" charset="0"/>
                    <a:cs typeface="Cambria" panose="02040503050406030204" charset="0"/>
                    <a:sym typeface="+mn-ea"/>
                  </a:rPr>
                  <a:t> illustrates an example of the basic workflow of</a:t>
                </a:r>
                <a:r>
                  <a:rPr lang="en-US" altLang="zh-CN" sz="3600" dirty="0">
                    <a:latin typeface="Cambria" panose="02040503050406030204" charset="0"/>
                    <a:cs typeface="Cambria" panose="02040503050406030204" charset="0"/>
                    <a:sym typeface="+mn-ea"/>
                  </a:rPr>
                  <a:t> </a:t>
                </a:r>
                <a:r>
                  <a:rPr lang="zh-CN" altLang="en-US" sz="3600" dirty="0">
                    <a:latin typeface="Cambria" panose="02040503050406030204" charset="0"/>
                    <a:cs typeface="Cambria" panose="02040503050406030204" charset="0"/>
                    <a:sym typeface="+mn-ea"/>
                  </a:rPr>
                  <a:t>FiND where a Phone uses a Wi-Fi fingerprint to deduce the</a:t>
                </a:r>
                <a:r>
                  <a:rPr lang="en-US" altLang="zh-CN" sz="3600" dirty="0">
                    <a:latin typeface="Cambria" panose="02040503050406030204" charset="0"/>
                    <a:cs typeface="Cambria" panose="02040503050406030204" charset="0"/>
                    <a:sym typeface="+mn-ea"/>
                  </a:rPr>
                  <a:t> </a:t>
                </a:r>
                <a:r>
                  <a:rPr lang="zh-CN" altLang="en-US" sz="3600" dirty="0">
                    <a:latin typeface="Cambria" panose="02040503050406030204" charset="0"/>
                    <a:cs typeface="Cambria" panose="02040503050406030204" charset="0"/>
                    <a:sym typeface="+mn-ea"/>
                  </a:rPr>
                  <a:t>Beacon ID with the help of a remote</a:t>
                </a:r>
                <a:r>
                  <a:rPr lang="en-US" altLang="zh-CN" sz="3600" dirty="0">
                    <a:latin typeface="Cambria" panose="02040503050406030204" charset="0"/>
                    <a:cs typeface="Cambria" panose="02040503050406030204" charset="0"/>
                    <a:sym typeface="+mn-ea"/>
                  </a:rPr>
                  <a:t> </a:t>
                </a:r>
                <a:r>
                  <a:rPr lang="zh-CN" altLang="en-US" sz="3600" dirty="0">
                    <a:latin typeface="Cambria" panose="02040503050406030204" charset="0"/>
                    <a:cs typeface="Cambria" panose="02040503050406030204" charset="0"/>
                    <a:sym typeface="+mn-ea"/>
                  </a:rPr>
                  <a:t>Cloud Server.</a:t>
                </a:r>
              </a:p>
              <a:p>
                <a:pPr marL="76199" algn="ctr">
                  <a:spcAft>
                    <a:spcPts val="600"/>
                  </a:spcAft>
                </a:pPr>
                <a:r>
                  <a:rPr lang="en-US" altLang="zh-CN" sz="3600" dirty="0"/>
                  <a:t>4</a:t>
                </a:r>
              </a:p>
            </p:txBody>
          </p:sp>
          <p:pic>
            <p:nvPicPr>
              <p:cNvPr id="87" name="图片 86" descr="fig_framework"/>
              <p:cNvPicPr>
                <a:picLocks noChangeAspect="1"/>
              </p:cNvPicPr>
              <p:nvPr/>
            </p:nvPicPr>
            <p:blipFill>
              <a:blip r:embed="rId6"/>
              <a:stretch>
                <a:fillRect/>
              </a:stretch>
            </p:blipFill>
            <p:spPr>
              <a:xfrm>
                <a:off x="18043694" y="15342030"/>
                <a:ext cx="7134974" cy="4358004"/>
              </a:xfrm>
              <a:prstGeom prst="rect">
                <a:avLst/>
              </a:prstGeom>
            </p:spPr>
          </p:pic>
          <p:sp>
            <p:nvSpPr>
              <p:cNvPr id="94" name="文本框 93"/>
              <p:cNvSpPr txBox="1"/>
              <p:nvPr/>
            </p:nvSpPr>
            <p:spPr>
              <a:xfrm>
                <a:off x="7141536" y="6254590"/>
                <a:ext cx="19443032" cy="1626840"/>
              </a:xfrm>
              <a:prstGeom prst="rect">
                <a:avLst/>
              </a:prstGeom>
              <a:solidFill>
                <a:schemeClr val="bg1"/>
              </a:solidFill>
              <a:ln>
                <a:solidFill>
                  <a:schemeClr val="accent2"/>
                </a:solidFill>
              </a:ln>
            </p:spPr>
            <p:txBody>
              <a:bodyPr wrap="square" rtlCol="0" anchor="ctr" anchorCtr="1">
                <a:noAutofit/>
              </a:bodyPr>
              <a:lstStyle/>
              <a:p>
                <a:pPr algn="ctr">
                  <a:spcBef>
                    <a:spcPts val="1200"/>
                  </a:spcBef>
                </a:pPr>
                <a:r>
                  <a:rPr lang="en-US" altLang="zh-CN" sz="8400" dirty="0">
                    <a:latin typeface="Cambria" panose="02040503050406030204" pitchFamily="18" charset="0"/>
                    <a:ea typeface="Cambria" panose="02040503050406030204" pitchFamily="18" charset="0"/>
                  </a:rPr>
                  <a:t>Accelerating BLE Neighbor Discovery via Wi-Fi Fingerprints</a:t>
                </a:r>
              </a:p>
              <a:p>
                <a:pPr algn="ctr"/>
                <a:r>
                  <a:rPr lang="en-US" altLang="zh-CN" sz="3200" dirty="0">
                    <a:latin typeface="Cambria" panose="02040503050406030204" pitchFamily="18" charset="0"/>
                    <a:ea typeface="Cambria" panose="02040503050406030204" pitchFamily="18" charset="0"/>
                  </a:rPr>
                  <a:t>Tong Li†‡, Bowen Hu† , </a:t>
                </a:r>
                <a:r>
                  <a:rPr lang="en-US" altLang="zh-CN" sz="3200" dirty="0" err="1">
                    <a:latin typeface="Cambria" panose="02040503050406030204" pitchFamily="18" charset="0"/>
                    <a:ea typeface="Cambria" panose="02040503050406030204" pitchFamily="18" charset="0"/>
                  </a:rPr>
                  <a:t>Guanjie</a:t>
                </a:r>
                <a:r>
                  <a:rPr lang="en-US" altLang="zh-CN" sz="3200" dirty="0">
                    <a:latin typeface="Cambria" panose="02040503050406030204" pitchFamily="18" charset="0"/>
                    <a:ea typeface="Cambria" panose="02040503050406030204" pitchFamily="18" charset="0"/>
                  </a:rPr>
                  <a:t> Tu† , </a:t>
                </a:r>
                <a:r>
                  <a:rPr lang="en-US" altLang="zh-CN" sz="3200" dirty="0" err="1">
                    <a:latin typeface="Cambria" panose="02040503050406030204" pitchFamily="18" charset="0"/>
                    <a:ea typeface="Cambria" panose="02040503050406030204" pitchFamily="18" charset="0"/>
                  </a:rPr>
                  <a:t>Jinwen</a:t>
                </a:r>
                <a:r>
                  <a:rPr lang="en-US" altLang="zh-CN" sz="3200" dirty="0">
                    <a:latin typeface="Cambria" panose="02040503050406030204" pitchFamily="18" charset="0"/>
                    <a:ea typeface="Cambria" panose="02040503050406030204" pitchFamily="18" charset="0"/>
                  </a:rPr>
                  <a:t> Shuai† , </a:t>
                </a:r>
                <a:r>
                  <a:rPr lang="en-US" altLang="zh-CN" sz="3200" dirty="0" err="1">
                    <a:latin typeface="Cambria" panose="02040503050406030204" pitchFamily="18" charset="0"/>
                    <a:ea typeface="Cambria" panose="02040503050406030204" pitchFamily="18" charset="0"/>
                  </a:rPr>
                  <a:t>Jiaxin</a:t>
                </a:r>
                <a:r>
                  <a:rPr lang="en-US" altLang="zh-CN" sz="3200" dirty="0">
                    <a:latin typeface="Cambria" panose="02040503050406030204" pitchFamily="18" charset="0"/>
                    <a:ea typeface="Cambria" panose="02040503050406030204" pitchFamily="18" charset="0"/>
                  </a:rPr>
                  <a:t> Liang‡ , </a:t>
                </a:r>
                <a:r>
                  <a:rPr lang="en-US" altLang="zh-CN" sz="3200" dirty="0" err="1">
                    <a:latin typeface="Cambria" panose="02040503050406030204" pitchFamily="18" charset="0"/>
                    <a:ea typeface="Cambria" panose="02040503050406030204" pitchFamily="18" charset="0"/>
                  </a:rPr>
                  <a:t>Yukuan</a:t>
                </a:r>
                <a:r>
                  <a:rPr lang="en-US" altLang="zh-CN" sz="3200" dirty="0">
                    <a:latin typeface="Cambria" panose="02040503050406030204" pitchFamily="18" charset="0"/>
                    <a:ea typeface="Cambria" panose="02040503050406030204" pitchFamily="18" charset="0"/>
                  </a:rPr>
                  <a:t> Ding§ , </a:t>
                </a:r>
                <a:r>
                  <a:rPr lang="en-US" altLang="zh-CN" sz="3200" dirty="0" err="1">
                    <a:latin typeface="Cambria" panose="02040503050406030204" pitchFamily="18" charset="0"/>
                    <a:ea typeface="Cambria" panose="02040503050406030204" pitchFamily="18" charset="0"/>
                  </a:rPr>
                  <a:t>Ziwei</a:t>
                </a:r>
                <a:r>
                  <a:rPr lang="en-US" altLang="zh-CN" sz="3200" dirty="0">
                    <a:latin typeface="Cambria" panose="02040503050406030204" pitchFamily="18" charset="0"/>
                    <a:ea typeface="Cambria" panose="02040503050406030204" pitchFamily="18" charset="0"/>
                  </a:rPr>
                  <a:t> Li¶ , and </a:t>
                </a:r>
                <a:r>
                  <a:rPr lang="en-US" altLang="zh-CN" sz="3200" dirty="0" err="1">
                    <a:latin typeface="Cambria" panose="02040503050406030204" pitchFamily="18" charset="0"/>
                    <a:ea typeface="Cambria" panose="02040503050406030204" pitchFamily="18" charset="0"/>
                  </a:rPr>
                  <a:t>Ke</a:t>
                </a:r>
                <a:r>
                  <a:rPr lang="en-US" altLang="zh-CN" sz="3200" dirty="0">
                    <a:latin typeface="Cambria" panose="02040503050406030204" pitchFamily="18" charset="0"/>
                    <a:ea typeface="Cambria" panose="02040503050406030204" pitchFamily="18" charset="0"/>
                  </a:rPr>
                  <a:t> Xu¶ </a:t>
                </a:r>
                <a:endParaRPr lang="en-US" altLang="zh-CN" sz="3200" dirty="0" smtClean="0">
                  <a:latin typeface="Cambria" panose="02040503050406030204" pitchFamily="18" charset="0"/>
                  <a:ea typeface="Cambria" panose="02040503050406030204" pitchFamily="18" charset="0"/>
                </a:endParaRPr>
              </a:p>
              <a:p>
                <a:pPr algn="ctr"/>
                <a:r>
                  <a:rPr lang="en-US" altLang="zh-CN" sz="3200" dirty="0" err="1" smtClean="0">
                    <a:latin typeface="Cambria" panose="02040503050406030204" pitchFamily="18" charset="0"/>
                    <a:ea typeface="Cambria" panose="02040503050406030204" pitchFamily="18" charset="0"/>
                  </a:rPr>
                  <a:t>Renmin</a:t>
                </a:r>
                <a:r>
                  <a:rPr lang="en-US" altLang="zh-CN" sz="3200" dirty="0" smtClean="0">
                    <a:latin typeface="Cambria" panose="02040503050406030204" pitchFamily="18" charset="0"/>
                    <a:ea typeface="Cambria" panose="02040503050406030204" pitchFamily="18" charset="0"/>
                  </a:rPr>
                  <a:t> </a:t>
                </a:r>
                <a:r>
                  <a:rPr lang="en-US" altLang="zh-CN" sz="3200" dirty="0">
                    <a:latin typeface="Cambria" panose="02040503050406030204" pitchFamily="18" charset="0"/>
                    <a:ea typeface="Cambria" panose="02040503050406030204" pitchFamily="18" charset="0"/>
                  </a:rPr>
                  <a:t>University of China† , Huawei‡ , HKUST§ , Tsinghua University¶</a:t>
                </a:r>
                <a:endParaRPr lang="zh-CN" altLang="en-US" sz="3200" dirty="0">
                  <a:latin typeface="Cambria" panose="02040503050406030204" pitchFamily="18" charset="0"/>
                </a:endParaRPr>
              </a:p>
            </p:txBody>
          </p:sp>
          <p:pic>
            <p:nvPicPr>
              <p:cNvPr id="96" name="图片 95"/>
              <p:cNvPicPr>
                <a:picLocks noChangeAspect="1"/>
              </p:cNvPicPr>
              <p:nvPr>
                <p:custDataLst>
                  <p:tags r:id="rId2"/>
                </p:custDataLst>
              </p:nvPr>
            </p:nvPicPr>
            <p:blipFill>
              <a:blip r:embed="rId7"/>
              <a:stretch>
                <a:fillRect/>
              </a:stretch>
            </p:blipFill>
            <p:spPr>
              <a:xfrm>
                <a:off x="7816836" y="15474145"/>
                <a:ext cx="8271367" cy="3310651"/>
              </a:xfrm>
              <a:prstGeom prst="rect">
                <a:avLst/>
              </a:prstGeom>
            </p:spPr>
          </p:pic>
          <p:sp>
            <p:nvSpPr>
              <p:cNvPr id="24" name="文本框 23"/>
              <p:cNvSpPr txBox="1"/>
              <p:nvPr>
                <p:custDataLst>
                  <p:tags r:id="rId3"/>
                </p:custDataLst>
              </p:nvPr>
            </p:nvSpPr>
            <p:spPr>
              <a:xfrm>
                <a:off x="8673390" y="19143876"/>
                <a:ext cx="6299200" cy="316720"/>
              </a:xfrm>
              <a:prstGeom prst="rect">
                <a:avLst/>
              </a:prstGeom>
              <a:noFill/>
            </p:spPr>
            <p:txBody>
              <a:bodyPr wrap="square" rtlCol="0">
                <a:spAutoFit/>
              </a:bodyPr>
              <a:lstStyle/>
              <a:p>
                <a:pPr algn="ctr"/>
                <a:r>
                  <a:rPr lang="zh-CN" altLang="en-US" sz="2400" b="1" dirty="0">
                    <a:latin typeface="Cambria" panose="02040503050406030204" charset="0"/>
                    <a:cs typeface="Cambria" panose="02040503050406030204" charset="0"/>
                  </a:rPr>
                  <a:t>Fig. </a:t>
                </a:r>
                <a:r>
                  <a:rPr lang="en-US" altLang="zh-CN" sz="2400" b="1" dirty="0">
                    <a:latin typeface="Cambria" panose="02040503050406030204" charset="0"/>
                    <a:cs typeface="Cambria" panose="02040503050406030204" charset="0"/>
                  </a:rPr>
                  <a:t>1</a:t>
                </a:r>
                <a:r>
                  <a:rPr lang="zh-CN" altLang="en-US" sz="2400" b="1" dirty="0">
                    <a:latin typeface="Cambria" panose="02040503050406030204" charset="0"/>
                    <a:cs typeface="Cambria" panose="02040503050406030204" charset="0"/>
                  </a:rPr>
                  <a:t>: The duty-cycling of BLE neighbor discovery.</a:t>
                </a:r>
              </a:p>
            </p:txBody>
          </p:sp>
          <p:sp>
            <p:nvSpPr>
              <p:cNvPr id="3" name="文本框 2"/>
              <p:cNvSpPr txBox="1"/>
              <p:nvPr/>
            </p:nvSpPr>
            <p:spPr>
              <a:xfrm>
                <a:off x="15332304" y="27859069"/>
                <a:ext cx="1152000" cy="360000"/>
              </a:xfrm>
              <a:prstGeom prst="roundRect">
                <a:avLst/>
              </a:prstGeom>
              <a:solidFill>
                <a:schemeClr val="accent2"/>
              </a:solidFill>
            </p:spPr>
            <p:txBody>
              <a:bodyPr wrap="square" rtlCol="0">
                <a:noAutofit/>
              </a:bodyPr>
              <a:lstStyle/>
              <a:p>
                <a:pPr algn="ctr"/>
                <a:r>
                  <a:rPr lang="en-US" altLang="zh-CN" sz="2400" b="1" dirty="0">
                    <a:solidFill>
                      <a:schemeClr val="bg1"/>
                    </a:solidFill>
                  </a:rPr>
                  <a:t>PART 1</a:t>
                </a:r>
              </a:p>
            </p:txBody>
          </p:sp>
          <p:sp>
            <p:nvSpPr>
              <p:cNvPr id="4" name="文本框 3"/>
              <p:cNvSpPr txBox="1"/>
              <p:nvPr/>
            </p:nvSpPr>
            <p:spPr>
              <a:xfrm>
                <a:off x="25472427" y="11026768"/>
                <a:ext cx="1112141" cy="300356"/>
              </a:xfrm>
              <a:prstGeom prst="roundRect">
                <a:avLst/>
              </a:prstGeom>
              <a:solidFill>
                <a:schemeClr val="accent2"/>
              </a:solidFill>
            </p:spPr>
            <p:txBody>
              <a:bodyPr wrap="square" rtlCol="0">
                <a:noAutofit/>
              </a:bodyPr>
              <a:lstStyle/>
              <a:p>
                <a:pPr algn="ctr"/>
                <a:r>
                  <a:rPr lang="en-US" altLang="zh-CN" sz="2400" b="1" dirty="0">
                    <a:solidFill>
                      <a:schemeClr val="bg1"/>
                    </a:solidFill>
                  </a:rPr>
                  <a:t>PART 2</a:t>
                </a:r>
              </a:p>
            </p:txBody>
          </p:sp>
        </p:grpSp>
      </p:gr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YjQxMWFkNjJlYTBlOTUwOTNkN2Y2MDAzNjE1ZjJjNDQifQ=="/>
  <p:tag name="KSO_WPP_MARK_KEY" val="d6ac3aa6-3365-49fa-8892-315d20f380cd"/>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
  <p:tag name="KSO_WM_UNIT_PLACING_PICTURE_USER_VIEWPORT" val="{&quot;height&quot;:3776,&quot;width&quot;:9434}"/>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
</p:tagLst>
</file>

<file path=ppt/theme/theme1.xml><?xml version="1.0" encoding="utf-8"?>
<a:theme xmlns:a="http://schemas.openxmlformats.org/drawingml/2006/main" name="Office 主题​​">
  <a:themeElements>
    <a:clrScheme name="灰度">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AE6F2518-B084-4896-AF52-66CC2144AA26}"/>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41</TotalTime>
  <Words>974</Words>
  <Application>Microsoft Office PowerPoint</Application>
  <PresentationFormat>自定义</PresentationFormat>
  <Paragraphs>69</Paragraphs>
  <Slides>1</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vt:i4>
      </vt:variant>
    </vt:vector>
  </HeadingPairs>
  <TitlesOfParts>
    <vt:vector size="10" baseType="lpstr">
      <vt:lpstr>等线</vt:lpstr>
      <vt:lpstr>等线 Light</vt:lpstr>
      <vt:lpstr>宋体</vt:lpstr>
      <vt:lpstr>Arial</vt:lpstr>
      <vt:lpstr>Calibri</vt:lpstr>
      <vt:lpstr>Calibri Light</vt:lpstr>
      <vt:lpstr>Cambria</vt:lpstr>
      <vt:lpstr>Wingdings</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展示系统名称</dc:title>
  <dc:creator>Wang Yongcai</dc:creator>
  <cp:lastModifiedBy>Tong Li</cp:lastModifiedBy>
  <cp:revision>52</cp:revision>
  <dcterms:created xsi:type="dcterms:W3CDTF">1900-01-01T00:00:00Z</dcterms:created>
  <dcterms:modified xsi:type="dcterms:W3CDTF">2023-06-27T03:12:53Z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EB5F4EE0A9EB4D1BA7A31AFFAD802A66</vt:lpwstr>
  </property>
  <property fmtid="{D5CDD505-2E9C-101B-9397-08002B2CF9AE}" pid="3" name="KSOProductBuildVer">
    <vt:lpwstr>2052-11.1.0.13703</vt:lpwstr>
  </property>
</Properties>
</file>