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8" r:id="rId1"/>
    <p:sldMasterId id="2147483697" r:id="rId2"/>
    <p:sldMasterId id="2147483698" r:id="rId3"/>
    <p:sldMasterId id="2147483699" r:id="rId4"/>
    <p:sldMasterId id="2147483700" r:id="rId5"/>
    <p:sldMasterId id="2147483746" r:id="rId6"/>
  </p:sldMasterIdLst>
  <p:notesMasterIdLst>
    <p:notesMasterId r:id="rId32"/>
  </p:notesMasterIdLst>
  <p:sldIdLst>
    <p:sldId id="469" r:id="rId7"/>
    <p:sldId id="471" r:id="rId8"/>
    <p:sldId id="527" r:id="rId9"/>
    <p:sldId id="388" r:id="rId10"/>
    <p:sldId id="515" r:id="rId11"/>
    <p:sldId id="518" r:id="rId12"/>
    <p:sldId id="520" r:id="rId13"/>
    <p:sldId id="519" r:id="rId14"/>
    <p:sldId id="524" r:id="rId15"/>
    <p:sldId id="526" r:id="rId16"/>
    <p:sldId id="521" r:id="rId17"/>
    <p:sldId id="528" r:id="rId18"/>
    <p:sldId id="529" r:id="rId19"/>
    <p:sldId id="530" r:id="rId20"/>
    <p:sldId id="531" r:id="rId21"/>
    <p:sldId id="532" r:id="rId22"/>
    <p:sldId id="533" r:id="rId23"/>
    <p:sldId id="534" r:id="rId24"/>
    <p:sldId id="535" r:id="rId25"/>
    <p:sldId id="517" r:id="rId26"/>
    <p:sldId id="511" r:id="rId27"/>
    <p:sldId id="509" r:id="rId28"/>
    <p:sldId id="536" r:id="rId29"/>
    <p:sldId id="523" r:id="rId30"/>
    <p:sldId id="472"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81BD"/>
    <a:srgbClr val="009999"/>
    <a:srgbClr val="C2726E"/>
    <a:srgbClr val="85AFE7"/>
    <a:srgbClr val="00B0F0"/>
    <a:srgbClr val="3CB64A"/>
    <a:srgbClr val="666666"/>
    <a:srgbClr val="999999"/>
    <a:srgbClr val="F7836A"/>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autoAdjust="0"/>
    <p:restoredTop sz="77038" autoAdjust="0"/>
  </p:normalViewPr>
  <p:slideViewPr>
    <p:cSldViewPr>
      <p:cViewPr varScale="1">
        <p:scale>
          <a:sx n="79" d="100"/>
          <a:sy n="79" d="100"/>
        </p:scale>
        <p:origin x="1680"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2376" y="47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image" Target="../media/image2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image" Target="../media/image25.jp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139716-1242-4D21-A7D6-FB9332896BC0}" type="doc">
      <dgm:prSet loTypeId="urn:microsoft.com/office/officeart/2005/8/layout/vList4" loCatId="list" qsTypeId="urn:microsoft.com/office/officeart/2005/8/quickstyle/simple2" qsCatId="simple" csTypeId="urn:microsoft.com/office/officeart/2005/8/colors/accent2_2" csCatId="accent2" phldr="1"/>
      <dgm:spPr/>
      <dgm:t>
        <a:bodyPr/>
        <a:lstStyle/>
        <a:p>
          <a:endParaRPr lang="zh-CN" altLang="en-US"/>
        </a:p>
      </dgm:t>
    </dgm:pt>
    <dgm:pt modelId="{A9C78913-0E52-412A-9B3D-8414F5674E4B}">
      <dgm:prSet custT="1"/>
      <dgm:spPr>
        <a:solidFill>
          <a:srgbClr val="00B0F0"/>
        </a:solidFill>
      </dgm:spPr>
      <dgm:t>
        <a:bodyPr/>
        <a:lstStyle/>
        <a:p>
          <a:pPr algn="just">
            <a:lnSpc>
              <a:spcPct val="90000"/>
            </a:lnSpc>
          </a:pPr>
          <a:r>
            <a:rPr lang="en-US" sz="2400" b="1" dirty="0">
              <a:solidFill>
                <a:schemeClr val="tx1"/>
              </a:solidFill>
              <a:latin typeface="+mn-lt"/>
            </a:rPr>
            <a:t>  </a:t>
          </a:r>
          <a:r>
            <a:rPr lang="en-US" sz="2400" b="1" i="1" dirty="0">
              <a:solidFill>
                <a:schemeClr val="tx1"/>
              </a:solidFill>
              <a:latin typeface="+mn-lt"/>
            </a:rPr>
            <a:t>O</a:t>
          </a:r>
          <a:r>
            <a:rPr lang="en-US" altLang="zh-CN" sz="2400" b="1" i="1" dirty="0">
              <a:solidFill>
                <a:schemeClr val="tx1"/>
              </a:solidFill>
              <a:effectLst/>
              <a:latin typeface="+mn-lt"/>
              <a:ea typeface="+mn-ea"/>
              <a:cs typeface="+mn-cs"/>
            </a:rPr>
            <a:t>pportunism</a:t>
          </a:r>
          <a:endParaRPr lang="zh-CN" sz="2400" b="1" i="1" dirty="0">
            <a:solidFill>
              <a:schemeClr val="tx1"/>
            </a:solidFill>
            <a:latin typeface="Verdana" panose="020B0604030504040204" pitchFamily="34" charset="0"/>
          </a:endParaRPr>
        </a:p>
      </dgm:t>
    </dgm:pt>
    <dgm:pt modelId="{83B09254-B0B7-4355-BB09-959FCE132883}" type="parTrans" cxnId="{0C1D69B9-5E61-47B0-9033-90320CA30FF8}">
      <dgm:prSet/>
      <dgm:spPr/>
      <dgm:t>
        <a:bodyPr/>
        <a:lstStyle/>
        <a:p>
          <a:pPr algn="just"/>
          <a:endParaRPr lang="zh-CN" altLang="en-US"/>
        </a:p>
      </dgm:t>
    </dgm:pt>
    <dgm:pt modelId="{76655690-70D6-4ED2-99DA-4CA2F15DCDAF}" type="sibTrans" cxnId="{0C1D69B9-5E61-47B0-9033-90320CA30FF8}">
      <dgm:prSet/>
      <dgm:spPr/>
      <dgm:t>
        <a:bodyPr/>
        <a:lstStyle/>
        <a:p>
          <a:pPr algn="just"/>
          <a:endParaRPr lang="zh-CN" altLang="en-US"/>
        </a:p>
      </dgm:t>
    </dgm:pt>
    <dgm:pt modelId="{D0AD8040-4144-4E4D-BE6A-B63E2ECD1869}">
      <dgm:prSet/>
      <dgm:spPr>
        <a:solidFill>
          <a:srgbClr val="92D050"/>
        </a:solidFill>
      </dgm:spPr>
      <dgm:t>
        <a:bodyPr/>
        <a:lstStyle/>
        <a:p>
          <a:pPr algn="just">
            <a:lnSpc>
              <a:spcPct val="90000"/>
            </a:lnSpc>
            <a:spcAft>
              <a:spcPct val="35000"/>
            </a:spcAft>
          </a:pPr>
          <a:r>
            <a:rPr lang="en-US" sz="2400" b="1" dirty="0">
              <a:solidFill>
                <a:schemeClr val="tx1"/>
              </a:solidFill>
              <a:latin typeface="+mn-lt"/>
            </a:rPr>
            <a:t>  </a:t>
          </a:r>
          <a:r>
            <a:rPr lang="en-US" sz="2400" b="1" i="1" dirty="0">
              <a:solidFill>
                <a:schemeClr val="tx1"/>
              </a:solidFill>
              <a:latin typeface="+mn-lt"/>
            </a:rPr>
            <a:t>R</a:t>
          </a:r>
          <a:r>
            <a:rPr lang="en-US" altLang="zh-CN" sz="2400" b="1" i="1" dirty="0">
              <a:solidFill>
                <a:schemeClr val="tx1"/>
              </a:solidFill>
              <a:effectLst/>
              <a:latin typeface="+mn-lt"/>
              <a:ea typeface="+mn-ea"/>
              <a:cs typeface="+mn-cs"/>
            </a:rPr>
            <a:t>edundancy</a:t>
          </a:r>
          <a:endParaRPr lang="zh-CN" sz="2400" b="1" i="1" dirty="0">
            <a:solidFill>
              <a:schemeClr val="tx1"/>
            </a:solidFill>
            <a:latin typeface="Verdana" panose="020B0604030504040204" pitchFamily="34" charset="0"/>
          </a:endParaRPr>
        </a:p>
      </dgm:t>
    </dgm:pt>
    <dgm:pt modelId="{250E05A5-DE89-4ADB-8494-347F0E863D6E}" type="parTrans" cxnId="{8E1680AC-DE00-4799-9D0E-EB99749509D0}">
      <dgm:prSet/>
      <dgm:spPr/>
      <dgm:t>
        <a:bodyPr/>
        <a:lstStyle/>
        <a:p>
          <a:pPr algn="just"/>
          <a:endParaRPr lang="zh-CN" altLang="en-US"/>
        </a:p>
      </dgm:t>
    </dgm:pt>
    <dgm:pt modelId="{0C4F9432-F44E-406F-A684-662018040DC5}" type="sibTrans" cxnId="{8E1680AC-DE00-4799-9D0E-EB99749509D0}">
      <dgm:prSet/>
      <dgm:spPr/>
      <dgm:t>
        <a:bodyPr/>
        <a:lstStyle/>
        <a:p>
          <a:pPr algn="just"/>
          <a:endParaRPr lang="zh-CN" altLang="en-US"/>
        </a:p>
      </dgm:t>
    </dgm:pt>
    <dgm:pt modelId="{F2BED745-7D66-46FC-BD72-DE20C7B6DBEB}">
      <dgm:prSet custT="1"/>
      <dgm:spPr>
        <a:solidFill>
          <a:srgbClr val="F7836A"/>
        </a:solidFill>
      </dgm:spPr>
      <dgm:t>
        <a:bodyPr/>
        <a:lstStyle/>
        <a:p>
          <a:pPr algn="just">
            <a:lnSpc>
              <a:spcPct val="90000"/>
            </a:lnSpc>
          </a:pPr>
          <a:r>
            <a:rPr lang="en-US" sz="2400" b="1" dirty="0">
              <a:solidFill>
                <a:schemeClr val="tx1"/>
              </a:solidFill>
              <a:latin typeface="Verdana" panose="020B0604030504040204" pitchFamily="34" charset="0"/>
              <a:ea typeface="Verdana" panose="020B0604030504040204" pitchFamily="34" charset="0"/>
            </a:rPr>
            <a:t> </a:t>
          </a:r>
          <a:r>
            <a:rPr lang="en-US" sz="2400" b="1" i="1" dirty="0">
              <a:solidFill>
                <a:schemeClr val="tx1"/>
              </a:solidFill>
              <a:latin typeface="Verdana" panose="020B0604030504040204" pitchFamily="34" charset="0"/>
              <a:ea typeface="Verdana" panose="020B0604030504040204" pitchFamily="34" charset="0"/>
            </a:rPr>
            <a:t> R</a:t>
          </a:r>
          <a:r>
            <a:rPr lang="en-US" altLang="zh-CN" sz="2400" b="1" i="1" dirty="0">
              <a:solidFill>
                <a:schemeClr val="tx1"/>
              </a:solidFill>
              <a:effectLst/>
              <a:latin typeface="+mn-lt"/>
              <a:ea typeface="+mn-ea"/>
              <a:cs typeface="+mn-cs"/>
            </a:rPr>
            <a:t>andomization</a:t>
          </a:r>
          <a:endParaRPr lang="zh-CN" sz="2400" b="1" i="1" dirty="0">
            <a:solidFill>
              <a:schemeClr val="tx1"/>
            </a:solidFill>
            <a:latin typeface="Verdana" panose="020B0604030504040204" pitchFamily="34" charset="0"/>
          </a:endParaRPr>
        </a:p>
      </dgm:t>
    </dgm:pt>
    <dgm:pt modelId="{76D05279-4B85-473C-9196-1F6D234D3738}" type="parTrans" cxnId="{AC957118-C566-4E5B-AEBA-5C4D71A08855}">
      <dgm:prSet/>
      <dgm:spPr/>
      <dgm:t>
        <a:bodyPr/>
        <a:lstStyle/>
        <a:p>
          <a:pPr algn="just"/>
          <a:endParaRPr lang="zh-CN" altLang="en-US"/>
        </a:p>
      </dgm:t>
    </dgm:pt>
    <dgm:pt modelId="{0B48289D-E783-41D3-9B75-164DC121911F}" type="sibTrans" cxnId="{AC957118-C566-4E5B-AEBA-5C4D71A08855}">
      <dgm:prSet/>
      <dgm:spPr/>
      <dgm:t>
        <a:bodyPr/>
        <a:lstStyle/>
        <a:p>
          <a:pPr algn="just"/>
          <a:endParaRPr lang="zh-CN" altLang="en-US"/>
        </a:p>
      </dgm:t>
    </dgm:pt>
    <dgm:pt modelId="{92C46407-0817-48C3-B87C-53DDD3FBE394}">
      <dgm:prSet custT="1"/>
      <dgm:spPr>
        <a:solidFill>
          <a:srgbClr val="00B0F0"/>
        </a:solidFill>
      </dgm:spPr>
      <dgm:t>
        <a:bodyPr/>
        <a:lstStyle/>
        <a:p>
          <a:pPr algn="just">
            <a:lnSpc>
              <a:spcPct val="100000"/>
            </a:lnSpc>
          </a:pPr>
          <a:r>
            <a:rPr lang="en-US" altLang="zh-CN" sz="1800" dirty="0">
              <a:solidFill>
                <a:schemeClr val="tx1"/>
              </a:solidFill>
              <a:effectLst/>
              <a:latin typeface="+mn-lt"/>
              <a:ea typeface="+mn-ea"/>
              <a:cs typeface="+mn-cs"/>
            </a:rPr>
            <a:t>Retransmit packets beyond congestion window and receive window</a:t>
          </a:r>
          <a:endParaRPr lang="zh-CN" sz="1800" dirty="0">
            <a:solidFill>
              <a:schemeClr val="tx1"/>
            </a:solidFill>
            <a:latin typeface="Verdana" panose="020B0604030504040204" pitchFamily="34" charset="0"/>
          </a:endParaRPr>
        </a:p>
      </dgm:t>
    </dgm:pt>
    <dgm:pt modelId="{A2FA6632-823F-46D6-A1EC-510CC619FDCD}" type="parTrans" cxnId="{3A8A0D30-BB3F-4670-AE03-AA2E9D53691A}">
      <dgm:prSet/>
      <dgm:spPr/>
      <dgm:t>
        <a:bodyPr/>
        <a:lstStyle/>
        <a:p>
          <a:pPr algn="just"/>
          <a:endParaRPr lang="zh-CN" altLang="en-US"/>
        </a:p>
      </dgm:t>
    </dgm:pt>
    <dgm:pt modelId="{A95D310C-0DD9-4E88-A55E-EABA1D165FBF}" type="sibTrans" cxnId="{3A8A0D30-BB3F-4670-AE03-AA2E9D53691A}">
      <dgm:prSet/>
      <dgm:spPr/>
      <dgm:t>
        <a:bodyPr/>
        <a:lstStyle/>
        <a:p>
          <a:pPr algn="just"/>
          <a:endParaRPr lang="zh-CN" altLang="en-US"/>
        </a:p>
      </dgm:t>
    </dgm:pt>
    <dgm:pt modelId="{671F3300-B6E1-4DA8-B63D-7A9C257E99D7}">
      <dgm:prSet custT="1"/>
      <dgm:spPr>
        <a:solidFill>
          <a:srgbClr val="92D050"/>
        </a:solidFill>
      </dgm:spPr>
      <dgm:t>
        <a:bodyPr/>
        <a:lstStyle/>
        <a:p>
          <a:pPr algn="just">
            <a:lnSpc>
              <a:spcPct val="100000"/>
            </a:lnSpc>
            <a:spcAft>
              <a:spcPts val="0"/>
            </a:spcAft>
          </a:pPr>
          <a:r>
            <a:rPr lang="en-US" altLang="zh-CN" sz="1800" dirty="0">
              <a:solidFill>
                <a:schemeClr val="tx1"/>
              </a:solidFill>
              <a:effectLst/>
              <a:latin typeface="+mn-lt"/>
              <a:ea typeface="+mn-ea"/>
              <a:cs typeface="+mn-cs"/>
            </a:rPr>
            <a:t>Allow sending multiple replicas of the lost packets when a loss event is detected</a:t>
          </a:r>
          <a:endParaRPr lang="zh-CN" sz="1800" dirty="0">
            <a:solidFill>
              <a:schemeClr val="tx1"/>
            </a:solidFill>
            <a:latin typeface="Verdana" panose="020B0604030504040204" pitchFamily="34" charset="0"/>
          </a:endParaRPr>
        </a:p>
      </dgm:t>
    </dgm:pt>
    <dgm:pt modelId="{59CCF5AC-4086-4D58-B7C7-59E91330AB6B}" type="parTrans" cxnId="{09BD5B6C-7FD3-4E64-858C-C9145B1BAD98}">
      <dgm:prSet/>
      <dgm:spPr/>
      <dgm:t>
        <a:bodyPr/>
        <a:lstStyle/>
        <a:p>
          <a:pPr algn="just"/>
          <a:endParaRPr lang="zh-CN" altLang="en-US"/>
        </a:p>
      </dgm:t>
    </dgm:pt>
    <dgm:pt modelId="{53B998FB-8C37-4CD8-8942-A5C36079D433}" type="sibTrans" cxnId="{09BD5B6C-7FD3-4E64-858C-C9145B1BAD98}">
      <dgm:prSet/>
      <dgm:spPr/>
      <dgm:t>
        <a:bodyPr/>
        <a:lstStyle/>
        <a:p>
          <a:pPr algn="just"/>
          <a:endParaRPr lang="zh-CN" altLang="en-US"/>
        </a:p>
      </dgm:t>
    </dgm:pt>
    <dgm:pt modelId="{95DB0902-96B2-4489-869E-9A922AFE93A2}">
      <dgm:prSet custT="1"/>
      <dgm:spPr>
        <a:solidFill>
          <a:srgbClr val="F7836A"/>
        </a:solidFill>
      </dgm:spPr>
      <dgm:t>
        <a:bodyPr/>
        <a:lstStyle/>
        <a:p>
          <a:pPr algn="just">
            <a:lnSpc>
              <a:spcPct val="100000"/>
            </a:lnSpc>
          </a:pPr>
          <a:r>
            <a:rPr lang="en-US" altLang="zh-CN" sz="1800" dirty="0">
              <a:solidFill>
                <a:schemeClr val="tx1"/>
              </a:solidFill>
              <a:effectLst/>
              <a:latin typeface="+mn-lt"/>
              <a:ea typeface="+mn-ea"/>
              <a:cs typeface="+mn-cs"/>
            </a:rPr>
            <a:t>Make the redundant retransmitted packets to be sent out in a random number of sending cycles</a:t>
          </a:r>
          <a:endParaRPr lang="zh-CN" sz="1800" dirty="0">
            <a:solidFill>
              <a:schemeClr val="tx1"/>
            </a:solidFill>
            <a:latin typeface="Verdana" panose="020B0604030504040204" pitchFamily="34" charset="0"/>
          </a:endParaRPr>
        </a:p>
      </dgm:t>
    </dgm:pt>
    <dgm:pt modelId="{3C305460-FF76-4EC1-ABA1-61E09BE7C932}" type="parTrans" cxnId="{C9729AD5-2416-4E0F-8045-06F660DC3FCA}">
      <dgm:prSet/>
      <dgm:spPr/>
      <dgm:t>
        <a:bodyPr/>
        <a:lstStyle/>
        <a:p>
          <a:pPr algn="just"/>
          <a:endParaRPr lang="zh-CN" altLang="en-US"/>
        </a:p>
      </dgm:t>
    </dgm:pt>
    <dgm:pt modelId="{06F4753F-51AD-4BE1-BB36-E0F666EF0B9F}" type="sibTrans" cxnId="{C9729AD5-2416-4E0F-8045-06F660DC3FCA}">
      <dgm:prSet/>
      <dgm:spPr/>
      <dgm:t>
        <a:bodyPr/>
        <a:lstStyle/>
        <a:p>
          <a:pPr algn="just"/>
          <a:endParaRPr lang="zh-CN" altLang="en-US"/>
        </a:p>
      </dgm:t>
    </dgm:pt>
    <dgm:pt modelId="{3F3DE30A-DF00-CB49-BDCF-9EBB97059EFE}">
      <dgm:prSet custT="1"/>
      <dgm:spPr>
        <a:solidFill>
          <a:srgbClr val="92D050"/>
        </a:solidFill>
      </dgm:spPr>
      <dgm:t>
        <a:bodyPr/>
        <a:lstStyle/>
        <a:p>
          <a:pPr algn="just">
            <a:lnSpc>
              <a:spcPct val="100000"/>
            </a:lnSpc>
            <a:spcAft>
              <a:spcPts val="0"/>
            </a:spcAft>
          </a:pPr>
          <a:r>
            <a:rPr lang="en-US" altLang="zh-CN" sz="1800" dirty="0">
              <a:solidFill>
                <a:schemeClr val="tx1"/>
              </a:solidFill>
              <a:effectLst/>
              <a:latin typeface="+mn-lt"/>
              <a:ea typeface="+mn-ea"/>
              <a:cs typeface="+mn-cs"/>
            </a:rPr>
            <a:t>This assures that OR3 adaptively retransmits the lost packets as fast as possible </a:t>
          </a:r>
          <a:endParaRPr lang="zh-CN" sz="1800" dirty="0">
            <a:solidFill>
              <a:schemeClr val="tx1"/>
            </a:solidFill>
            <a:latin typeface="Verdana" panose="020B0604030504040204" pitchFamily="34" charset="0"/>
          </a:endParaRPr>
        </a:p>
      </dgm:t>
    </dgm:pt>
    <dgm:pt modelId="{E4EAA58C-7D45-F547-89F7-84EB475BF442}" type="parTrans" cxnId="{3484B8E7-3261-E24F-921B-4D7FB8CCFBA8}">
      <dgm:prSet/>
      <dgm:spPr/>
      <dgm:t>
        <a:bodyPr/>
        <a:lstStyle/>
        <a:p>
          <a:endParaRPr lang="zh-CN" altLang="en-US"/>
        </a:p>
      </dgm:t>
    </dgm:pt>
    <dgm:pt modelId="{9BBA7D6C-35EF-3542-9C17-A3790F734513}" type="sibTrans" cxnId="{3484B8E7-3261-E24F-921B-4D7FB8CCFBA8}">
      <dgm:prSet/>
      <dgm:spPr/>
      <dgm:t>
        <a:bodyPr/>
        <a:lstStyle/>
        <a:p>
          <a:endParaRPr lang="zh-CN" altLang="en-US"/>
        </a:p>
      </dgm:t>
    </dgm:pt>
    <dgm:pt modelId="{2559FB3B-3C86-D848-AB3F-048446E4E128}">
      <dgm:prSet custT="1"/>
      <dgm:spPr>
        <a:solidFill>
          <a:srgbClr val="F7836A"/>
        </a:solidFill>
      </dgm:spPr>
      <dgm:t>
        <a:bodyPr/>
        <a:lstStyle/>
        <a:p>
          <a:pPr algn="just">
            <a:lnSpc>
              <a:spcPct val="100000"/>
            </a:lnSpc>
          </a:pPr>
          <a:r>
            <a:rPr lang="en-US" altLang="zh-CN" sz="1800" dirty="0">
              <a:solidFill>
                <a:schemeClr val="tx1"/>
              </a:solidFill>
              <a:effectLst/>
              <a:latin typeface="+mn-lt"/>
              <a:ea typeface="+mn-ea"/>
              <a:cs typeface="+mn-cs"/>
            </a:rPr>
            <a:t>This is useful especially in networks where there are burst losses </a:t>
          </a:r>
          <a:endParaRPr lang="zh-CN" sz="1800" dirty="0">
            <a:solidFill>
              <a:schemeClr val="tx1"/>
            </a:solidFill>
            <a:latin typeface="Verdana" panose="020B0604030504040204" pitchFamily="34" charset="0"/>
          </a:endParaRPr>
        </a:p>
      </dgm:t>
    </dgm:pt>
    <dgm:pt modelId="{D2AAB932-2DEE-514F-871D-151449689614}" type="parTrans" cxnId="{50E1ADF6-3645-B24F-B4FA-153EE5F88BEF}">
      <dgm:prSet/>
      <dgm:spPr/>
      <dgm:t>
        <a:bodyPr/>
        <a:lstStyle/>
        <a:p>
          <a:endParaRPr lang="zh-CN" altLang="en-US"/>
        </a:p>
      </dgm:t>
    </dgm:pt>
    <dgm:pt modelId="{460EBABB-EB1B-9349-B491-D9BEBEF044E5}" type="sibTrans" cxnId="{50E1ADF6-3645-B24F-B4FA-153EE5F88BEF}">
      <dgm:prSet/>
      <dgm:spPr/>
      <dgm:t>
        <a:bodyPr/>
        <a:lstStyle/>
        <a:p>
          <a:endParaRPr lang="zh-CN" altLang="en-US"/>
        </a:p>
      </dgm:t>
    </dgm:pt>
    <dgm:pt modelId="{328045B9-46D5-2047-88E2-2A7DF5BF6AE4}">
      <dgm:prSet custT="1"/>
      <dgm:spPr>
        <a:solidFill>
          <a:srgbClr val="00B0F0"/>
        </a:solidFill>
      </dgm:spPr>
      <dgm:t>
        <a:bodyPr/>
        <a:lstStyle/>
        <a:p>
          <a:pPr algn="just">
            <a:lnSpc>
              <a:spcPct val="100000"/>
            </a:lnSpc>
          </a:pPr>
          <a:endParaRPr lang="zh-CN" sz="1800" dirty="0">
            <a:solidFill>
              <a:schemeClr val="tx1"/>
            </a:solidFill>
            <a:latin typeface="Verdana" panose="020B0604030504040204" pitchFamily="34" charset="0"/>
          </a:endParaRPr>
        </a:p>
      </dgm:t>
    </dgm:pt>
    <dgm:pt modelId="{92801B21-137B-1646-B012-EBA704C1EF76}" type="parTrans" cxnId="{2A302671-B7B4-C94A-8489-624F106F8A74}">
      <dgm:prSet/>
      <dgm:spPr/>
      <dgm:t>
        <a:bodyPr/>
        <a:lstStyle/>
        <a:p>
          <a:endParaRPr lang="zh-CN" altLang="en-US"/>
        </a:p>
      </dgm:t>
    </dgm:pt>
    <dgm:pt modelId="{8AA03475-7A88-F64F-92C9-EC746F3BAA14}" type="sibTrans" cxnId="{2A302671-B7B4-C94A-8489-624F106F8A74}">
      <dgm:prSet/>
      <dgm:spPr/>
      <dgm:t>
        <a:bodyPr/>
        <a:lstStyle/>
        <a:p>
          <a:endParaRPr lang="zh-CN" altLang="en-US"/>
        </a:p>
      </dgm:t>
    </dgm:pt>
    <dgm:pt modelId="{97C5D865-CC0D-D847-949D-1F90322AAD46}">
      <dgm:prSet custT="1"/>
      <dgm:spPr>
        <a:solidFill>
          <a:srgbClr val="00B0F0"/>
        </a:solidFill>
      </dgm:spPr>
      <dgm:t>
        <a:bodyPr/>
        <a:lstStyle/>
        <a:p>
          <a:pPr algn="just">
            <a:lnSpc>
              <a:spcPct val="100000"/>
            </a:lnSpc>
          </a:pPr>
          <a:r>
            <a:rPr lang="en-US" altLang="zh-CN" sz="1800" dirty="0">
              <a:solidFill>
                <a:schemeClr val="tx1"/>
              </a:solidFill>
              <a:effectLst/>
              <a:latin typeface="+mn-lt"/>
              <a:ea typeface="+mn-ea"/>
              <a:cs typeface="+mn-cs"/>
            </a:rPr>
            <a:t>Receive buffer might be released once opportunism retransmission succeeds, overbooking the receiving buffer in advance can improve bandwidth utilization</a:t>
          </a:r>
          <a:endParaRPr lang="zh-CN" sz="1800" dirty="0">
            <a:solidFill>
              <a:schemeClr val="tx1"/>
            </a:solidFill>
            <a:latin typeface="Verdana" panose="020B0604030504040204" pitchFamily="34" charset="0"/>
          </a:endParaRPr>
        </a:p>
      </dgm:t>
    </dgm:pt>
    <dgm:pt modelId="{657C5425-F029-A948-A3B8-E35BD8C25B9E}" type="parTrans" cxnId="{0832E0C6-6124-CA45-AA66-8B59E6484081}">
      <dgm:prSet/>
      <dgm:spPr/>
      <dgm:t>
        <a:bodyPr/>
        <a:lstStyle/>
        <a:p>
          <a:endParaRPr lang="zh-CN" altLang="en-US"/>
        </a:p>
      </dgm:t>
    </dgm:pt>
    <dgm:pt modelId="{7BF63792-5FC8-9648-9719-60EAB698650A}" type="sibTrans" cxnId="{0832E0C6-6124-CA45-AA66-8B59E6484081}">
      <dgm:prSet/>
      <dgm:spPr/>
      <dgm:t>
        <a:bodyPr/>
        <a:lstStyle/>
        <a:p>
          <a:endParaRPr lang="zh-CN" altLang="en-US"/>
        </a:p>
      </dgm:t>
    </dgm:pt>
    <dgm:pt modelId="{98FD1079-F6A1-46FB-9CF6-EB58966DC7D6}" type="pres">
      <dgm:prSet presAssocID="{D0139716-1242-4D21-A7D6-FB9332896BC0}" presName="linear" presStyleCnt="0">
        <dgm:presLayoutVars>
          <dgm:dir/>
          <dgm:resizeHandles val="exact"/>
        </dgm:presLayoutVars>
      </dgm:prSet>
      <dgm:spPr/>
    </dgm:pt>
    <dgm:pt modelId="{D0E0D039-B3A7-497E-9E2A-115461104570}" type="pres">
      <dgm:prSet presAssocID="{A9C78913-0E52-412A-9B3D-8414F5674E4B}" presName="comp" presStyleCnt="0"/>
      <dgm:spPr/>
    </dgm:pt>
    <dgm:pt modelId="{BB4DE53D-9367-4146-B88C-F2EB63B2B624}" type="pres">
      <dgm:prSet presAssocID="{A9C78913-0E52-412A-9B3D-8414F5674E4B}" presName="box" presStyleLbl="node1" presStyleIdx="0" presStyleCnt="3" custScaleY="86923" custLinFactNeighborY="1387"/>
      <dgm:spPr/>
    </dgm:pt>
    <dgm:pt modelId="{7D580BAF-3B51-466C-90AC-BAEDD536BB54}" type="pres">
      <dgm:prSet presAssocID="{A9C78913-0E52-412A-9B3D-8414F5674E4B}" presName="img" presStyleLbl="fgImgPlace1" presStyleIdx="0" presStyleCnt="3" custScaleY="85912" custLinFactNeighborY="2164"/>
      <dgm:spPr>
        <a:blipFill>
          <a:blip xmlns:r="http://schemas.openxmlformats.org/officeDocument/2006/relationships" r:embed="rId1">
            <a:extLst>
              <a:ext uri="{28A0092B-C50C-407E-A947-70E740481C1C}">
                <a14:useLocalDpi xmlns:a14="http://schemas.microsoft.com/office/drawing/2010/main" val="0"/>
              </a:ext>
            </a:extLst>
          </a:blip>
          <a:srcRect/>
          <a:stretch>
            <a:fillRect t="-15000" b="-15000"/>
          </a:stretch>
        </a:blipFill>
      </dgm:spPr>
    </dgm:pt>
    <dgm:pt modelId="{6C313EC7-6710-454D-8483-09F2301F16FA}" type="pres">
      <dgm:prSet presAssocID="{A9C78913-0E52-412A-9B3D-8414F5674E4B}" presName="text" presStyleLbl="node1" presStyleIdx="0" presStyleCnt="3">
        <dgm:presLayoutVars>
          <dgm:bulletEnabled val="1"/>
        </dgm:presLayoutVars>
      </dgm:prSet>
      <dgm:spPr/>
    </dgm:pt>
    <dgm:pt modelId="{573B13D8-1147-40B3-8F84-D430A9D8CA9F}" type="pres">
      <dgm:prSet presAssocID="{76655690-70D6-4ED2-99DA-4CA2F15DCDAF}" presName="spacer" presStyleCnt="0"/>
      <dgm:spPr/>
    </dgm:pt>
    <dgm:pt modelId="{3A9790BB-6046-44C6-84AD-D48B3B40AC55}" type="pres">
      <dgm:prSet presAssocID="{D0AD8040-4144-4E4D-BE6A-B63E2ECD1869}" presName="comp" presStyleCnt="0"/>
      <dgm:spPr/>
    </dgm:pt>
    <dgm:pt modelId="{F2028D60-4CC8-4D46-BC1E-4088929EAA65}" type="pres">
      <dgm:prSet presAssocID="{D0AD8040-4144-4E4D-BE6A-B63E2ECD1869}" presName="box" presStyleLbl="node1" presStyleIdx="1" presStyleCnt="3" custScaleY="80439"/>
      <dgm:spPr/>
    </dgm:pt>
    <dgm:pt modelId="{2A51D3A9-2232-4438-AF15-72E4E1FE8743}" type="pres">
      <dgm:prSet presAssocID="{D0AD8040-4144-4E4D-BE6A-B63E2ECD1869}" presName="img" presStyleLbl="fgImgPlace1" presStyleIdx="1" presStyleCnt="3" custScaleY="84073"/>
      <dgm:spPr>
        <a:blipFill>
          <a:blip xmlns:r="http://schemas.openxmlformats.org/officeDocument/2006/relationships" r:embed="rId2"/>
          <a:srcRect/>
          <a:stretch>
            <a:fillRect t="-5000" b="-5000"/>
          </a:stretch>
        </a:blipFill>
      </dgm:spPr>
    </dgm:pt>
    <dgm:pt modelId="{7A68EC96-DE50-4151-A712-40C1A2AB30C6}" type="pres">
      <dgm:prSet presAssocID="{D0AD8040-4144-4E4D-BE6A-B63E2ECD1869}" presName="text" presStyleLbl="node1" presStyleIdx="1" presStyleCnt="3">
        <dgm:presLayoutVars>
          <dgm:bulletEnabled val="1"/>
        </dgm:presLayoutVars>
      </dgm:prSet>
      <dgm:spPr/>
    </dgm:pt>
    <dgm:pt modelId="{D1E87CCF-2F04-4406-A1FF-F8CF8B3E9602}" type="pres">
      <dgm:prSet presAssocID="{0C4F9432-F44E-406F-A684-662018040DC5}" presName="spacer" presStyleCnt="0"/>
      <dgm:spPr/>
    </dgm:pt>
    <dgm:pt modelId="{C26B41A9-B3AE-4A3E-B0B7-98521E3B73BF}" type="pres">
      <dgm:prSet presAssocID="{F2BED745-7D66-46FC-BD72-DE20C7B6DBEB}" presName="comp" presStyleCnt="0"/>
      <dgm:spPr/>
    </dgm:pt>
    <dgm:pt modelId="{58831281-5238-44E6-BCA2-6B1A6B691D95}" type="pres">
      <dgm:prSet presAssocID="{F2BED745-7D66-46FC-BD72-DE20C7B6DBEB}" presName="box" presStyleLbl="node1" presStyleIdx="2" presStyleCnt="3" custScaleY="78538" custLinFactNeighborY="-2742"/>
      <dgm:spPr/>
    </dgm:pt>
    <dgm:pt modelId="{24BFEB80-F46F-4410-B291-10753EA6E2DD}" type="pres">
      <dgm:prSet presAssocID="{F2BED745-7D66-46FC-BD72-DE20C7B6DBEB}" presName="img" presStyleLbl="fgImgPlace1" presStyleIdx="2" presStyleCnt="3" custLinFactNeighborY="-3858"/>
      <dgm:spPr>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dgm:spPr>
    </dgm:pt>
    <dgm:pt modelId="{EFB81D36-CCA3-46A7-9D9F-9D3DE4E46FC8}" type="pres">
      <dgm:prSet presAssocID="{F2BED745-7D66-46FC-BD72-DE20C7B6DBEB}" presName="text" presStyleLbl="node1" presStyleIdx="2" presStyleCnt="3">
        <dgm:presLayoutVars>
          <dgm:bulletEnabled val="1"/>
        </dgm:presLayoutVars>
      </dgm:prSet>
      <dgm:spPr/>
    </dgm:pt>
  </dgm:ptLst>
  <dgm:cxnLst>
    <dgm:cxn modelId="{EB740707-3D4D-4519-8B99-0561785981D6}" type="presOf" srcId="{D0AD8040-4144-4E4D-BE6A-B63E2ECD1869}" destId="{F2028D60-4CC8-4D46-BC1E-4088929EAA65}" srcOrd="0" destOrd="0" presId="urn:microsoft.com/office/officeart/2005/8/layout/vList4"/>
    <dgm:cxn modelId="{AC957118-C566-4E5B-AEBA-5C4D71A08855}" srcId="{D0139716-1242-4D21-A7D6-FB9332896BC0}" destId="{F2BED745-7D66-46FC-BD72-DE20C7B6DBEB}" srcOrd="2" destOrd="0" parTransId="{76D05279-4B85-473C-9196-1F6D234D3738}" sibTransId="{0B48289D-E783-41D3-9B75-164DC121911F}"/>
    <dgm:cxn modelId="{B23AEB19-2100-4B04-A477-BAD339FC0D83}" type="presOf" srcId="{D0139716-1242-4D21-A7D6-FB9332896BC0}" destId="{98FD1079-F6A1-46FB-9CF6-EB58966DC7D6}" srcOrd="0" destOrd="0" presId="urn:microsoft.com/office/officeart/2005/8/layout/vList4"/>
    <dgm:cxn modelId="{18C9411A-485B-CA44-8D60-8CD4D9F61D7E}" type="presOf" srcId="{97C5D865-CC0D-D847-949D-1F90322AAD46}" destId="{6C313EC7-6710-454D-8483-09F2301F16FA}" srcOrd="1" destOrd="2" presId="urn:microsoft.com/office/officeart/2005/8/layout/vList4"/>
    <dgm:cxn modelId="{D8F1D229-A95F-5943-BEE9-73A04025475F}" type="presOf" srcId="{2559FB3B-3C86-D848-AB3F-048446E4E128}" destId="{EFB81D36-CCA3-46A7-9D9F-9D3DE4E46FC8}" srcOrd="1" destOrd="2" presId="urn:microsoft.com/office/officeart/2005/8/layout/vList4"/>
    <dgm:cxn modelId="{743B562E-C58E-9C45-B2A4-6900698B0D24}" type="presOf" srcId="{97C5D865-CC0D-D847-949D-1F90322AAD46}" destId="{BB4DE53D-9367-4146-B88C-F2EB63B2B624}" srcOrd="0" destOrd="2" presId="urn:microsoft.com/office/officeart/2005/8/layout/vList4"/>
    <dgm:cxn modelId="{3A8A0D30-BB3F-4670-AE03-AA2E9D53691A}" srcId="{A9C78913-0E52-412A-9B3D-8414F5674E4B}" destId="{92C46407-0817-48C3-B87C-53DDD3FBE394}" srcOrd="0" destOrd="0" parTransId="{A2FA6632-823F-46D6-A1EC-510CC619FDCD}" sibTransId="{A95D310C-0DD9-4E88-A55E-EABA1D165FBF}"/>
    <dgm:cxn modelId="{C61E5F3F-8473-844A-89DD-3171543BD477}" type="presOf" srcId="{328045B9-46D5-2047-88E2-2A7DF5BF6AE4}" destId="{BB4DE53D-9367-4146-B88C-F2EB63B2B624}" srcOrd="0" destOrd="3" presId="urn:microsoft.com/office/officeart/2005/8/layout/vList4"/>
    <dgm:cxn modelId="{70D6F356-15C5-2F4D-A5CB-B1B061D85655}" type="presOf" srcId="{328045B9-46D5-2047-88E2-2A7DF5BF6AE4}" destId="{6C313EC7-6710-454D-8483-09F2301F16FA}" srcOrd="1" destOrd="3" presId="urn:microsoft.com/office/officeart/2005/8/layout/vList4"/>
    <dgm:cxn modelId="{09BD5B6C-7FD3-4E64-858C-C9145B1BAD98}" srcId="{D0AD8040-4144-4E4D-BE6A-B63E2ECD1869}" destId="{671F3300-B6E1-4DA8-B63D-7A9C257E99D7}" srcOrd="0" destOrd="0" parTransId="{59CCF5AC-4086-4D58-B7C7-59E91330AB6B}" sibTransId="{53B998FB-8C37-4CD8-8942-A5C36079D433}"/>
    <dgm:cxn modelId="{BACF546E-FAE4-BB45-826D-F9913E2BBBB0}" type="presOf" srcId="{3F3DE30A-DF00-CB49-BDCF-9EBB97059EFE}" destId="{F2028D60-4CC8-4D46-BC1E-4088929EAA65}" srcOrd="0" destOrd="2" presId="urn:microsoft.com/office/officeart/2005/8/layout/vList4"/>
    <dgm:cxn modelId="{2A302671-B7B4-C94A-8489-624F106F8A74}" srcId="{A9C78913-0E52-412A-9B3D-8414F5674E4B}" destId="{328045B9-46D5-2047-88E2-2A7DF5BF6AE4}" srcOrd="2" destOrd="0" parTransId="{92801B21-137B-1646-B012-EBA704C1EF76}" sibTransId="{8AA03475-7A88-F64F-92C9-EC746F3BAA14}"/>
    <dgm:cxn modelId="{CA6B2199-4430-4465-9229-91A5B62EDC05}" type="presOf" srcId="{D0AD8040-4144-4E4D-BE6A-B63E2ECD1869}" destId="{7A68EC96-DE50-4151-A712-40C1A2AB30C6}" srcOrd="1" destOrd="0" presId="urn:microsoft.com/office/officeart/2005/8/layout/vList4"/>
    <dgm:cxn modelId="{7BBF58A8-8FA1-3E44-AFAE-A7D12851AD92}" type="presOf" srcId="{2559FB3B-3C86-D848-AB3F-048446E4E128}" destId="{58831281-5238-44E6-BCA2-6B1A6B691D95}" srcOrd="0" destOrd="2" presId="urn:microsoft.com/office/officeart/2005/8/layout/vList4"/>
    <dgm:cxn modelId="{881F29AB-0CE8-43D6-B0A7-837DF89F652C}" type="presOf" srcId="{95DB0902-96B2-4489-869E-9A922AFE93A2}" destId="{58831281-5238-44E6-BCA2-6B1A6B691D95}" srcOrd="0" destOrd="1" presId="urn:microsoft.com/office/officeart/2005/8/layout/vList4"/>
    <dgm:cxn modelId="{8E1680AC-DE00-4799-9D0E-EB99749509D0}" srcId="{D0139716-1242-4D21-A7D6-FB9332896BC0}" destId="{D0AD8040-4144-4E4D-BE6A-B63E2ECD1869}" srcOrd="1" destOrd="0" parTransId="{250E05A5-DE89-4ADB-8494-347F0E863D6E}" sibTransId="{0C4F9432-F44E-406F-A684-662018040DC5}"/>
    <dgm:cxn modelId="{590A9BB5-5095-4F2F-9B22-CD372314B132}" type="presOf" srcId="{A9C78913-0E52-412A-9B3D-8414F5674E4B}" destId="{BB4DE53D-9367-4146-B88C-F2EB63B2B624}" srcOrd="0" destOrd="0" presId="urn:microsoft.com/office/officeart/2005/8/layout/vList4"/>
    <dgm:cxn modelId="{24DCDEB6-D72A-4BC1-A92A-2E9712CBCBD2}" type="presOf" srcId="{671F3300-B6E1-4DA8-B63D-7A9C257E99D7}" destId="{F2028D60-4CC8-4D46-BC1E-4088929EAA65}" srcOrd="0" destOrd="1" presId="urn:microsoft.com/office/officeart/2005/8/layout/vList4"/>
    <dgm:cxn modelId="{01E099B7-DD57-4488-B4DB-AFF5163258AE}" type="presOf" srcId="{671F3300-B6E1-4DA8-B63D-7A9C257E99D7}" destId="{7A68EC96-DE50-4151-A712-40C1A2AB30C6}" srcOrd="1" destOrd="1" presId="urn:microsoft.com/office/officeart/2005/8/layout/vList4"/>
    <dgm:cxn modelId="{0C1D69B9-5E61-47B0-9033-90320CA30FF8}" srcId="{D0139716-1242-4D21-A7D6-FB9332896BC0}" destId="{A9C78913-0E52-412A-9B3D-8414F5674E4B}" srcOrd="0" destOrd="0" parTransId="{83B09254-B0B7-4355-BB09-959FCE132883}" sibTransId="{76655690-70D6-4ED2-99DA-4CA2F15DCDAF}"/>
    <dgm:cxn modelId="{D08CEAC2-3B8B-48EA-AE25-C24F800A3ADE}" type="presOf" srcId="{92C46407-0817-48C3-B87C-53DDD3FBE394}" destId="{6C313EC7-6710-454D-8483-09F2301F16FA}" srcOrd="1" destOrd="1" presId="urn:microsoft.com/office/officeart/2005/8/layout/vList4"/>
    <dgm:cxn modelId="{825468C4-07AE-475F-9771-A3625A9226A0}" type="presOf" srcId="{F2BED745-7D66-46FC-BD72-DE20C7B6DBEB}" destId="{58831281-5238-44E6-BCA2-6B1A6B691D95}" srcOrd="0" destOrd="0" presId="urn:microsoft.com/office/officeart/2005/8/layout/vList4"/>
    <dgm:cxn modelId="{0832E0C6-6124-CA45-AA66-8B59E6484081}" srcId="{A9C78913-0E52-412A-9B3D-8414F5674E4B}" destId="{97C5D865-CC0D-D847-949D-1F90322AAD46}" srcOrd="1" destOrd="0" parTransId="{657C5425-F029-A948-A3B8-E35BD8C25B9E}" sibTransId="{7BF63792-5FC8-9648-9719-60EAB698650A}"/>
    <dgm:cxn modelId="{482587C7-E387-42C1-872E-61D7F68FCB6B}" type="presOf" srcId="{F2BED745-7D66-46FC-BD72-DE20C7B6DBEB}" destId="{EFB81D36-CCA3-46A7-9D9F-9D3DE4E46FC8}" srcOrd="1" destOrd="0" presId="urn:microsoft.com/office/officeart/2005/8/layout/vList4"/>
    <dgm:cxn modelId="{A0191DCD-3835-42F1-9899-96E86576E074}" type="presOf" srcId="{92C46407-0817-48C3-B87C-53DDD3FBE394}" destId="{BB4DE53D-9367-4146-B88C-F2EB63B2B624}" srcOrd="0" destOrd="1" presId="urn:microsoft.com/office/officeart/2005/8/layout/vList4"/>
    <dgm:cxn modelId="{C9729AD5-2416-4E0F-8045-06F660DC3FCA}" srcId="{F2BED745-7D66-46FC-BD72-DE20C7B6DBEB}" destId="{95DB0902-96B2-4489-869E-9A922AFE93A2}" srcOrd="0" destOrd="0" parTransId="{3C305460-FF76-4EC1-ABA1-61E09BE7C932}" sibTransId="{06F4753F-51AD-4BE1-BB36-E0F666EF0B9F}"/>
    <dgm:cxn modelId="{325974DC-F0A5-446B-B4B2-DBE635348A18}" type="presOf" srcId="{95DB0902-96B2-4489-869E-9A922AFE93A2}" destId="{EFB81D36-CCA3-46A7-9D9F-9D3DE4E46FC8}" srcOrd="1" destOrd="1" presId="urn:microsoft.com/office/officeart/2005/8/layout/vList4"/>
    <dgm:cxn modelId="{3484B8E7-3261-E24F-921B-4D7FB8CCFBA8}" srcId="{D0AD8040-4144-4E4D-BE6A-B63E2ECD1869}" destId="{3F3DE30A-DF00-CB49-BDCF-9EBB97059EFE}" srcOrd="1" destOrd="0" parTransId="{E4EAA58C-7D45-F547-89F7-84EB475BF442}" sibTransId="{9BBA7D6C-35EF-3542-9C17-A3790F734513}"/>
    <dgm:cxn modelId="{5B45D8E9-33B8-477C-8573-FFD540BF1A28}" type="presOf" srcId="{A9C78913-0E52-412A-9B3D-8414F5674E4B}" destId="{6C313EC7-6710-454D-8483-09F2301F16FA}" srcOrd="1" destOrd="0" presId="urn:microsoft.com/office/officeart/2005/8/layout/vList4"/>
    <dgm:cxn modelId="{50E1ADF6-3645-B24F-B4FA-153EE5F88BEF}" srcId="{F2BED745-7D66-46FC-BD72-DE20C7B6DBEB}" destId="{2559FB3B-3C86-D848-AB3F-048446E4E128}" srcOrd="1" destOrd="0" parTransId="{D2AAB932-2DEE-514F-871D-151449689614}" sibTransId="{460EBABB-EB1B-9349-B491-D9BEBEF044E5}"/>
    <dgm:cxn modelId="{80F461F9-DFEE-4D46-ABDA-EB2621225558}" type="presOf" srcId="{3F3DE30A-DF00-CB49-BDCF-9EBB97059EFE}" destId="{7A68EC96-DE50-4151-A712-40C1A2AB30C6}" srcOrd="1" destOrd="2" presId="urn:microsoft.com/office/officeart/2005/8/layout/vList4"/>
    <dgm:cxn modelId="{A6A75A7C-0D33-4CA0-9282-3685A710ADC8}" type="presParOf" srcId="{98FD1079-F6A1-46FB-9CF6-EB58966DC7D6}" destId="{D0E0D039-B3A7-497E-9E2A-115461104570}" srcOrd="0" destOrd="0" presId="urn:microsoft.com/office/officeart/2005/8/layout/vList4"/>
    <dgm:cxn modelId="{6A940D1C-C471-40EB-8A70-A28961A68B9C}" type="presParOf" srcId="{D0E0D039-B3A7-497E-9E2A-115461104570}" destId="{BB4DE53D-9367-4146-B88C-F2EB63B2B624}" srcOrd="0" destOrd="0" presId="urn:microsoft.com/office/officeart/2005/8/layout/vList4"/>
    <dgm:cxn modelId="{9F64700D-5403-4977-9870-8FC7F2BE1900}" type="presParOf" srcId="{D0E0D039-B3A7-497E-9E2A-115461104570}" destId="{7D580BAF-3B51-466C-90AC-BAEDD536BB54}" srcOrd="1" destOrd="0" presId="urn:microsoft.com/office/officeart/2005/8/layout/vList4"/>
    <dgm:cxn modelId="{C0521965-EA47-490F-9B5E-A52F5DD7BF31}" type="presParOf" srcId="{D0E0D039-B3A7-497E-9E2A-115461104570}" destId="{6C313EC7-6710-454D-8483-09F2301F16FA}" srcOrd="2" destOrd="0" presId="urn:microsoft.com/office/officeart/2005/8/layout/vList4"/>
    <dgm:cxn modelId="{74E5D64D-5071-4831-97E6-D3C2C5C4013A}" type="presParOf" srcId="{98FD1079-F6A1-46FB-9CF6-EB58966DC7D6}" destId="{573B13D8-1147-40B3-8F84-D430A9D8CA9F}" srcOrd="1" destOrd="0" presId="urn:microsoft.com/office/officeart/2005/8/layout/vList4"/>
    <dgm:cxn modelId="{F235DA32-01E2-4503-8A29-A4645D4CC762}" type="presParOf" srcId="{98FD1079-F6A1-46FB-9CF6-EB58966DC7D6}" destId="{3A9790BB-6046-44C6-84AD-D48B3B40AC55}" srcOrd="2" destOrd="0" presId="urn:microsoft.com/office/officeart/2005/8/layout/vList4"/>
    <dgm:cxn modelId="{D469CF6B-C49D-42E5-9C12-1E7EBEE69E19}" type="presParOf" srcId="{3A9790BB-6046-44C6-84AD-D48B3B40AC55}" destId="{F2028D60-4CC8-4D46-BC1E-4088929EAA65}" srcOrd="0" destOrd="0" presId="urn:microsoft.com/office/officeart/2005/8/layout/vList4"/>
    <dgm:cxn modelId="{1DD7853B-9263-412F-8632-D81595E6A494}" type="presParOf" srcId="{3A9790BB-6046-44C6-84AD-D48B3B40AC55}" destId="{2A51D3A9-2232-4438-AF15-72E4E1FE8743}" srcOrd="1" destOrd="0" presId="urn:microsoft.com/office/officeart/2005/8/layout/vList4"/>
    <dgm:cxn modelId="{C2E956FF-7012-44A8-9ABC-D127CF90AE2B}" type="presParOf" srcId="{3A9790BB-6046-44C6-84AD-D48B3B40AC55}" destId="{7A68EC96-DE50-4151-A712-40C1A2AB30C6}" srcOrd="2" destOrd="0" presId="urn:microsoft.com/office/officeart/2005/8/layout/vList4"/>
    <dgm:cxn modelId="{40D2B8AA-F699-426E-AA76-C32DA27C311A}" type="presParOf" srcId="{98FD1079-F6A1-46FB-9CF6-EB58966DC7D6}" destId="{D1E87CCF-2F04-4406-A1FF-F8CF8B3E9602}" srcOrd="3" destOrd="0" presId="urn:microsoft.com/office/officeart/2005/8/layout/vList4"/>
    <dgm:cxn modelId="{951B5F40-6884-4512-8AF0-5A2025CCA932}" type="presParOf" srcId="{98FD1079-F6A1-46FB-9CF6-EB58966DC7D6}" destId="{C26B41A9-B3AE-4A3E-B0B7-98521E3B73BF}" srcOrd="4" destOrd="0" presId="urn:microsoft.com/office/officeart/2005/8/layout/vList4"/>
    <dgm:cxn modelId="{2A570CE8-68A5-4CAA-8E51-72810D5F923E}" type="presParOf" srcId="{C26B41A9-B3AE-4A3E-B0B7-98521E3B73BF}" destId="{58831281-5238-44E6-BCA2-6B1A6B691D95}" srcOrd="0" destOrd="0" presId="urn:microsoft.com/office/officeart/2005/8/layout/vList4"/>
    <dgm:cxn modelId="{B715C89E-66C7-46AB-B9AE-EF42EFA823C1}" type="presParOf" srcId="{C26B41A9-B3AE-4A3E-B0B7-98521E3B73BF}" destId="{24BFEB80-F46F-4410-B291-10753EA6E2DD}" srcOrd="1" destOrd="0" presId="urn:microsoft.com/office/officeart/2005/8/layout/vList4"/>
    <dgm:cxn modelId="{2FA4BE58-5D79-4DD4-A843-5BE0D09AC67C}" type="presParOf" srcId="{C26B41A9-B3AE-4A3E-B0B7-98521E3B73BF}" destId="{EFB81D36-CCA3-46A7-9D9F-9D3DE4E46FC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DE53D-9367-4146-B88C-F2EB63B2B624}">
      <dsp:nvSpPr>
        <dsp:cNvPr id="0" name=""/>
        <dsp:cNvSpPr/>
      </dsp:nvSpPr>
      <dsp:spPr>
        <a:xfrm>
          <a:off x="0" y="26419"/>
          <a:ext cx="10972800" cy="1655692"/>
        </a:xfrm>
        <a:prstGeom prst="roundRect">
          <a:avLst>
            <a:gd name="adj" fmla="val 10000"/>
          </a:avLst>
        </a:prstGeom>
        <a:solidFill>
          <a:srgbClr val="00B0F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n-US" sz="2400" b="1" kern="1200" dirty="0">
              <a:solidFill>
                <a:schemeClr val="tx1"/>
              </a:solidFill>
              <a:latin typeface="+mn-lt"/>
            </a:rPr>
            <a:t>  </a:t>
          </a:r>
          <a:r>
            <a:rPr lang="en-US" sz="2400" b="1" i="1" kern="1200" dirty="0">
              <a:solidFill>
                <a:schemeClr val="tx1"/>
              </a:solidFill>
              <a:latin typeface="+mn-lt"/>
            </a:rPr>
            <a:t>O</a:t>
          </a:r>
          <a:r>
            <a:rPr lang="en-US" altLang="zh-CN" sz="2400" b="1" i="1" kern="1200" dirty="0">
              <a:solidFill>
                <a:schemeClr val="tx1"/>
              </a:solidFill>
              <a:effectLst/>
              <a:latin typeface="+mn-lt"/>
              <a:ea typeface="+mn-ea"/>
              <a:cs typeface="+mn-cs"/>
            </a:rPr>
            <a:t>pportunism</a:t>
          </a:r>
          <a:endParaRPr lang="zh-CN" sz="2400" b="1" i="1" kern="1200" dirty="0">
            <a:solidFill>
              <a:schemeClr val="tx1"/>
            </a:solidFill>
            <a:latin typeface="Verdana" panose="020B0604030504040204" pitchFamily="34" charset="0"/>
          </a:endParaRPr>
        </a:p>
        <a:p>
          <a:pPr marL="171450" lvl="1" indent="-171450" algn="just" defTabSz="800100">
            <a:lnSpc>
              <a:spcPct val="100000"/>
            </a:lnSpc>
            <a:spcBef>
              <a:spcPct val="0"/>
            </a:spcBef>
            <a:spcAft>
              <a:spcPct val="15000"/>
            </a:spcAft>
            <a:buChar char="•"/>
          </a:pPr>
          <a:r>
            <a:rPr lang="en-US" altLang="zh-CN" sz="1800" kern="1200" dirty="0">
              <a:solidFill>
                <a:schemeClr val="tx1"/>
              </a:solidFill>
              <a:effectLst/>
              <a:latin typeface="+mn-lt"/>
              <a:ea typeface="+mn-ea"/>
              <a:cs typeface="+mn-cs"/>
            </a:rPr>
            <a:t>Retransmit packets beyond congestion window and receive window</a:t>
          </a:r>
          <a:endParaRPr lang="zh-CN" sz="1800" kern="1200" dirty="0">
            <a:solidFill>
              <a:schemeClr val="tx1"/>
            </a:solidFill>
            <a:latin typeface="Verdana" panose="020B0604030504040204" pitchFamily="34" charset="0"/>
          </a:endParaRPr>
        </a:p>
        <a:p>
          <a:pPr marL="171450" lvl="1" indent="-171450" algn="just" defTabSz="800100">
            <a:lnSpc>
              <a:spcPct val="100000"/>
            </a:lnSpc>
            <a:spcBef>
              <a:spcPct val="0"/>
            </a:spcBef>
            <a:spcAft>
              <a:spcPct val="15000"/>
            </a:spcAft>
            <a:buChar char="•"/>
          </a:pPr>
          <a:r>
            <a:rPr lang="en-US" altLang="zh-CN" sz="1800" kern="1200" dirty="0">
              <a:solidFill>
                <a:schemeClr val="tx1"/>
              </a:solidFill>
              <a:effectLst/>
              <a:latin typeface="+mn-lt"/>
              <a:ea typeface="+mn-ea"/>
              <a:cs typeface="+mn-cs"/>
            </a:rPr>
            <a:t>Receive buffer might be released once opportunism retransmission succeeds, overbooking the receiving buffer in advance can improve bandwidth utilization</a:t>
          </a:r>
          <a:endParaRPr lang="zh-CN" sz="1800" kern="1200" dirty="0">
            <a:solidFill>
              <a:schemeClr val="tx1"/>
            </a:solidFill>
            <a:latin typeface="Verdana" panose="020B0604030504040204" pitchFamily="34" charset="0"/>
          </a:endParaRPr>
        </a:p>
        <a:p>
          <a:pPr marL="171450" lvl="1" indent="-171450" algn="just" defTabSz="800100">
            <a:lnSpc>
              <a:spcPct val="100000"/>
            </a:lnSpc>
            <a:spcBef>
              <a:spcPct val="0"/>
            </a:spcBef>
            <a:spcAft>
              <a:spcPct val="15000"/>
            </a:spcAft>
            <a:buChar char="•"/>
          </a:pPr>
          <a:endParaRPr lang="zh-CN" altLang="en-US" sz="1800" kern="1200" dirty="0">
            <a:solidFill>
              <a:schemeClr val="tx1"/>
            </a:solidFill>
            <a:latin typeface="Verdana" panose="020B0604030504040204" pitchFamily="34" charset="0"/>
          </a:endParaRPr>
        </a:p>
      </dsp:txBody>
      <dsp:txXfrm>
        <a:off x="2385038" y="26419"/>
        <a:ext cx="8587761" cy="1655692"/>
      </dsp:txXfrm>
    </dsp:sp>
    <dsp:sp modelId="{7D580BAF-3B51-466C-90AC-BAEDD536BB54}">
      <dsp:nvSpPr>
        <dsp:cNvPr id="0" name=""/>
        <dsp:cNvSpPr/>
      </dsp:nvSpPr>
      <dsp:spPr>
        <a:xfrm>
          <a:off x="190478" y="206247"/>
          <a:ext cx="2194560" cy="130914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5000" b="-1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2028D60-4CC8-4D46-BC1E-4088929EAA65}">
      <dsp:nvSpPr>
        <dsp:cNvPr id="0" name=""/>
        <dsp:cNvSpPr/>
      </dsp:nvSpPr>
      <dsp:spPr>
        <a:xfrm>
          <a:off x="0" y="1846170"/>
          <a:ext cx="10972800" cy="1532186"/>
        </a:xfrm>
        <a:prstGeom prst="roundRect">
          <a:avLst>
            <a:gd name="adj" fmla="val 10000"/>
          </a:avLst>
        </a:prstGeom>
        <a:solidFill>
          <a:srgbClr val="92D05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just" defTabSz="1066800">
            <a:lnSpc>
              <a:spcPct val="90000"/>
            </a:lnSpc>
            <a:spcBef>
              <a:spcPct val="0"/>
            </a:spcBef>
            <a:spcAft>
              <a:spcPct val="35000"/>
            </a:spcAft>
            <a:buNone/>
          </a:pPr>
          <a:r>
            <a:rPr lang="en-US" sz="2400" b="1" kern="1200" dirty="0">
              <a:solidFill>
                <a:schemeClr val="tx1"/>
              </a:solidFill>
              <a:latin typeface="+mn-lt"/>
            </a:rPr>
            <a:t>  </a:t>
          </a:r>
          <a:r>
            <a:rPr lang="en-US" sz="2400" b="1" i="1" kern="1200" dirty="0">
              <a:solidFill>
                <a:schemeClr val="tx1"/>
              </a:solidFill>
              <a:latin typeface="+mn-lt"/>
            </a:rPr>
            <a:t>R</a:t>
          </a:r>
          <a:r>
            <a:rPr lang="en-US" altLang="zh-CN" sz="2400" b="1" i="1" kern="1200" dirty="0">
              <a:solidFill>
                <a:schemeClr val="tx1"/>
              </a:solidFill>
              <a:effectLst/>
              <a:latin typeface="+mn-lt"/>
              <a:ea typeface="+mn-ea"/>
              <a:cs typeface="+mn-cs"/>
            </a:rPr>
            <a:t>edundancy</a:t>
          </a:r>
          <a:endParaRPr lang="zh-CN" sz="2400" b="1" i="1" kern="1200" dirty="0">
            <a:solidFill>
              <a:schemeClr val="tx1"/>
            </a:solidFill>
            <a:latin typeface="Verdana" panose="020B0604030504040204" pitchFamily="34" charset="0"/>
          </a:endParaRPr>
        </a:p>
        <a:p>
          <a:pPr marL="171450" lvl="1" indent="-171450" algn="just" defTabSz="800100">
            <a:lnSpc>
              <a:spcPct val="100000"/>
            </a:lnSpc>
            <a:spcBef>
              <a:spcPct val="0"/>
            </a:spcBef>
            <a:spcAft>
              <a:spcPts val="0"/>
            </a:spcAft>
            <a:buChar char="•"/>
          </a:pPr>
          <a:r>
            <a:rPr lang="en-US" altLang="zh-CN" sz="1800" kern="1200" dirty="0">
              <a:solidFill>
                <a:schemeClr val="tx1"/>
              </a:solidFill>
              <a:effectLst/>
              <a:latin typeface="+mn-lt"/>
              <a:ea typeface="+mn-ea"/>
              <a:cs typeface="+mn-cs"/>
            </a:rPr>
            <a:t>Allow sending multiple replicas of the lost packets when a loss event is detected</a:t>
          </a:r>
          <a:endParaRPr lang="zh-CN" sz="1800" kern="1200" dirty="0">
            <a:solidFill>
              <a:schemeClr val="tx1"/>
            </a:solidFill>
            <a:latin typeface="Verdana" panose="020B0604030504040204" pitchFamily="34" charset="0"/>
          </a:endParaRPr>
        </a:p>
        <a:p>
          <a:pPr marL="171450" lvl="1" indent="-171450" algn="just" defTabSz="800100">
            <a:lnSpc>
              <a:spcPct val="100000"/>
            </a:lnSpc>
            <a:spcBef>
              <a:spcPct val="0"/>
            </a:spcBef>
            <a:spcAft>
              <a:spcPts val="0"/>
            </a:spcAft>
            <a:buChar char="•"/>
          </a:pPr>
          <a:r>
            <a:rPr lang="en-US" altLang="zh-CN" sz="1800" kern="1200" dirty="0">
              <a:solidFill>
                <a:schemeClr val="tx1"/>
              </a:solidFill>
              <a:effectLst/>
              <a:latin typeface="+mn-lt"/>
              <a:ea typeface="+mn-ea"/>
              <a:cs typeface="+mn-cs"/>
            </a:rPr>
            <a:t>This assures that OR3 adaptively retransmits the lost packets as fast as possible </a:t>
          </a:r>
          <a:endParaRPr lang="zh-CN" sz="1800" kern="1200" dirty="0">
            <a:solidFill>
              <a:schemeClr val="tx1"/>
            </a:solidFill>
            <a:latin typeface="Verdana" panose="020B0604030504040204" pitchFamily="34" charset="0"/>
          </a:endParaRPr>
        </a:p>
      </dsp:txBody>
      <dsp:txXfrm>
        <a:off x="2385038" y="1846170"/>
        <a:ext cx="8587761" cy="1532186"/>
      </dsp:txXfrm>
    </dsp:sp>
    <dsp:sp modelId="{2A51D3A9-2232-4438-AF15-72E4E1FE8743}">
      <dsp:nvSpPr>
        <dsp:cNvPr id="0" name=""/>
        <dsp:cNvSpPr/>
      </dsp:nvSpPr>
      <dsp:spPr>
        <a:xfrm>
          <a:off x="190478" y="1971700"/>
          <a:ext cx="2194560" cy="1281124"/>
        </a:xfrm>
        <a:prstGeom prst="roundRect">
          <a:avLst>
            <a:gd name="adj" fmla="val 10000"/>
          </a:avLst>
        </a:prstGeom>
        <a:blipFill>
          <a:blip xmlns:r="http://schemas.openxmlformats.org/officeDocument/2006/relationships" r:embed="rId2"/>
          <a:srcRect/>
          <a:stretch>
            <a:fillRect t="-5000" b="-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8831281-5238-44E6-BCA2-6B1A6B691D95}">
      <dsp:nvSpPr>
        <dsp:cNvPr id="0" name=""/>
        <dsp:cNvSpPr/>
      </dsp:nvSpPr>
      <dsp:spPr>
        <a:xfrm>
          <a:off x="0" y="3530529"/>
          <a:ext cx="10972800" cy="1495976"/>
        </a:xfrm>
        <a:prstGeom prst="roundRect">
          <a:avLst>
            <a:gd name="adj" fmla="val 10000"/>
          </a:avLst>
        </a:prstGeom>
        <a:solidFill>
          <a:srgbClr val="F7836A"/>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n-US" sz="2400" b="1" kern="1200" dirty="0">
              <a:solidFill>
                <a:schemeClr val="tx1"/>
              </a:solidFill>
              <a:latin typeface="Verdana" panose="020B0604030504040204" pitchFamily="34" charset="0"/>
              <a:ea typeface="Verdana" panose="020B0604030504040204" pitchFamily="34" charset="0"/>
            </a:rPr>
            <a:t> </a:t>
          </a:r>
          <a:r>
            <a:rPr lang="en-US" sz="2400" b="1" i="1" kern="1200" dirty="0">
              <a:solidFill>
                <a:schemeClr val="tx1"/>
              </a:solidFill>
              <a:latin typeface="Verdana" panose="020B0604030504040204" pitchFamily="34" charset="0"/>
              <a:ea typeface="Verdana" panose="020B0604030504040204" pitchFamily="34" charset="0"/>
            </a:rPr>
            <a:t> R</a:t>
          </a:r>
          <a:r>
            <a:rPr lang="en-US" altLang="zh-CN" sz="2400" b="1" i="1" kern="1200" dirty="0">
              <a:solidFill>
                <a:schemeClr val="tx1"/>
              </a:solidFill>
              <a:effectLst/>
              <a:latin typeface="+mn-lt"/>
              <a:ea typeface="+mn-ea"/>
              <a:cs typeface="+mn-cs"/>
            </a:rPr>
            <a:t>andomization</a:t>
          </a:r>
          <a:endParaRPr lang="zh-CN" sz="2400" b="1" i="1" kern="1200" dirty="0">
            <a:solidFill>
              <a:schemeClr val="tx1"/>
            </a:solidFill>
            <a:latin typeface="Verdana" panose="020B0604030504040204" pitchFamily="34" charset="0"/>
          </a:endParaRPr>
        </a:p>
        <a:p>
          <a:pPr marL="171450" lvl="1" indent="-171450" algn="just" defTabSz="800100">
            <a:lnSpc>
              <a:spcPct val="100000"/>
            </a:lnSpc>
            <a:spcBef>
              <a:spcPct val="0"/>
            </a:spcBef>
            <a:spcAft>
              <a:spcPct val="15000"/>
            </a:spcAft>
            <a:buChar char="•"/>
          </a:pPr>
          <a:r>
            <a:rPr lang="en-US" altLang="zh-CN" sz="1800" kern="1200" dirty="0">
              <a:solidFill>
                <a:schemeClr val="tx1"/>
              </a:solidFill>
              <a:effectLst/>
              <a:latin typeface="+mn-lt"/>
              <a:ea typeface="+mn-ea"/>
              <a:cs typeface="+mn-cs"/>
            </a:rPr>
            <a:t>Make the redundant retransmitted packets to be sent out in a random number of sending cycles</a:t>
          </a:r>
          <a:endParaRPr lang="zh-CN" sz="1800" kern="1200" dirty="0">
            <a:solidFill>
              <a:schemeClr val="tx1"/>
            </a:solidFill>
            <a:latin typeface="Verdana" panose="020B0604030504040204" pitchFamily="34" charset="0"/>
          </a:endParaRPr>
        </a:p>
        <a:p>
          <a:pPr marL="171450" lvl="1" indent="-171450" algn="just" defTabSz="800100">
            <a:lnSpc>
              <a:spcPct val="100000"/>
            </a:lnSpc>
            <a:spcBef>
              <a:spcPct val="0"/>
            </a:spcBef>
            <a:spcAft>
              <a:spcPct val="15000"/>
            </a:spcAft>
            <a:buChar char="•"/>
          </a:pPr>
          <a:r>
            <a:rPr lang="en-US" altLang="zh-CN" sz="1800" kern="1200" dirty="0">
              <a:solidFill>
                <a:schemeClr val="tx1"/>
              </a:solidFill>
              <a:effectLst/>
              <a:latin typeface="+mn-lt"/>
              <a:ea typeface="+mn-ea"/>
              <a:cs typeface="+mn-cs"/>
            </a:rPr>
            <a:t>This is useful especially in networks where there are burst losses </a:t>
          </a:r>
          <a:endParaRPr lang="zh-CN" sz="1800" kern="1200" dirty="0">
            <a:solidFill>
              <a:schemeClr val="tx1"/>
            </a:solidFill>
            <a:latin typeface="Verdana" panose="020B0604030504040204" pitchFamily="34" charset="0"/>
          </a:endParaRPr>
        </a:p>
      </dsp:txBody>
      <dsp:txXfrm>
        <a:off x="2385038" y="3530529"/>
        <a:ext cx="8587761" cy="1495976"/>
      </dsp:txXfrm>
    </dsp:sp>
    <dsp:sp modelId="{24BFEB80-F46F-4410-B291-10753EA6E2DD}">
      <dsp:nvSpPr>
        <dsp:cNvPr id="0" name=""/>
        <dsp:cNvSpPr/>
      </dsp:nvSpPr>
      <dsp:spPr>
        <a:xfrm>
          <a:off x="190478" y="3510045"/>
          <a:ext cx="2194560" cy="152382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118"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1049119"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0A8A52-F1C0-4AA3-BE51-8D5FE75BAACD}" type="datetimeFigureOut">
              <a:rPr lang="zh-CN" altLang="en-US" smtClean="0"/>
              <a:t>2022/1/22</a:t>
            </a:fld>
            <a:endParaRPr lang="zh-CN" altLang="en-US"/>
          </a:p>
        </p:txBody>
      </p:sp>
      <p:sp>
        <p:nvSpPr>
          <p:cNvPr id="1049120"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9121"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122"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1049123"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21C66E-145F-45C1-A05E-25E71E1958E1}" type="slidenum">
              <a:rPr lang="zh-CN" altLang="en-US" smtClean="0"/>
              <a:t>‹#›</a:t>
            </a:fld>
            <a:endParaRPr lang="zh-CN" altLang="en-US"/>
          </a:p>
        </p:txBody>
      </p:sp>
    </p:spTree>
    <p:extLst>
      <p:ext uri="{BB962C8B-B14F-4D97-AF65-F5344CB8AC3E}">
        <p14:creationId xmlns:p14="http://schemas.microsoft.com/office/powerpoint/2010/main" val="1764467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Hi, I am </a:t>
            </a:r>
            <a:r>
              <a:rPr lang="en-US" altLang="zh-CN" dirty="0"/>
              <a:t>Hui</a:t>
            </a:r>
            <a:r>
              <a:rPr lang="zh-CN" altLang="en-US" dirty="0"/>
              <a:t> </a:t>
            </a:r>
            <a:r>
              <a:rPr lang="en-US" altLang="zh-CN" dirty="0" err="1"/>
              <a:t>Xie</a:t>
            </a:r>
            <a:r>
              <a:rPr lang="zh-CN" altLang="en-US" dirty="0"/>
              <a:t> </a:t>
            </a:r>
            <a:r>
              <a:rPr lang="en-US" altLang="zh-CN" dirty="0"/>
              <a:t>from</a:t>
            </a:r>
            <a:r>
              <a:rPr lang="zh-CN" altLang="en-US" dirty="0"/>
              <a:t> </a:t>
            </a:r>
            <a:r>
              <a:rPr lang="en-US" altLang="zh-CN" dirty="0"/>
              <a:t>Tsinghua University. </a:t>
            </a:r>
            <a:r>
              <a:rPr lang="en-US" dirty="0"/>
              <a:t>Today I am going to introduce</a:t>
            </a:r>
            <a:r>
              <a:rPr lang="en-US" baseline="0" dirty="0"/>
              <a:t> our recent work on Revisiting Loss Recovery for High-Speed Transmission.  </a:t>
            </a:r>
            <a:endParaRPr lang="en-US"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1</a:t>
            </a:fld>
            <a:endParaRPr lang="zh-CN" altLang="en-US"/>
          </a:p>
        </p:txBody>
      </p:sp>
    </p:spTree>
    <p:extLst>
      <p:ext uri="{BB962C8B-B14F-4D97-AF65-F5344CB8AC3E}">
        <p14:creationId xmlns:p14="http://schemas.microsoft.com/office/powerpoint/2010/main" val="628954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幻灯片图像占位符 1"/>
          <p:cNvSpPr>
            <a:spLocks noGrp="1" noRot="1" noChangeAspect="1"/>
          </p:cNvSpPr>
          <p:nvPr>
            <p:ph type="sldImg"/>
          </p:nvPr>
        </p:nvSpPr>
        <p:spPr>
          <a:xfrm>
            <a:off x="381000" y="685800"/>
            <a:ext cx="6096000" cy="3429000"/>
          </a:xfrm>
        </p:spPr>
      </p:sp>
      <p:sp>
        <p:nvSpPr>
          <p:cNvPr id="1048589"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conclude,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reason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loss-based TCP fails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fill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up</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pipe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react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wrongly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0" dirty="0">
                <a:latin typeface="Verdana" panose="020B0604030504040204" pitchFamily="34" charset="0"/>
                <a:ea typeface="Verdana" panose="020B0604030504040204" pitchFamily="34" charset="0"/>
              </a:rPr>
              <a:t>non-congestion loss</a:t>
            </a:r>
            <a:r>
              <a:rPr lang="zh-CN" altLang="en-US" sz="1200" kern="0" dirty="0">
                <a:latin typeface="Verdana" panose="020B0604030504040204" pitchFamily="34" charset="0"/>
                <a:ea typeface="Verdana" panose="020B0604030504040204" pitchFamily="34" charset="0"/>
              </a:rPr>
              <a:t> </a:t>
            </a:r>
            <a:r>
              <a:rPr lang="en-US" altLang="zh-CN" sz="1200" kern="0" dirty="0">
                <a:latin typeface="Verdana" panose="020B0604030504040204" pitchFamily="34" charset="0"/>
                <a:ea typeface="Verdana" panose="020B0604030504040204" pitchFamily="34" charset="0"/>
              </a:rPr>
              <a:t>which</a:t>
            </a:r>
            <a:r>
              <a:rPr lang="zh-CN" altLang="en-US" sz="1200" kern="0" dirty="0">
                <a:latin typeface="Verdana" panose="020B0604030504040204" pitchFamily="34" charset="0"/>
                <a:ea typeface="Verdana" panose="020B0604030504040204" pitchFamily="34" charset="0"/>
              </a:rPr>
              <a:t> </a:t>
            </a:r>
            <a:r>
              <a:rPr lang="en-US" altLang="zh-CN" sz="1200" kern="0" dirty="0">
                <a:latin typeface="Verdana" panose="020B0604030504040204" pitchFamily="34" charset="0"/>
                <a:ea typeface="Verdana" panose="020B0604030504040204" pitchFamily="34" charset="0"/>
              </a:rPr>
              <a:t>is</a:t>
            </a:r>
            <a:r>
              <a:rPr lang="zh-CN" altLang="en-US" sz="1200" kern="0" dirty="0">
                <a:latin typeface="Verdana" panose="020B0604030504040204" pitchFamily="34" charset="0"/>
                <a:ea typeface="Verdana" panose="020B0604030504040204" pitchFamily="34" charset="0"/>
              </a:rPr>
              <a:t> </a:t>
            </a:r>
            <a:r>
              <a:rPr lang="en-US" altLang="zh-CN" sz="1200" kern="0" dirty="0">
                <a:latin typeface="Verdana" panose="020B0604030504040204" pitchFamily="34" charset="0"/>
                <a:ea typeface="Verdana" panose="020B0604030504040204" pitchFamily="34" charset="0"/>
              </a:rPr>
              <a:t>ubiquitous</a:t>
            </a:r>
            <a:r>
              <a:rPr lang="zh-CN" altLang="en-US" sz="1200" kern="0" dirty="0">
                <a:latin typeface="Verdana" panose="020B0604030504040204" pitchFamily="34" charset="0"/>
                <a:ea typeface="Verdana" panose="020B0604030504040204" pitchFamily="34" charset="0"/>
              </a:rPr>
              <a:t> </a:t>
            </a:r>
            <a:r>
              <a:rPr lang="en-US" altLang="zh-CN" sz="1200" kern="0" dirty="0">
                <a:latin typeface="Verdana" panose="020B0604030504040204" pitchFamily="34" charset="0"/>
                <a:ea typeface="Verdana" panose="020B0604030504040204" pitchFamily="34" charset="0"/>
              </a:rPr>
              <a:t>over</a:t>
            </a:r>
            <a:r>
              <a:rPr lang="zh-CN" altLang="en-US" sz="1200" kern="0" dirty="0">
                <a:latin typeface="Verdana" panose="020B0604030504040204" pitchFamily="34" charset="0"/>
                <a:ea typeface="Verdana" panose="020B0604030504040204" pitchFamily="34" charset="0"/>
              </a:rPr>
              <a:t> </a:t>
            </a:r>
            <a:r>
              <a:rPr lang="en-US" altLang="zh-CN" sz="1200" kern="0" dirty="0">
                <a:latin typeface="Verdana" panose="020B0604030504040204" pitchFamily="34" charset="0"/>
                <a:ea typeface="Verdana" panose="020B0604030504040204" pitchFamily="34" charset="0"/>
              </a:rPr>
              <a:t>the</a:t>
            </a:r>
            <a:r>
              <a:rPr lang="zh-CN" altLang="en-US" sz="1200" kern="0" dirty="0">
                <a:latin typeface="Verdana" panose="020B0604030504040204" pitchFamily="34" charset="0"/>
                <a:ea typeface="Verdana" panose="020B0604030504040204" pitchFamily="34" charset="0"/>
              </a:rPr>
              <a:t> </a:t>
            </a:r>
            <a:r>
              <a:rPr lang="en-US" altLang="zh-CN" sz="1200" kern="0" dirty="0">
                <a:latin typeface="Verdana" panose="020B0604030504040204" pitchFamily="34" charset="0"/>
                <a:ea typeface="Verdana" panose="020B0604030504040204" pitchFamily="34" charset="0"/>
              </a:rPr>
              <a:t>public</a:t>
            </a:r>
            <a:r>
              <a:rPr lang="zh-CN" altLang="en-US" sz="1200" kern="0" dirty="0">
                <a:latin typeface="Verdana" panose="020B0604030504040204" pitchFamily="34" charset="0"/>
                <a:ea typeface="Verdana" panose="020B0604030504040204" pitchFamily="34" charset="0"/>
              </a:rPr>
              <a:t> </a:t>
            </a:r>
            <a:r>
              <a:rPr lang="en-US" altLang="zh-CN" sz="1200" kern="0" dirty="0">
                <a:latin typeface="Verdana" panose="020B0604030504040204" pitchFamily="34" charset="0"/>
                <a:ea typeface="Verdana" panose="020B0604030504040204" pitchFamily="34" charset="0"/>
              </a:rPr>
              <a:t>Internet.</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 number of high-speed TCP variants that are non-loss-based have improved throughput for wide-area transmissions. However, they suffer from new issues as discussed next. </a:t>
            </a:r>
            <a:endParaRPr lang="en-US" altLang="zh-CN" dirty="0"/>
          </a:p>
        </p:txBody>
      </p:sp>
      <p:sp>
        <p:nvSpPr>
          <p:cNvPr id="1048590" name="灯片编号占位符 3"/>
          <p:cNvSpPr>
            <a:spLocks noGrp="1"/>
          </p:cNvSpPr>
          <p:nvPr>
            <p:ph type="sldNum" sz="quarter" idx="10"/>
          </p:nvPr>
        </p:nvSpPr>
        <p:spPr/>
        <p:txBody>
          <a:bodyPr/>
          <a:lstStyle/>
          <a:p>
            <a:fld id="{8E21C66E-145F-45C1-A05E-25E71E1958E1}" type="slidenum">
              <a:rPr lang="zh-CN" altLang="en-US" smtClean="0"/>
              <a:t>10</a:t>
            </a:fld>
            <a:endParaRPr lang="zh-CN" altLang="en-US"/>
          </a:p>
        </p:txBody>
      </p:sp>
    </p:spTree>
    <p:extLst>
      <p:ext uri="{BB962C8B-B14F-4D97-AF65-F5344CB8AC3E}">
        <p14:creationId xmlns:p14="http://schemas.microsoft.com/office/powerpoint/2010/main" val="1188872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幻灯片图像占位符 1"/>
          <p:cNvSpPr>
            <a:spLocks noGrp="1" noRot="1" noChangeAspect="1"/>
          </p:cNvSpPr>
          <p:nvPr>
            <p:ph type="sldImg"/>
          </p:nvPr>
        </p:nvSpPr>
        <p:spPr>
          <a:xfrm>
            <a:off x="381000" y="685800"/>
            <a:ext cx="6096000" cy="3429000"/>
          </a:xfrm>
        </p:spPr>
      </p:sp>
      <p:sp>
        <p:nvSpPr>
          <p:cNvPr id="1048589"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chemeClr val="tx1"/>
                </a:solidFill>
                <a:latin typeface="+mn-lt"/>
                <a:ea typeface="+mn-ea"/>
                <a:cs typeface="+mn-cs"/>
              </a:rPr>
              <a:t>Then we give the second takeaway:</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The</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current</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recovery capability does not match high-speed TCP.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a:solidFill>
                <a:schemeClr val="tx1"/>
              </a:solidFill>
              <a:latin typeface="+mn-lt"/>
              <a:ea typeface="+mn-ea"/>
              <a:cs typeface="+mn-cs"/>
            </a:endParaRPr>
          </a:p>
        </p:txBody>
      </p:sp>
      <p:sp>
        <p:nvSpPr>
          <p:cNvPr id="1048590" name="灯片编号占位符 3"/>
          <p:cNvSpPr>
            <a:spLocks noGrp="1"/>
          </p:cNvSpPr>
          <p:nvPr>
            <p:ph type="sldNum" sz="quarter" idx="10"/>
          </p:nvPr>
        </p:nvSpPr>
        <p:spPr/>
        <p:txBody>
          <a:bodyPr/>
          <a:lstStyle/>
          <a:p>
            <a:fld id="{8E21C66E-145F-45C1-A05E-25E71E1958E1}" type="slidenum">
              <a:rPr lang="zh-CN" altLang="en-US" smtClean="0"/>
              <a:t>11</a:t>
            </a:fld>
            <a:endParaRPr lang="zh-CN" altLang="en-US"/>
          </a:p>
        </p:txBody>
      </p:sp>
    </p:spTree>
    <p:extLst>
      <p:ext uri="{BB962C8B-B14F-4D97-AF65-F5344CB8AC3E}">
        <p14:creationId xmlns:p14="http://schemas.microsoft.com/office/powerpoint/2010/main" val="3305523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define receive-buffer-bubble (RBB) as the gap in sequence space between non-contiguous blocks of data that have been received and queued at the receiver. An RBB can be caused by packet loss or out-of-order delivery.</a:t>
            </a:r>
            <a:r>
              <a:rPr lang="en-US" altLang="zh-CN" sz="1200" kern="1200" dirty="0">
                <a:solidFill>
                  <a:schemeClr val="tx1"/>
                </a:solidFill>
                <a:effectLst/>
                <a:latin typeface="+mn-lt"/>
                <a:ea typeface="+mn-ea"/>
                <a:cs typeface="+mn-cs"/>
              </a:rPr>
              <a:t> It is observed that the number of RBBs in TCP CUBIC does not exceed three in all scenarios, while the number of RBBs in TCP BBR is much larger. In the worse case, BBR can cause up to 150 RBBs in the receiver’s queue.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 </a:t>
            </a:r>
          </a:p>
        </p:txBody>
      </p:sp>
      <p:sp>
        <p:nvSpPr>
          <p:cNvPr id="4" name="灯片编号占位符 3"/>
          <p:cNvSpPr>
            <a:spLocks noGrp="1"/>
          </p:cNvSpPr>
          <p:nvPr>
            <p:ph type="sldNum" sz="quarter" idx="10"/>
          </p:nvPr>
        </p:nvSpPr>
        <p:spPr/>
        <p:txBody>
          <a:bodyPr/>
          <a:lstStyle/>
          <a:p>
            <a:fld id="{8E21C66E-145F-45C1-A05E-25E71E1958E1}" type="slidenum">
              <a:rPr lang="zh-CN" altLang="en-US" smtClean="0"/>
              <a:t>12</a:t>
            </a:fld>
            <a:endParaRPr lang="zh-CN" altLang="en-US"/>
          </a:p>
        </p:txBody>
      </p:sp>
    </p:spTree>
    <p:extLst>
      <p:ext uri="{BB962C8B-B14F-4D97-AF65-F5344CB8AC3E}">
        <p14:creationId xmlns:p14="http://schemas.microsoft.com/office/powerpoint/2010/main" val="4167694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Why BBR results in more RBBs than CUBIC? The answer is relevant with the higher throughput. As shown in the left figure, TCP BBR is a high-speed TCP variant that does not regard loss as back-off signal directly, its throughput is much higher than that of loss-based CUBIC over large-BDP and lossy links. In general, the number of RBBs has its positive correlation with throughput. </a:t>
            </a:r>
            <a:r>
              <a:rPr lang="en-US" altLang="zh-CN" dirty="0"/>
              <a:t>Large number of RBBs results in the mismatch between </a:t>
            </a:r>
            <a:r>
              <a:rPr lang="en-US" altLang="x-none" sz="1200" dirty="0"/>
              <a:t>recovery </a:t>
            </a:r>
            <a:r>
              <a:rPr lang="en-US" altLang="zh-CN" sz="1200" dirty="0"/>
              <a:t>c</a:t>
            </a:r>
            <a:r>
              <a:rPr lang="en-US" altLang="x-none" sz="1200" dirty="0"/>
              <a:t>apability </a:t>
            </a:r>
            <a:r>
              <a:rPr lang="en-US" altLang="zh-CN" sz="1200" dirty="0"/>
              <a:t>and h</a:t>
            </a:r>
            <a:r>
              <a:rPr lang="en-US" altLang="x-none" sz="1200" dirty="0"/>
              <a:t>igh-speed TCP. </a:t>
            </a:r>
            <a:r>
              <a:rPr lang="en-US" altLang="zh-CN" sz="1200" kern="1200" dirty="0">
                <a:solidFill>
                  <a:schemeClr val="tx1"/>
                </a:solidFill>
                <a:effectLst/>
                <a:latin typeface="+mn-lt"/>
                <a:ea typeface="+mn-ea"/>
                <a:cs typeface="+mn-cs"/>
              </a:rPr>
              <a:t>This mismatch issue is unremarkable for the loss-based TCP when both throughput and number of RBBs are low. However, large number of RBBs </a:t>
            </a:r>
            <a:r>
              <a:rPr lang="en-US" altLang="zh-CN" dirty="0"/>
              <a:t>requires </a:t>
            </a:r>
            <a:r>
              <a:rPr lang="en-US" altLang="zh-CN" dirty="0">
                <a:solidFill>
                  <a:srgbClr val="C00000"/>
                </a:solidFill>
              </a:rPr>
              <a:t>more efficient loss recovery capability!</a:t>
            </a:r>
            <a:endParaRPr lang="zh-CN" altLang="en-US"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en-US" altLang="zh-CN"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13</a:t>
            </a:fld>
            <a:endParaRPr lang="zh-CN" altLang="en-US"/>
          </a:p>
        </p:txBody>
      </p:sp>
    </p:spTree>
    <p:extLst>
      <p:ext uri="{BB962C8B-B14F-4D97-AF65-F5344CB8AC3E}">
        <p14:creationId xmlns:p14="http://schemas.microsoft.com/office/powerpoint/2010/main" val="2962548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use k to denote the retransmission times of a specific packet, </a:t>
            </a:r>
            <a:r>
              <a:rPr lang="en-US" altLang="zh-CN" sz="1200" kern="1200" dirty="0" err="1">
                <a:solidFill>
                  <a:schemeClr val="tx1"/>
                </a:solidFill>
                <a:effectLst/>
                <a:latin typeface="+mn-lt"/>
                <a:ea typeface="+mn-ea"/>
                <a:cs typeface="+mn-cs"/>
              </a:rPr>
              <a:t>k_max</a:t>
            </a:r>
            <a:r>
              <a:rPr lang="en-US" altLang="zh-CN" sz="1200" kern="1200" dirty="0">
                <a:solidFill>
                  <a:schemeClr val="tx1"/>
                </a:solidFill>
                <a:effectLst/>
                <a:latin typeface="+mn-lt"/>
                <a:ea typeface="+mn-ea"/>
                <a:cs typeface="+mn-cs"/>
              </a:rPr>
              <a:t>, the maximum value of k among all packets in a connection.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As shown in the right figure, TCP BBR suffers more serious lost retransmissions than TCP CUBIC. Specifically, for TCP BBR, 132 “unlucky” packets have been retransmitted 3 times, and 14 “unlucky” packets being retransmitted 4 times. We infer that higher speed results in more times of retransmissions.</a:t>
            </a:r>
            <a:endParaRPr lang="en-US" altLang="zh-CN"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14</a:t>
            </a:fld>
            <a:endParaRPr lang="zh-CN" altLang="en-US"/>
          </a:p>
        </p:txBody>
      </p:sp>
    </p:spTree>
    <p:extLst>
      <p:ext uri="{BB962C8B-B14F-4D97-AF65-F5344CB8AC3E}">
        <p14:creationId xmlns:p14="http://schemas.microsoft.com/office/powerpoint/2010/main" val="1139903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more times for a specific packet is retransmitted, the more receive buffer the connection occupies. Therefore, when running under large-BDP and lossy network conditions to optimize the TCP throughput, high-speed TCP might bottleneck its receive buffer which is usually small (</a:t>
            </a:r>
            <a:r>
              <a:rPr lang="en-US" altLang="zh-CN" sz="1200" i="1" kern="1200" dirty="0">
                <a:solidFill>
                  <a:schemeClr val="tx1"/>
                </a:solidFill>
                <a:effectLst/>
                <a:latin typeface="+mn-lt"/>
                <a:ea typeface="+mn-ea"/>
                <a:cs typeface="+mn-cs"/>
              </a:rPr>
              <a:t>for example, </a:t>
            </a:r>
            <a:r>
              <a:rPr lang="en-US" altLang="zh-CN" sz="1200" kern="1200" dirty="0">
                <a:solidFill>
                  <a:schemeClr val="tx1"/>
                </a:solidFill>
                <a:effectLst/>
                <a:latin typeface="+mn-lt"/>
                <a:ea typeface="+mn-ea"/>
                <a:cs typeface="+mn-cs"/>
              </a:rPr>
              <a:t>16 MB) in modern wide-area Linux servers. This bottleneck can be verified by our measurement study through the Pantheon. As shown in the right figure, it is observed that buffer limitation makes TCP only achieve bandwidth utilization of less than 25% even when there is sufficient available bandwidth. 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reveals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high-speed wide-area transmission is buffer starving.</a:t>
            </a:r>
            <a:endParaRPr lang="en-US" altLang="zh-CN"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15</a:t>
            </a:fld>
            <a:endParaRPr lang="zh-CN" altLang="en-US"/>
          </a:p>
        </p:txBody>
      </p:sp>
    </p:spTree>
    <p:extLst>
      <p:ext uri="{BB962C8B-B14F-4D97-AF65-F5344CB8AC3E}">
        <p14:creationId xmlns:p14="http://schemas.microsoft.com/office/powerpoint/2010/main" val="1069628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幻灯片图像占位符 1"/>
          <p:cNvSpPr>
            <a:spLocks noGrp="1" noRot="1" noChangeAspect="1"/>
          </p:cNvSpPr>
          <p:nvPr>
            <p:ph type="sldImg"/>
          </p:nvPr>
        </p:nvSpPr>
        <p:spPr>
          <a:xfrm>
            <a:off x="381000" y="685800"/>
            <a:ext cx="6096000" cy="3429000"/>
          </a:xfrm>
        </p:spPr>
      </p:sp>
      <p:sp>
        <p:nvSpPr>
          <p:cNvPr id="1048589"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To mitigate the capability mismatch between loss recovery and throughput improvement of high-speed TCP, network operators usually raise the end-host buffer by TCP tuning. However, the issue is never solved in the case that operators only owning one side. Some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application-level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optimization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such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parallel TCP</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tries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improve transmission efficiency at the sender side when the end-host’s buffer is insufficient,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however,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face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with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problems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will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discuss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next. </a:t>
            </a:r>
            <a:endParaRPr lang="en-US" altLang="zh-CN" dirty="0"/>
          </a:p>
          <a:p>
            <a:endParaRPr lang="en-US" altLang="zh-CN" dirty="0"/>
          </a:p>
        </p:txBody>
      </p:sp>
      <p:sp>
        <p:nvSpPr>
          <p:cNvPr id="1048590" name="灯片编号占位符 3"/>
          <p:cNvSpPr>
            <a:spLocks noGrp="1"/>
          </p:cNvSpPr>
          <p:nvPr>
            <p:ph type="sldNum" sz="quarter" idx="10"/>
          </p:nvPr>
        </p:nvSpPr>
        <p:spPr/>
        <p:txBody>
          <a:bodyPr/>
          <a:lstStyle/>
          <a:p>
            <a:fld id="{8E21C66E-145F-45C1-A05E-25E71E1958E1}" type="slidenum">
              <a:rPr lang="zh-CN" altLang="en-US" smtClean="0"/>
              <a:t>16</a:t>
            </a:fld>
            <a:endParaRPr lang="zh-CN" altLang="en-US"/>
          </a:p>
        </p:txBody>
      </p:sp>
    </p:spTree>
    <p:extLst>
      <p:ext uri="{BB962C8B-B14F-4D97-AF65-F5344CB8AC3E}">
        <p14:creationId xmlns:p14="http://schemas.microsoft.com/office/powerpoint/2010/main" val="2403145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幻灯片图像占位符 1"/>
          <p:cNvSpPr>
            <a:spLocks noGrp="1" noRot="1" noChangeAspect="1"/>
          </p:cNvSpPr>
          <p:nvPr>
            <p:ph type="sldImg"/>
          </p:nvPr>
        </p:nvSpPr>
        <p:spPr>
          <a:xfrm>
            <a:off x="381000" y="685800"/>
            <a:ext cx="6096000" cy="3429000"/>
          </a:xfrm>
        </p:spPr>
      </p:sp>
      <p:sp>
        <p:nvSpPr>
          <p:cNvPr id="1048589"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our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third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takeaway</a:t>
            </a:r>
            <a:r>
              <a:rPr lang="en-US" altLang="zh-CN" sz="1200" b="0" dirty="0"/>
              <a:t>.</a:t>
            </a:r>
            <a:endParaRPr lang="en-US" altLang="zh-CN" b="0" dirty="0"/>
          </a:p>
        </p:txBody>
      </p:sp>
      <p:sp>
        <p:nvSpPr>
          <p:cNvPr id="1048590" name="灯片编号占位符 3"/>
          <p:cNvSpPr>
            <a:spLocks noGrp="1"/>
          </p:cNvSpPr>
          <p:nvPr>
            <p:ph type="sldNum" sz="quarter" idx="10"/>
          </p:nvPr>
        </p:nvSpPr>
        <p:spPr/>
        <p:txBody>
          <a:bodyPr/>
          <a:lstStyle/>
          <a:p>
            <a:fld id="{8E21C66E-145F-45C1-A05E-25E71E1958E1}" type="slidenum">
              <a:rPr lang="zh-CN" altLang="en-US" smtClean="0"/>
              <a:t>17</a:t>
            </a:fld>
            <a:endParaRPr lang="zh-CN" altLang="en-US"/>
          </a:p>
        </p:txBody>
      </p:sp>
    </p:spTree>
    <p:extLst>
      <p:ext uri="{BB962C8B-B14F-4D97-AF65-F5344CB8AC3E}">
        <p14:creationId xmlns:p14="http://schemas.microsoft.com/office/powerpoint/2010/main" val="1804838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8" name="幻灯片图像占位符 1"/>
          <p:cNvSpPr>
            <a:spLocks noGrp="1" noRot="1" noChangeAspect="1"/>
          </p:cNvSpPr>
          <p:nvPr>
            <p:ph type="sldImg"/>
          </p:nvPr>
        </p:nvSpPr>
        <p:spPr>
          <a:xfrm>
            <a:off x="381000" y="685800"/>
            <a:ext cx="6096000" cy="3429000"/>
          </a:xfrm>
        </p:spPr>
      </p:sp>
      <p:sp>
        <p:nvSpPr>
          <p:cNvPr id="1048649"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How many connections is sufficient to yield good through- put performance? The answer might be very hard to find. First, the network conditions such as RTT, PLR, bottleneck link capacity are always dynamically changing, and cross traffic is also unpredictable which impact the available bandwidth significantly. Second, the characteristics of datasets (</a:t>
            </a:r>
            <a:r>
              <a:rPr lang="en-US" altLang="zh-CN" sz="1200" i="1" kern="1200" dirty="0">
                <a:solidFill>
                  <a:schemeClr val="tx1"/>
                </a:solidFill>
                <a:effectLst/>
                <a:latin typeface="+mn-lt"/>
                <a:ea typeface="+mn-ea"/>
                <a:cs typeface="+mn-cs"/>
              </a:rPr>
              <a:t>e.g.</a:t>
            </a:r>
            <a:r>
              <a:rPr lang="en-US" altLang="zh-CN" sz="1200" kern="1200" dirty="0">
                <a:solidFill>
                  <a:schemeClr val="tx1"/>
                </a:solidFill>
                <a:effectLst/>
                <a:latin typeface="+mn-lt"/>
                <a:ea typeface="+mn-ea"/>
                <a:cs typeface="+mn-cs"/>
              </a:rPr>
              <a:t>, file size and number of files) and end-hosts (</a:t>
            </a:r>
            <a:r>
              <a:rPr lang="en-US" altLang="zh-CN" sz="1200" i="1" kern="1200" dirty="0">
                <a:solidFill>
                  <a:schemeClr val="tx1"/>
                </a:solidFill>
                <a:effectLst/>
                <a:latin typeface="+mn-lt"/>
                <a:ea typeface="+mn-ea"/>
                <a:cs typeface="+mn-cs"/>
              </a:rPr>
              <a:t>e.g.</a:t>
            </a:r>
            <a:r>
              <a:rPr lang="en-US" altLang="zh-CN" sz="1200" kern="1200" dirty="0">
                <a:solidFill>
                  <a:schemeClr val="tx1"/>
                </a:solidFill>
                <a:effectLst/>
                <a:latin typeface="+mn-lt"/>
                <a:ea typeface="+mn-ea"/>
                <a:cs typeface="+mn-cs"/>
              </a:rPr>
              <a:t>, file system and transmission protocol type) may also impact the optimal parallelism level. Furthermore, parallel TCP sockets introduce negative effect even if it runs with an optimal number of connections. As shown in the figure, when a single stream can achieve the same throughput as the parallel TCP, parallel TCP may have negative effect due to a greater risk of tail loss which usually cause time out.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en-US" altLang="zh-CN" dirty="0"/>
          </a:p>
        </p:txBody>
      </p:sp>
      <p:sp>
        <p:nvSpPr>
          <p:cNvPr id="1048650" name="灯片编号占位符 3"/>
          <p:cNvSpPr>
            <a:spLocks noGrp="1"/>
          </p:cNvSpPr>
          <p:nvPr>
            <p:ph type="sldNum" sz="quarter" idx="10"/>
          </p:nvPr>
        </p:nvSpPr>
        <p:spPr/>
        <p:txBody>
          <a:bodyPr/>
          <a:lstStyle/>
          <a:p>
            <a:fld id="{8E21C66E-145F-45C1-A05E-25E71E1958E1}" type="slidenum">
              <a:rPr lang="zh-CN" altLang="en-US" smtClean="0"/>
              <a:t>18</a:t>
            </a:fld>
            <a:endParaRPr lang="zh-CN" altLang="en-US"/>
          </a:p>
        </p:txBody>
      </p:sp>
    </p:spTree>
    <p:extLst>
      <p:ext uri="{BB962C8B-B14F-4D97-AF65-F5344CB8AC3E}">
        <p14:creationId xmlns:p14="http://schemas.microsoft.com/office/powerpoint/2010/main" val="2550333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8" name="幻灯片图像占位符 1"/>
          <p:cNvSpPr>
            <a:spLocks noGrp="1" noRot="1" noChangeAspect="1"/>
          </p:cNvSpPr>
          <p:nvPr>
            <p:ph type="sldImg"/>
          </p:nvPr>
        </p:nvSpPr>
        <p:spPr>
          <a:xfrm>
            <a:off x="381000" y="685800"/>
            <a:ext cx="6096000" cy="3429000"/>
          </a:xfrm>
        </p:spPr>
      </p:sp>
      <p:sp>
        <p:nvSpPr>
          <p:cNvPr id="1048649"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As discussed above, high-speed transmission usually encounter a problem that a retransmitted packet is lost repeatedly under large-BDP and lossy network. In this paper, we propose try to eliminate the bottleneck of receive buffer during the loss recovery phases. </a:t>
            </a:r>
            <a:endParaRPr lang="en-US" altLang="zh-CN" dirty="0"/>
          </a:p>
        </p:txBody>
      </p:sp>
      <p:sp>
        <p:nvSpPr>
          <p:cNvPr id="1048650" name="灯片编号占位符 3"/>
          <p:cNvSpPr>
            <a:spLocks noGrp="1"/>
          </p:cNvSpPr>
          <p:nvPr>
            <p:ph type="sldNum" sz="quarter" idx="10"/>
          </p:nvPr>
        </p:nvSpPr>
        <p:spPr/>
        <p:txBody>
          <a:bodyPr/>
          <a:lstStyle/>
          <a:p>
            <a:fld id="{8E21C66E-145F-45C1-A05E-25E71E1958E1}" type="slidenum">
              <a:rPr lang="zh-CN" altLang="en-US" smtClean="0"/>
              <a:t>19</a:t>
            </a:fld>
            <a:endParaRPr lang="zh-CN" altLang="en-US"/>
          </a:p>
        </p:txBody>
      </p:sp>
    </p:spTree>
    <p:extLst>
      <p:ext uri="{BB962C8B-B14F-4D97-AF65-F5344CB8AC3E}">
        <p14:creationId xmlns:p14="http://schemas.microsoft.com/office/powerpoint/2010/main" val="139875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 emerging applications </a:t>
            </a:r>
            <a:r>
              <a:rPr lang="en-US" altLang="zh-CN" dirty="0"/>
              <a:t>such</a:t>
            </a:r>
            <a:r>
              <a:rPr lang="zh-CN" altLang="en-US" dirty="0"/>
              <a:t> </a:t>
            </a:r>
            <a:r>
              <a:rPr lang="en-US" altLang="zh-CN" dirty="0"/>
              <a:t>as</a:t>
            </a:r>
            <a:r>
              <a:rPr lang="en-US" dirty="0"/>
              <a:t> cloud AR/VR gaming, ultra-high definition streaming, </a:t>
            </a:r>
            <a:r>
              <a:rPr lang="en-US" altLang="zh-CN" dirty="0"/>
              <a:t>and</a:t>
            </a:r>
            <a:r>
              <a:rPr lang="zh-CN" altLang="en-US" dirty="0"/>
              <a:t> </a:t>
            </a:r>
            <a:r>
              <a:rPr lang="en-US" dirty="0"/>
              <a:t>Metaverse</a:t>
            </a:r>
            <a:r>
              <a:rPr lang="zh-CN" altLang="en-US" dirty="0"/>
              <a:t> </a:t>
            </a:r>
            <a:r>
              <a:rPr lang="en-US" dirty="0"/>
              <a:t>imply the demand for ultra-high bandwidth transmission in the wide area network</a:t>
            </a:r>
            <a:r>
              <a:rPr lang="en-US" altLang="zh-CN" dirty="0"/>
              <a:t>.</a:t>
            </a:r>
            <a:endParaRPr lang="en-US" dirty="0"/>
          </a:p>
          <a:p>
            <a:endParaRPr lang="en-US"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2</a:t>
            </a:fld>
            <a:endParaRPr lang="zh-CN" altLang="en-US"/>
          </a:p>
        </p:txBody>
      </p:sp>
    </p:spTree>
    <p:extLst>
      <p:ext uri="{BB962C8B-B14F-4D97-AF65-F5344CB8AC3E}">
        <p14:creationId xmlns:p14="http://schemas.microsoft.com/office/powerpoint/2010/main" val="1169722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propose an opportunistic random redundant retransmission algorithm, called OR3. OR3 follows three design principles, </a:t>
            </a:r>
            <a:r>
              <a:rPr lang="en-US" altLang="zh-CN" sz="1200" i="1" kern="1200" dirty="0">
                <a:solidFill>
                  <a:schemeClr val="tx1"/>
                </a:solidFill>
                <a:effectLst/>
                <a:latin typeface="+mn-lt"/>
                <a:ea typeface="+mn-ea"/>
                <a:cs typeface="+mn-cs"/>
              </a:rPr>
              <a:t>i.e.</a:t>
            </a:r>
            <a:r>
              <a:rPr lang="en-US" altLang="zh-CN" sz="1200" kern="1200" dirty="0">
                <a:solidFill>
                  <a:schemeClr val="tx1"/>
                </a:solidFill>
                <a:effectLst/>
                <a:latin typeface="+mn-lt"/>
                <a:ea typeface="+mn-ea"/>
                <a:cs typeface="+mn-cs"/>
              </a:rPr>
              <a:t>, </a:t>
            </a:r>
            <a:r>
              <a:rPr lang="en-US" altLang="zh-CN" sz="1200" i="1" kern="1200" dirty="0">
                <a:solidFill>
                  <a:schemeClr val="tx1"/>
                </a:solidFill>
                <a:effectLst/>
                <a:latin typeface="+mn-lt"/>
                <a:ea typeface="+mn-ea"/>
                <a:cs typeface="+mn-cs"/>
              </a:rPr>
              <a:t>opportunism</a:t>
            </a:r>
            <a:r>
              <a:rPr lang="en-US" altLang="zh-CN" sz="1200" kern="1200" dirty="0">
                <a:solidFill>
                  <a:schemeClr val="tx1"/>
                </a:solidFill>
                <a:effectLst/>
                <a:latin typeface="+mn-lt"/>
                <a:ea typeface="+mn-ea"/>
                <a:cs typeface="+mn-cs"/>
              </a:rPr>
              <a:t>, </a:t>
            </a:r>
            <a:r>
              <a:rPr lang="en-US" altLang="zh-CN" sz="1200" i="1" kern="1200" dirty="0">
                <a:solidFill>
                  <a:schemeClr val="tx1"/>
                </a:solidFill>
                <a:effectLst/>
                <a:latin typeface="+mn-lt"/>
                <a:ea typeface="+mn-ea"/>
                <a:cs typeface="+mn-cs"/>
              </a:rPr>
              <a:t>redundancy</a:t>
            </a:r>
            <a:r>
              <a:rPr lang="en-US" altLang="zh-CN" sz="1200" kern="1200" dirty="0">
                <a:solidFill>
                  <a:schemeClr val="tx1"/>
                </a:solidFill>
                <a:effectLst/>
                <a:latin typeface="+mn-lt"/>
                <a:ea typeface="+mn-ea"/>
                <a:cs typeface="+mn-cs"/>
              </a:rPr>
              <a:t>, and </a:t>
            </a:r>
            <a:r>
              <a:rPr lang="en-US" altLang="zh-CN" sz="1200" i="1" kern="1200" dirty="0">
                <a:solidFill>
                  <a:schemeClr val="tx1"/>
                </a:solidFill>
                <a:effectLst/>
                <a:latin typeface="+mn-lt"/>
                <a:ea typeface="+mn-ea"/>
                <a:cs typeface="+mn-cs"/>
              </a:rPr>
              <a:t>randomization</a:t>
            </a:r>
            <a:r>
              <a:rPr lang="en-US" altLang="zh-CN" sz="1200" kern="1200" dirty="0">
                <a:solidFill>
                  <a:schemeClr val="tx1"/>
                </a:solidFill>
                <a:effectLst/>
                <a:latin typeface="+mn-lt"/>
                <a:ea typeface="+mn-ea"/>
                <a:cs typeface="+mn-cs"/>
              </a:rPr>
              <a:t>, to minimize the maximum number of retransmissions.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First, opportunism tackles the flow control bottleneck by allowing the sender to retransmit packets beyond congestion window and receive window. The design rationale is that the receive buffer is the bottleneck of high-speed transmission in 80% of cases during loss recovery. During the packet loss recovery phase, the sender is allowed to send more data than the limit of receive buffer. Since a large volume of receive buffer might be released once the opportunism retransmission succeeds, overbooking the receiving buffer in advance can improve bandwidth utilization.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Second, redundancy allows sending multiple replicas of the lost packets when a loss event is detected. OR3 applies two simple rules: (1) A packet is retransmitted with no replica if lost for the first time. (2) The more times that a packet have been lost, the more replicas are sent. The first rule is based on the fact that most of the lost packets can be successfully delivered after retransmitted once. This avoids unnecessary redundancy overhead. The second rule assures that OR3 adaptively retransmits the lost packets as fast 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Finally, a loss event usually contains multiple consecutive lost packets, the redundant replicas might be lost together again when burst losses occur. To improve the robustness under various packet loss pattern, randomization enables the redundant retransmitted packets to be sent out in a random number of sending cycles. This is useful especially in networks such as wireless networks and policy-based networks where there are burst losses.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en-US" altLang="zh-CN"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20</a:t>
            </a:fld>
            <a:endParaRPr lang="zh-CN" altLang="en-US"/>
          </a:p>
        </p:txBody>
      </p:sp>
    </p:spTree>
    <p:extLst>
      <p:ext uri="{BB962C8B-B14F-4D97-AF65-F5344CB8AC3E}">
        <p14:creationId xmlns:p14="http://schemas.microsoft.com/office/powerpoint/2010/main" val="449340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defRPr/>
            </a:pPr>
            <a:r>
              <a:rPr lang="en-US" altLang="zh-CN" dirty="0"/>
              <a:t>We implement TCP-OR3, a TCP implementation </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that applies OR3 and </a:t>
            </a:r>
            <a:r>
              <a:rPr lang="en-US" altLang="zh-CN" sz="1200" kern="1200" dirty="0">
                <a:solidFill>
                  <a:schemeClr val="tx1"/>
                </a:solidFill>
                <a:effectLst/>
                <a:latin typeface="+mn-lt"/>
                <a:ea typeface="+mn-ea"/>
                <a:cs typeface="+mn-cs"/>
              </a:rPr>
              <a:t>chooses the non-loss-based BBR as its default congestion controller. </a:t>
            </a:r>
            <a:endParaRPr lang="en-US" altLang="zh-CN"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21</a:t>
            </a:fld>
            <a:endParaRPr lang="zh-CN" altLang="en-US"/>
          </a:p>
        </p:txBody>
      </p:sp>
    </p:spTree>
    <p:extLst>
      <p:ext uri="{BB962C8B-B14F-4D97-AF65-F5344CB8AC3E}">
        <p14:creationId xmlns:p14="http://schemas.microsoft.com/office/powerpoint/2010/main" val="2854034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is </a:t>
            </a:r>
            <a:r>
              <a:rPr lang="en-US" altLang="zh-CN" baseline="0" dirty="0"/>
              <a:t>the result. </a:t>
            </a:r>
            <a:endParaRPr lang="zh-CN" altLang="en-US" baseline="0" dirty="0"/>
          </a:p>
          <a:p>
            <a:r>
              <a:rPr lang="en-US" altLang="zh-CN" sz="1200" kern="1200" dirty="0">
                <a:solidFill>
                  <a:schemeClr val="tx1"/>
                </a:solidFill>
                <a:effectLst/>
                <a:latin typeface="+mn-lt"/>
                <a:ea typeface="+mn-ea"/>
                <a:cs typeface="+mn-cs"/>
              </a:rPr>
              <a:t>It is demonstrated that OR3 greatly increases the goodput (blue dashed line) by decreasing the </a:t>
            </a:r>
            <a:r>
              <a:rPr lang="en-US" altLang="zh-CN" sz="1200" kern="1200" dirty="0" err="1">
                <a:solidFill>
                  <a:schemeClr val="tx1"/>
                </a:solidFill>
                <a:effectLst/>
                <a:latin typeface="+mn-lt"/>
                <a:ea typeface="+mn-ea"/>
                <a:cs typeface="+mn-cs"/>
              </a:rPr>
              <a:t>k_max</a:t>
            </a:r>
            <a:r>
              <a:rPr lang="en-US" altLang="zh-CN" sz="1200" kern="1200" dirty="0">
                <a:solidFill>
                  <a:schemeClr val="tx1"/>
                </a:solidFill>
                <a:effectLst/>
                <a:latin typeface="+mn-lt"/>
                <a:ea typeface="+mn-ea"/>
                <a:cs typeface="+mn-cs"/>
              </a:rPr>
              <a:t> (green line). </a:t>
            </a:r>
            <a:endParaRPr lang="en-US" altLang="zh-CN"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22</a:t>
            </a:fld>
            <a:endParaRPr lang="zh-CN" altLang="en-US"/>
          </a:p>
        </p:txBody>
      </p:sp>
    </p:spTree>
    <p:extLst>
      <p:ext uri="{BB962C8B-B14F-4D97-AF65-F5344CB8AC3E}">
        <p14:creationId xmlns:p14="http://schemas.microsoft.com/office/powerpoint/2010/main" val="3833160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left figure further shows the case of long-delay and lossy links with capacity of 100 </a:t>
            </a:r>
            <a:r>
              <a:rPr lang="en-US" altLang="zh-CN" sz="1200" kern="1200" dirty="0" err="1">
                <a:solidFill>
                  <a:schemeClr val="tx1"/>
                </a:solidFill>
                <a:effectLst/>
                <a:latin typeface="+mn-lt"/>
                <a:ea typeface="+mn-ea"/>
                <a:cs typeface="+mn-cs"/>
              </a:rPr>
              <a:t>Mbps</a:t>
            </a:r>
            <a:r>
              <a:rPr lang="en-US" altLang="zh-CN" sz="1200" kern="1200" dirty="0">
                <a:solidFill>
                  <a:schemeClr val="tx1"/>
                </a:solidFill>
                <a:effectLst/>
                <a:latin typeface="+mn-lt"/>
                <a:ea typeface="+mn-ea"/>
                <a:cs typeface="+mn-cs"/>
              </a:rPr>
              <a:t>. It is observed that TCP-OR3 still fills up the pipe when the end-host’s buffer size is insufficient for TCP. This can be attributed to TCP-OR3’s efficient loss recovery. When the link capacity increases to 1 Gbps, as shown in the right figure, the bandwidth utilization of all schemes decreases significantly in the case of receive buffer starvation. Nevertheless, TCP-OR3 achieves a significant advantage over TCP in goodput. </a:t>
            </a:r>
            <a:endParaRPr lang="en-US" altLang="zh-CN"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23</a:t>
            </a:fld>
            <a:endParaRPr lang="zh-CN" altLang="en-US"/>
          </a:p>
        </p:txBody>
      </p:sp>
    </p:spTree>
    <p:extLst>
      <p:ext uri="{BB962C8B-B14F-4D97-AF65-F5344CB8AC3E}">
        <p14:creationId xmlns:p14="http://schemas.microsoft.com/office/powerpoint/2010/main" val="236995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幻灯片图像占位符 1"/>
          <p:cNvSpPr>
            <a:spLocks noGrp="1" noRot="1" noChangeAspect="1"/>
          </p:cNvSpPr>
          <p:nvPr>
            <p:ph type="sldImg"/>
          </p:nvPr>
        </p:nvSpPr>
        <p:spPr>
          <a:xfrm>
            <a:off x="381000" y="685800"/>
            <a:ext cx="6096000" cy="3429000"/>
          </a:xfrm>
        </p:spPr>
      </p:sp>
      <p:sp>
        <p:nvSpPr>
          <p:cNvPr id="1048589" name="备注占位符 2"/>
          <p:cNvSpPr>
            <a:spLocks noGrp="1"/>
          </p:cNvSpPr>
          <p:nvPr>
            <p:ph type="body" idx="1"/>
          </p:nvPr>
        </p:nvSpPr>
        <p:spPr/>
        <p:txBody>
          <a:bodyPr/>
          <a:lstStyle/>
          <a:p>
            <a:pPr algn="just">
              <a:spcBef>
                <a:spcPts val="600"/>
              </a:spcBef>
            </a:pPr>
            <a:r>
              <a:rPr lang="en-US" altLang="x-none" sz="1200" b="0" dirty="0"/>
              <a:t>I would like</a:t>
            </a:r>
            <a:r>
              <a:rPr lang="en-US" altLang="x-none" sz="1200" b="0" baseline="0" dirty="0"/>
              <a:t> to conclude today’s talk by summarizing the takeaways.</a:t>
            </a:r>
          </a:p>
          <a:p>
            <a:pPr algn="just">
              <a:lnSpc>
                <a:spcPct val="150000"/>
              </a:lnSpc>
              <a:spcBef>
                <a:spcPts val="600"/>
              </a:spcBef>
            </a:pPr>
            <a:r>
              <a:rPr lang="en-US" altLang="x-none" sz="1200" b="0" baseline="0" dirty="0"/>
              <a:t>First, </a:t>
            </a:r>
            <a:r>
              <a:rPr lang="en-US" altLang="x-none" sz="1200" b="0" dirty="0"/>
              <a:t>loss-based TCP improperly decreases window</a:t>
            </a:r>
            <a:r>
              <a:rPr lang="en-US" altLang="x-none" sz="1200" b="0" baseline="0" dirty="0"/>
              <a:t>.</a:t>
            </a:r>
          </a:p>
          <a:p>
            <a:pPr algn="just">
              <a:spcBef>
                <a:spcPts val="600"/>
              </a:spcBef>
            </a:pPr>
            <a:r>
              <a:rPr lang="en-US" altLang="x-none" sz="1200" b="0" baseline="0" dirty="0"/>
              <a:t>Second, legacy r</a:t>
            </a:r>
            <a:r>
              <a:rPr lang="en-US" altLang="x-none" sz="1200" b="0" dirty="0"/>
              <a:t>ecovery capability does not match high-speed TCP.</a:t>
            </a:r>
            <a:endParaRPr lang="en-US" altLang="x-none" sz="1200" b="0" baseline="0" dirty="0"/>
          </a:p>
          <a:p>
            <a:pPr marL="0" marR="0" lvl="0" indent="0" algn="just" defTabSz="914400" rtl="0" eaLnBrk="1" fontAlgn="auto" latinLnBrk="0" hangingPunct="1">
              <a:lnSpc>
                <a:spcPct val="100000"/>
              </a:lnSpc>
              <a:spcBef>
                <a:spcPts val="600"/>
              </a:spcBef>
              <a:spcAft>
                <a:spcPts val="0"/>
              </a:spcAft>
              <a:buClrTx/>
              <a:buSzTx/>
              <a:buFontTx/>
              <a:buNone/>
              <a:tabLst/>
              <a:defRPr/>
            </a:pPr>
            <a:r>
              <a:rPr lang="en-US" altLang="x-none" sz="1200" b="0" baseline="0" dirty="0"/>
              <a:t>Third, a</a:t>
            </a:r>
            <a:r>
              <a:rPr lang="en-US" altLang="x-none" sz="1200" b="0" dirty="0"/>
              <a:t>pplication-level optimization do not generalize.</a:t>
            </a:r>
            <a:endParaRPr lang="en-US" altLang="x-none" sz="1050" b="0" dirty="0"/>
          </a:p>
          <a:p>
            <a:pPr algn="just">
              <a:spcBef>
                <a:spcPts val="600"/>
              </a:spcBef>
            </a:pPr>
            <a:r>
              <a:rPr lang="en-US" altLang="x-none" sz="1200" baseline="0" dirty="0"/>
              <a:t>Following three design principles: opportunism, redundancy, and randomization, we propose TCP-OR3 to minimize the maximum number of retransmissions, so that alleviate receive buffer starvation.</a:t>
            </a:r>
            <a:endParaRPr lang="en-US" altLang="x-none" sz="1200" dirty="0"/>
          </a:p>
          <a:p>
            <a:pPr marL="0" marR="0" lvl="0" indent="0" algn="just" defTabSz="914400" rtl="0" eaLnBrk="1" fontAlgn="auto" latinLnBrk="0" hangingPunct="1">
              <a:lnSpc>
                <a:spcPct val="100000"/>
              </a:lnSpc>
              <a:spcBef>
                <a:spcPts val="600"/>
              </a:spcBef>
              <a:spcAft>
                <a:spcPts val="0"/>
              </a:spcAft>
              <a:buClrTx/>
              <a:buSzTx/>
              <a:buFontTx/>
              <a:buNone/>
              <a:tabLst/>
              <a:defRPr/>
            </a:pPr>
            <a:r>
              <a:rPr lang="en-US" altLang="zh-CN" sz="1200" kern="1200" dirty="0">
                <a:solidFill>
                  <a:schemeClr val="tx1"/>
                </a:solidFill>
                <a:effectLst/>
                <a:latin typeface="+mn-lt"/>
                <a:ea typeface="+mn-ea"/>
                <a:cs typeface="+mn-cs"/>
              </a:rPr>
              <a:t>We also note that although OR3 is originally designed for high-throughput applications, it is also recommended to deploy OR3 for low-latency applications. This is because that applying OR3 accelerates tail loss recovery, which is one of the most challenging issue for tiny flow transmission in real-time applications. </a:t>
            </a:r>
            <a:endParaRPr lang="en-US" altLang="zh-CN" dirty="0"/>
          </a:p>
          <a:p>
            <a:pPr algn="just">
              <a:spcBef>
                <a:spcPts val="600"/>
              </a:spcBef>
            </a:pPr>
            <a:endParaRPr lang="en-US" altLang="zh-CN" dirty="0"/>
          </a:p>
        </p:txBody>
      </p:sp>
      <p:sp>
        <p:nvSpPr>
          <p:cNvPr id="1048590" name="灯片编号占位符 3"/>
          <p:cNvSpPr>
            <a:spLocks noGrp="1"/>
          </p:cNvSpPr>
          <p:nvPr>
            <p:ph type="sldNum" sz="quarter" idx="10"/>
          </p:nvPr>
        </p:nvSpPr>
        <p:spPr/>
        <p:txBody>
          <a:bodyPr/>
          <a:lstStyle/>
          <a:p>
            <a:fld id="{8E21C66E-145F-45C1-A05E-25E71E1958E1}" type="slidenum">
              <a:rPr lang="zh-CN" altLang="en-US" smtClean="0"/>
              <a:t>24</a:t>
            </a:fld>
            <a:endParaRPr lang="zh-CN" altLang="en-US"/>
          </a:p>
        </p:txBody>
      </p:sp>
    </p:spTree>
    <p:extLst>
      <p:ext uri="{BB962C8B-B14F-4D97-AF65-F5344CB8AC3E}">
        <p14:creationId xmlns:p14="http://schemas.microsoft.com/office/powerpoint/2010/main" val="2258381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That’s all for my talk. T</a:t>
            </a:r>
            <a:r>
              <a:rPr lang="en-US" dirty="0"/>
              <a:t>hank</a:t>
            </a:r>
            <a:r>
              <a:rPr lang="en-US" baseline="0" dirty="0"/>
              <a:t> you for your </a:t>
            </a:r>
            <a:r>
              <a:rPr lang="en-US" altLang="zh-CN" baseline="0" dirty="0"/>
              <a:t>attention!</a:t>
            </a:r>
            <a:endParaRPr lang="en-US"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25</a:t>
            </a:fld>
            <a:endParaRPr lang="zh-CN" altLang="en-US"/>
          </a:p>
        </p:txBody>
      </p:sp>
    </p:spTree>
    <p:extLst>
      <p:ext uri="{BB962C8B-B14F-4D97-AF65-F5344CB8AC3E}">
        <p14:creationId xmlns:p14="http://schemas.microsoft.com/office/powerpoint/2010/main" val="3343670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Large corporations may deploy dedicated links to ensure fast and reliable data transmission for part of their services. However, a vast number of other services are transmitted via the public and cheap links with high bandwidth (</a:t>
            </a:r>
            <a:r>
              <a:rPr lang="en-US" altLang="zh-CN" sz="1200" i="1" kern="1200" dirty="0">
                <a:solidFill>
                  <a:schemeClr val="tx1"/>
                </a:solidFill>
                <a:effectLst/>
                <a:latin typeface="+mn-lt"/>
                <a:ea typeface="+mn-ea"/>
                <a:cs typeface="+mn-cs"/>
              </a:rPr>
              <a:t>e.g., </a:t>
            </a:r>
            <a:r>
              <a:rPr lang="en-US" altLang="zh-CN" sz="1200" kern="1200" dirty="0">
                <a:solidFill>
                  <a:schemeClr val="tx1"/>
                </a:solidFill>
                <a:effectLst/>
                <a:latin typeface="+mn-lt"/>
                <a:ea typeface="+mn-ea"/>
                <a:cs typeface="+mn-cs"/>
              </a:rPr>
              <a:t>1 or 10 Gbps) but long round-trip time (RTT) and high packet loss ratio (PLR). This proportion is much larger for small and medium enterprises who cannot afford the expensive dedicated links. This raises a question: “</a:t>
            </a:r>
            <a:r>
              <a:rPr lang="en-US" altLang="zh-CN" sz="1200" i="1" kern="1200" dirty="0">
                <a:solidFill>
                  <a:schemeClr val="tx1"/>
                </a:solidFill>
                <a:effectLst/>
                <a:latin typeface="+mn-lt"/>
                <a:ea typeface="+mn-ea"/>
                <a:cs typeface="+mn-cs"/>
              </a:rPr>
              <a:t>Is it possible to achieve as good a performance as the dedicated networks via non-dedicated links?</a:t>
            </a:r>
            <a:r>
              <a:rPr lang="en-US" altLang="zh-CN" sz="1200" kern="1200" dirty="0">
                <a:solidFill>
                  <a:schemeClr val="tx1"/>
                </a:solidFill>
                <a:effectLst/>
                <a:latin typeface="+mn-lt"/>
                <a:ea typeface="+mn-ea"/>
                <a:cs typeface="+mn-cs"/>
              </a:rPr>
              <a:t>” </a:t>
            </a:r>
            <a:endParaRPr lang="en-US" altLang="zh-CN"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3</a:t>
            </a:fld>
            <a:endParaRPr lang="zh-CN" altLang="en-US"/>
          </a:p>
        </p:txBody>
      </p:sp>
    </p:spTree>
    <p:extLst>
      <p:ext uri="{BB962C8B-B14F-4D97-AF65-F5344CB8AC3E}">
        <p14:creationId xmlns:p14="http://schemas.microsoft.com/office/powerpoint/2010/main" val="447827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8" name="幻灯片图像占位符 1"/>
          <p:cNvSpPr>
            <a:spLocks noGrp="1" noRot="1" noChangeAspect="1"/>
          </p:cNvSpPr>
          <p:nvPr>
            <p:ph type="sldImg"/>
          </p:nvPr>
        </p:nvSpPr>
        <p:spPr>
          <a:xfrm>
            <a:off x="381000" y="685800"/>
            <a:ext cx="6096000" cy="3429000"/>
          </a:xfrm>
        </p:spPr>
      </p:sp>
      <p:sp>
        <p:nvSpPr>
          <p:cNvPr id="1048649"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Considering a network with high bandwidth-delay product (BDP) and lossy links, the desire for fast and reliable data transmission in interactive scenarios is far from satisfactory. For example, data transmissions over long distances using TCP-based protocols (including FTP and HTTP) can only utilize a limited amount of bandwidths. It is observed that network infrastructures with multi-Gbps delivery capacity provide only a rate of a few </a:t>
            </a:r>
            <a:r>
              <a:rPr lang="en-US" altLang="zh-CN" sz="1200" kern="1200" dirty="0" err="1">
                <a:solidFill>
                  <a:schemeClr val="tx1"/>
                </a:solidFill>
                <a:effectLst/>
                <a:latin typeface="+mn-lt"/>
                <a:ea typeface="+mn-ea"/>
                <a:cs typeface="+mn-cs"/>
              </a:rPr>
              <a:t>Mbps</a:t>
            </a:r>
            <a:r>
              <a:rPr lang="en-US" altLang="zh-CN" sz="1200" kern="1200" dirty="0">
                <a:solidFill>
                  <a:schemeClr val="tx1"/>
                </a:solidFill>
                <a:effectLst/>
                <a:latin typeface="+mn-lt"/>
                <a:ea typeface="+mn-ea"/>
                <a:cs typeface="+mn-cs"/>
              </a:rPr>
              <a:t> over cross-country and intercontinental distances. As shown in 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Figure, it is observed that both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loss-based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non-loss-based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TCPs only achieve bandwidth utilization of less than 25% even when there is sufficient available bandwidth. </a:t>
            </a:r>
            <a:endParaRPr lang="en-US" altLang="zh-CN" dirty="0"/>
          </a:p>
          <a:p>
            <a:endParaRPr lang="en-US" altLang="zh-CN" dirty="0"/>
          </a:p>
        </p:txBody>
      </p:sp>
      <p:sp>
        <p:nvSpPr>
          <p:cNvPr id="1048650" name="灯片编号占位符 3"/>
          <p:cNvSpPr>
            <a:spLocks noGrp="1"/>
          </p:cNvSpPr>
          <p:nvPr>
            <p:ph type="sldNum" sz="quarter" idx="10"/>
          </p:nvPr>
        </p:nvSpPr>
        <p:spPr/>
        <p:txBody>
          <a:bodyPr/>
          <a:lstStyle/>
          <a:p>
            <a:fld id="{8E21C66E-145F-45C1-A05E-25E71E1958E1}" type="slidenum">
              <a:rPr lang="zh-CN" altLang="en-US" smtClean="0"/>
              <a:t>4</a:t>
            </a:fld>
            <a:endParaRPr lang="zh-CN" altLang="en-US"/>
          </a:p>
        </p:txBody>
      </p:sp>
    </p:spTree>
    <p:extLst>
      <p:ext uri="{BB962C8B-B14F-4D97-AF65-F5344CB8AC3E}">
        <p14:creationId xmlns:p14="http://schemas.microsoft.com/office/powerpoint/2010/main" val="1332682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So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why TCP fails to fill up the pipe?</a:t>
            </a:r>
            <a:r>
              <a:rPr lang="en-US" altLang="zh-CN" sz="1200" kern="0" dirty="0">
                <a:latin typeface="Verdana" panose="020B0604030504040204" pitchFamily="34" charset="0"/>
                <a:ea typeface="Verdana" panose="020B0604030504040204" pitchFamily="34" charset="0"/>
              </a:rPr>
              <a:t> Our</a:t>
            </a:r>
            <a:r>
              <a:rPr lang="zh-CN" altLang="en-US" sz="1200" kern="0" dirty="0">
                <a:latin typeface="Verdana" panose="020B0604030504040204" pitchFamily="34" charset="0"/>
                <a:ea typeface="Verdana" panose="020B0604030504040204" pitchFamily="34" charset="0"/>
              </a:rPr>
              <a:t> </a:t>
            </a:r>
            <a:r>
              <a:rPr lang="en-US" altLang="zh-CN" sz="1200" kern="0" dirty="0">
                <a:latin typeface="Verdana" panose="020B0604030504040204" pitchFamily="34" charset="0"/>
                <a:ea typeface="Verdana" panose="020B0604030504040204" pitchFamily="34" charset="0"/>
              </a:rPr>
              <a:t>insight</a:t>
            </a:r>
            <a:r>
              <a:rPr lang="zh-CN" altLang="en-US" sz="1200" kern="0" dirty="0">
                <a:latin typeface="Verdana" panose="020B0604030504040204" pitchFamily="34" charset="0"/>
                <a:ea typeface="Verdana" panose="020B0604030504040204" pitchFamily="34" charset="0"/>
              </a:rPr>
              <a:t> </a:t>
            </a:r>
            <a:r>
              <a:rPr lang="en-US" altLang="zh-CN" sz="1200" kern="0" dirty="0">
                <a:latin typeface="Verdana" panose="020B0604030504040204" pitchFamily="34" charset="0"/>
                <a:ea typeface="Verdana" panose="020B0604030504040204" pitchFamily="34" charset="0"/>
              </a:rPr>
              <a:t>in</a:t>
            </a:r>
            <a:r>
              <a:rPr lang="zh-CN" altLang="en-US" sz="1200" kern="0" dirty="0">
                <a:latin typeface="Verdana" panose="020B0604030504040204" pitchFamily="34" charset="0"/>
                <a:ea typeface="Verdana" panose="020B0604030504040204" pitchFamily="34" charset="0"/>
              </a:rPr>
              <a:t> </a:t>
            </a:r>
            <a:r>
              <a:rPr lang="en-US" altLang="zh-CN" sz="1200" kern="0" dirty="0">
                <a:latin typeface="Verdana" panose="020B0604030504040204" pitchFamily="34" charset="0"/>
                <a:ea typeface="Verdana" panose="020B0604030504040204" pitchFamily="34" charset="0"/>
              </a:rPr>
              <a:t>this</a:t>
            </a:r>
            <a:r>
              <a:rPr lang="zh-CN" altLang="en-US" sz="1200" kern="0" dirty="0">
                <a:latin typeface="Verdana" panose="020B0604030504040204" pitchFamily="34" charset="0"/>
                <a:ea typeface="Verdana" panose="020B0604030504040204" pitchFamily="34" charset="0"/>
              </a:rPr>
              <a:t> </a:t>
            </a:r>
            <a:r>
              <a:rPr lang="en-US" altLang="zh-CN" sz="1200" kern="0" dirty="0">
                <a:latin typeface="Verdana" panose="020B0604030504040204" pitchFamily="34" charset="0"/>
                <a:ea typeface="Verdana" panose="020B0604030504040204" pitchFamily="34" charset="0"/>
              </a:rPr>
              <a:t>paper</a:t>
            </a:r>
            <a:r>
              <a:rPr lang="zh-CN" altLang="en-US" sz="1200" kern="0" dirty="0">
                <a:latin typeface="Verdana" panose="020B0604030504040204" pitchFamily="34" charset="0"/>
                <a:ea typeface="Verdana" panose="020B0604030504040204" pitchFamily="34" charset="0"/>
              </a:rPr>
              <a:t> </a:t>
            </a:r>
            <a:r>
              <a:rPr lang="en-US" altLang="zh-CN" sz="1200" kern="0" dirty="0">
                <a:latin typeface="Verdana" panose="020B0604030504040204" pitchFamily="34" charset="0"/>
                <a:ea typeface="Verdana" panose="020B0604030504040204" pitchFamily="34" charset="0"/>
              </a:rPr>
              <a:t>is</a:t>
            </a:r>
            <a:r>
              <a:rPr lang="zh-CN" altLang="en-US" sz="1200" kern="0" dirty="0">
                <a:latin typeface="Verdana" panose="020B0604030504040204" pitchFamily="34" charset="0"/>
                <a:ea typeface="Verdana" panose="020B0604030504040204" pitchFamily="34" charset="0"/>
              </a:rPr>
              <a:t> </a:t>
            </a:r>
            <a:r>
              <a:rPr lang="en-US" altLang="zh-CN" sz="1200" kern="0" dirty="0">
                <a:latin typeface="Verdana" panose="020B0604030504040204" pitchFamily="34" charset="0"/>
                <a:ea typeface="Verdana" panose="020B0604030504040204" pitchFamily="34" charset="0"/>
              </a:rPr>
              <a:t>that</a:t>
            </a:r>
            <a:r>
              <a:rPr lang="zh-CN" altLang="en-US" sz="1200" kern="0" dirty="0">
                <a:latin typeface="Verdana" panose="020B0604030504040204" pitchFamily="34" charset="0"/>
                <a:ea typeface="Verdana" panose="020B0604030504040204" pitchFamily="34" charset="0"/>
              </a:rPr>
              <a:t> </a:t>
            </a:r>
            <a:r>
              <a:rPr lang="en-US" altLang="zh-CN" sz="1200" kern="1200" dirty="0">
                <a:solidFill>
                  <a:schemeClr val="tx1"/>
                </a:solidFill>
                <a:effectLst/>
                <a:latin typeface="+mn-lt"/>
                <a:ea typeface="+mn-ea"/>
                <a:cs typeface="+mn-cs"/>
              </a:rPr>
              <a:t>the current capability of loss recovery does not match the capability of high-speed TCP advancements such as non-loss-based congestion control. </a:t>
            </a:r>
            <a:endParaRPr lang="en-US" altLang="zh-CN" dirty="0"/>
          </a:p>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8E21C66E-145F-45C1-A05E-25E71E1958E1}" type="slidenum">
              <a:rPr lang="zh-CN" altLang="en-US" smtClean="0"/>
              <a:t>5</a:t>
            </a:fld>
            <a:endParaRPr lang="zh-CN" altLang="en-US"/>
          </a:p>
        </p:txBody>
      </p:sp>
    </p:spTree>
    <p:extLst>
      <p:ext uri="{BB962C8B-B14F-4D97-AF65-F5344CB8AC3E}">
        <p14:creationId xmlns:p14="http://schemas.microsoft.com/office/powerpoint/2010/main" val="1253831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幻灯片图像占位符 1"/>
          <p:cNvSpPr>
            <a:spLocks noGrp="1" noRot="1" noChangeAspect="1"/>
          </p:cNvSpPr>
          <p:nvPr>
            <p:ph type="sldImg"/>
          </p:nvPr>
        </p:nvSpPr>
        <p:spPr>
          <a:xfrm>
            <a:off x="381000" y="685800"/>
            <a:ext cx="6096000" cy="3429000"/>
          </a:xfrm>
        </p:spPr>
      </p:sp>
      <p:sp>
        <p:nvSpPr>
          <p:cNvPr id="1048589" name="备注占位符 2"/>
          <p:cNvSpPr>
            <a:spLocks noGrp="1"/>
          </p:cNvSpPr>
          <p:nvPr>
            <p:ph type="body" idx="1"/>
          </p:nvPr>
        </p:nvSpPr>
        <p:spPr/>
        <p:txBody>
          <a:bodyPr/>
          <a:lstStyle/>
          <a:p>
            <a:pPr algn="just">
              <a:spcBef>
                <a:spcPts val="600"/>
              </a:spcBef>
            </a:pPr>
            <a:r>
              <a:rPr lang="en-US" altLang="zh-CN" dirty="0"/>
              <a:t>To</a:t>
            </a:r>
            <a:r>
              <a:rPr lang="zh-CN" altLang="en-US" dirty="0"/>
              <a:t> </a:t>
            </a:r>
            <a:r>
              <a:rPr lang="en-US" altLang="zh-CN" dirty="0"/>
              <a:t>explain</a:t>
            </a:r>
            <a:r>
              <a:rPr lang="zh-CN" altLang="en-US" dirty="0"/>
              <a:t> </a:t>
            </a:r>
            <a:r>
              <a:rPr lang="en-US" altLang="zh-CN" dirty="0"/>
              <a:t>this</a:t>
            </a:r>
            <a:r>
              <a:rPr lang="zh-CN" altLang="en-US" dirty="0"/>
              <a:t> </a:t>
            </a:r>
            <a:r>
              <a:rPr lang="en-US" altLang="zh-CN" dirty="0"/>
              <a:t>insight</a:t>
            </a:r>
            <a:r>
              <a:rPr lang="zh-CN" altLang="en-US" dirty="0"/>
              <a:t> </a:t>
            </a:r>
            <a:r>
              <a:rPr lang="en-US" altLang="zh-CN" dirty="0"/>
              <a:t>more</a:t>
            </a:r>
            <a:r>
              <a:rPr lang="zh-CN" altLang="en-US" dirty="0"/>
              <a:t> </a:t>
            </a:r>
            <a:r>
              <a:rPr lang="en-US" altLang="zh-CN" dirty="0"/>
              <a:t>clearly,</a:t>
            </a:r>
            <a:r>
              <a:rPr lang="zh-CN" altLang="en-US" dirty="0"/>
              <a:t> </a:t>
            </a:r>
            <a:r>
              <a:rPr lang="en-US" altLang="zh-CN" sz="1200" kern="1200" dirty="0">
                <a:solidFill>
                  <a:schemeClr val="tx1"/>
                </a:solidFill>
                <a:effectLst/>
                <a:latin typeface="+mn-lt"/>
                <a:ea typeface="+mn-ea"/>
                <a:cs typeface="+mn-cs"/>
              </a:rPr>
              <a:t>we conduct a measurement study on loss recovery for high-speed transmission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get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three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takeaways:</a:t>
            </a:r>
          </a:p>
          <a:p>
            <a:pPr algn="just">
              <a:lnSpc>
                <a:spcPct val="150000"/>
              </a:lnSpc>
              <a:spcBef>
                <a:spcPts val="600"/>
              </a:spcBef>
            </a:pPr>
            <a:r>
              <a:rPr lang="en-US" altLang="zh-CN" sz="1200" dirty="0"/>
              <a:t>First,</a:t>
            </a:r>
            <a:r>
              <a:rPr lang="zh-CN" altLang="en-US" sz="1200" dirty="0"/>
              <a:t> </a:t>
            </a:r>
            <a:r>
              <a:rPr lang="en-US" altLang="zh-CN" sz="1200" dirty="0"/>
              <a:t>l</a:t>
            </a:r>
            <a:r>
              <a:rPr lang="en-US" altLang="x-none" sz="1200" dirty="0"/>
              <a:t>oss-based TCP </a:t>
            </a:r>
            <a:r>
              <a:rPr lang="en-US" altLang="zh-CN" sz="1200" dirty="0"/>
              <a:t>i</a:t>
            </a:r>
            <a:r>
              <a:rPr lang="en-US" altLang="x-none" sz="1200" dirty="0"/>
              <a:t>mproperly </a:t>
            </a:r>
            <a:r>
              <a:rPr lang="en-US" altLang="zh-CN" sz="1200" dirty="0"/>
              <a:t>d</a:t>
            </a:r>
            <a:r>
              <a:rPr lang="en-US" altLang="x-none" sz="1200" dirty="0"/>
              <a:t>ecreases </a:t>
            </a:r>
            <a:r>
              <a:rPr lang="en-US" altLang="zh-CN" sz="1200" dirty="0"/>
              <a:t>w</a:t>
            </a:r>
            <a:r>
              <a:rPr lang="en-US" altLang="x-none" sz="1200" dirty="0"/>
              <a:t>indow</a:t>
            </a:r>
            <a:r>
              <a:rPr lang="en-US" altLang="zh-CN" sz="1200" dirty="0"/>
              <a:t>.</a:t>
            </a:r>
            <a:r>
              <a:rPr lang="zh-CN" altLang="en-US" sz="1200" dirty="0"/>
              <a:t> </a:t>
            </a:r>
            <a:r>
              <a:rPr lang="en-US" altLang="zh-CN" sz="1200" dirty="0"/>
              <a:t>Second,</a:t>
            </a:r>
            <a:r>
              <a:rPr lang="zh-CN" altLang="en-US" sz="1200" dirty="0"/>
              <a:t> </a:t>
            </a:r>
            <a:r>
              <a:rPr lang="en-US" altLang="zh-CN" sz="1200" dirty="0"/>
              <a:t>r</a:t>
            </a:r>
            <a:r>
              <a:rPr lang="en-US" altLang="x-none" sz="1200" dirty="0"/>
              <a:t>ecovery </a:t>
            </a:r>
            <a:r>
              <a:rPr lang="en-US" altLang="zh-CN" sz="1200" dirty="0"/>
              <a:t>c</a:t>
            </a:r>
            <a:r>
              <a:rPr lang="en-US" altLang="x-none" sz="1200" dirty="0"/>
              <a:t>apability </a:t>
            </a:r>
            <a:r>
              <a:rPr lang="en-US" altLang="zh-CN" sz="1200" dirty="0"/>
              <a:t>d</a:t>
            </a:r>
            <a:r>
              <a:rPr lang="en-US" altLang="x-none" sz="1200" dirty="0"/>
              <a:t>oes not </a:t>
            </a:r>
            <a:r>
              <a:rPr lang="en-US" altLang="zh-CN" sz="1200" dirty="0"/>
              <a:t>m</a:t>
            </a:r>
            <a:r>
              <a:rPr lang="en-US" altLang="x-none" sz="1200" dirty="0"/>
              <a:t>atch </a:t>
            </a:r>
            <a:r>
              <a:rPr lang="en-US" altLang="zh-CN" sz="1200" dirty="0"/>
              <a:t>h</a:t>
            </a:r>
            <a:r>
              <a:rPr lang="en-US" altLang="x-none" sz="1200" dirty="0"/>
              <a:t>igh-speed TCP</a:t>
            </a:r>
            <a:r>
              <a:rPr lang="en-US" altLang="zh-CN" sz="1200" dirty="0"/>
              <a:t>.</a:t>
            </a:r>
            <a:r>
              <a:rPr lang="zh-CN" altLang="en-US" sz="1200" dirty="0"/>
              <a:t> </a:t>
            </a:r>
            <a:r>
              <a:rPr lang="en-US" altLang="zh-CN" sz="1200" dirty="0"/>
              <a:t>Third,</a:t>
            </a:r>
            <a:r>
              <a:rPr lang="zh-CN" altLang="en-US" sz="1200" dirty="0"/>
              <a:t> </a:t>
            </a:r>
            <a:r>
              <a:rPr lang="en-US" altLang="zh-CN" sz="1200" dirty="0"/>
              <a:t>a</a:t>
            </a:r>
            <a:r>
              <a:rPr lang="en-US" altLang="x-none" sz="1200" dirty="0"/>
              <a:t>pplication-</a:t>
            </a:r>
            <a:r>
              <a:rPr lang="en-US" altLang="zh-CN" sz="1200" dirty="0"/>
              <a:t>l</a:t>
            </a:r>
            <a:r>
              <a:rPr lang="en-US" altLang="x-none" sz="1200" dirty="0"/>
              <a:t>evel </a:t>
            </a:r>
            <a:r>
              <a:rPr lang="en-US" altLang="zh-CN" sz="1200" dirty="0"/>
              <a:t>o</a:t>
            </a:r>
            <a:r>
              <a:rPr lang="en-US" altLang="x-none" sz="1200" dirty="0"/>
              <a:t>ptimization </a:t>
            </a:r>
            <a:r>
              <a:rPr lang="en-US" altLang="zh-CN" sz="1200" dirty="0"/>
              <a:t>d</a:t>
            </a:r>
            <a:r>
              <a:rPr lang="en-US" altLang="x-none" sz="1200" dirty="0"/>
              <a:t>o </a:t>
            </a:r>
            <a:r>
              <a:rPr lang="en-US" altLang="zh-CN" sz="1200" dirty="0"/>
              <a:t>n</a:t>
            </a:r>
            <a:r>
              <a:rPr lang="en-US" altLang="x-none" sz="1200" dirty="0"/>
              <a:t>ot </a:t>
            </a:r>
            <a:r>
              <a:rPr lang="en-US" altLang="zh-CN" sz="1200" dirty="0"/>
              <a:t>g</a:t>
            </a:r>
            <a:r>
              <a:rPr lang="en-US" altLang="x-none" sz="1200" dirty="0"/>
              <a:t>eneralize</a:t>
            </a:r>
            <a:r>
              <a:rPr lang="en-US" altLang="zh-CN" sz="1200" dirty="0"/>
              <a:t>.</a:t>
            </a:r>
            <a:r>
              <a:rPr lang="en-US" altLang="x-none" sz="1200" dirty="0"/>
              <a:t> </a:t>
            </a:r>
          </a:p>
          <a:p>
            <a:pPr algn="just">
              <a:spcBef>
                <a:spcPts val="600"/>
              </a:spcBef>
            </a:pPr>
            <a:endParaRPr lang="en-US" altLang="zh-CN" dirty="0"/>
          </a:p>
        </p:txBody>
      </p:sp>
      <p:sp>
        <p:nvSpPr>
          <p:cNvPr id="1048590" name="灯片编号占位符 3"/>
          <p:cNvSpPr>
            <a:spLocks noGrp="1"/>
          </p:cNvSpPr>
          <p:nvPr>
            <p:ph type="sldNum" sz="quarter" idx="10"/>
          </p:nvPr>
        </p:nvSpPr>
        <p:spPr/>
        <p:txBody>
          <a:bodyPr/>
          <a:lstStyle/>
          <a:p>
            <a:fld id="{8E21C66E-145F-45C1-A05E-25E71E1958E1}" type="slidenum">
              <a:rPr lang="zh-CN" altLang="en-US" smtClean="0"/>
              <a:t>6</a:t>
            </a:fld>
            <a:endParaRPr lang="zh-CN" altLang="en-US"/>
          </a:p>
        </p:txBody>
      </p:sp>
    </p:spTree>
    <p:extLst>
      <p:ext uri="{BB962C8B-B14F-4D97-AF65-F5344CB8AC3E}">
        <p14:creationId xmlns:p14="http://schemas.microsoft.com/office/powerpoint/2010/main" val="549218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幻灯片图像占位符 1"/>
          <p:cNvSpPr>
            <a:spLocks noGrp="1" noRot="1" noChangeAspect="1"/>
          </p:cNvSpPr>
          <p:nvPr>
            <p:ph type="sldImg"/>
          </p:nvPr>
        </p:nvSpPr>
        <p:spPr>
          <a:xfrm>
            <a:off x="381000" y="685800"/>
            <a:ext cx="6096000" cy="3429000"/>
          </a:xfrm>
        </p:spPr>
      </p:sp>
      <p:sp>
        <p:nvSpPr>
          <p:cNvPr id="1048589" name="备注占位符 2"/>
          <p:cNvSpPr>
            <a:spLocks noGrp="1"/>
          </p:cNvSpPr>
          <p:nvPr>
            <p:ph type="body" idx="1"/>
          </p:nvPr>
        </p:nvSpPr>
        <p:spPr/>
        <p:txBody>
          <a:bodyPr/>
          <a:lstStyle/>
          <a:p>
            <a:pPr algn="just">
              <a:spcBef>
                <a:spcPts val="600"/>
              </a:spcBef>
            </a:pPr>
            <a:r>
              <a:rPr lang="en-US" altLang="x-none" sz="1200" dirty="0"/>
              <a:t>Let’s start from the first one.</a:t>
            </a:r>
            <a:endParaRPr lang="en-US" altLang="zh-CN" dirty="0"/>
          </a:p>
        </p:txBody>
      </p:sp>
      <p:sp>
        <p:nvSpPr>
          <p:cNvPr id="1048590" name="灯片编号占位符 3"/>
          <p:cNvSpPr>
            <a:spLocks noGrp="1"/>
          </p:cNvSpPr>
          <p:nvPr>
            <p:ph type="sldNum" sz="quarter" idx="10"/>
          </p:nvPr>
        </p:nvSpPr>
        <p:spPr/>
        <p:txBody>
          <a:bodyPr/>
          <a:lstStyle/>
          <a:p>
            <a:fld id="{8E21C66E-145F-45C1-A05E-25E71E1958E1}" type="slidenum">
              <a:rPr lang="zh-CN" altLang="en-US" smtClean="0"/>
              <a:t>7</a:t>
            </a:fld>
            <a:endParaRPr lang="zh-CN" altLang="en-US"/>
          </a:p>
        </p:txBody>
      </p:sp>
    </p:spTree>
    <p:extLst>
      <p:ext uri="{BB962C8B-B14F-4D97-AF65-F5344CB8AC3E}">
        <p14:creationId xmlns:p14="http://schemas.microsoft.com/office/powerpoint/2010/main" val="3340115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8" name="幻灯片图像占位符 1"/>
          <p:cNvSpPr>
            <a:spLocks noGrp="1" noRot="1" noChangeAspect="1"/>
          </p:cNvSpPr>
          <p:nvPr>
            <p:ph type="sldImg"/>
          </p:nvPr>
        </p:nvSpPr>
        <p:spPr>
          <a:xfrm>
            <a:off x="381000" y="685800"/>
            <a:ext cx="6096000" cy="3429000"/>
          </a:xfrm>
        </p:spPr>
      </p:sp>
      <p:sp>
        <p:nvSpPr>
          <p:cNvPr id="1048649"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figure illustrates a 10-month measurement study of average packet loss of single-stream TCP on real paths through the Pantheon, a global- scale testbed contains measurement nodes on wired/cellular networks and in cloud datacenters across nine countries such as the UK, USA, Japan and Australia. We explore two TCP variants, TCP CUBIC (loss-based) and TCP BBR (non-loss- based), within Linux Kernel 4.10. The reason why we also investigate TCP BBR is to demonstrated that packet loss is ubiquitous in the wide-area scenarios, no matter whether the TCP variant is loss-based or non-loss-based. Specifically, the typical values of loss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rate are 0.5%, 1%, and 3% in the scenarios of cloud to cloud, end to cloud via ethernet links, and end to cloud via cellular links, respectively. </a:t>
            </a:r>
            <a:endParaRPr lang="en-US" altLang="zh-CN" dirty="0"/>
          </a:p>
        </p:txBody>
      </p:sp>
      <p:sp>
        <p:nvSpPr>
          <p:cNvPr id="1048650" name="灯片编号占位符 3"/>
          <p:cNvSpPr>
            <a:spLocks noGrp="1"/>
          </p:cNvSpPr>
          <p:nvPr>
            <p:ph type="sldNum" sz="quarter" idx="10"/>
          </p:nvPr>
        </p:nvSpPr>
        <p:spPr/>
        <p:txBody>
          <a:bodyPr/>
          <a:lstStyle/>
          <a:p>
            <a:fld id="{8E21C66E-145F-45C1-A05E-25E71E1958E1}" type="slidenum">
              <a:rPr lang="zh-CN" altLang="en-US" smtClean="0"/>
              <a:t>8</a:t>
            </a:fld>
            <a:endParaRPr lang="zh-CN" altLang="en-US"/>
          </a:p>
        </p:txBody>
      </p:sp>
    </p:spTree>
    <p:extLst>
      <p:ext uri="{BB962C8B-B14F-4D97-AF65-F5344CB8AC3E}">
        <p14:creationId xmlns:p14="http://schemas.microsoft.com/office/powerpoint/2010/main" val="2365384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8" name="幻灯片图像占位符 1"/>
          <p:cNvSpPr>
            <a:spLocks noGrp="1" noRot="1" noChangeAspect="1"/>
          </p:cNvSpPr>
          <p:nvPr>
            <p:ph type="sldImg"/>
          </p:nvPr>
        </p:nvSpPr>
        <p:spPr>
          <a:xfrm>
            <a:off x="381000" y="685800"/>
            <a:ext cx="6096000" cy="3429000"/>
          </a:xfrm>
        </p:spPr>
      </p:sp>
      <p:sp>
        <p:nvSpPr>
          <p:cNvPr id="1048649"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state-of-the-art works rarely differentiate congestion and non-congestion loss explicitly. Take the loss-based congestion controller CUBIC as an example, it regards packet loss as a congestion signal. Considering other causes such as physical media errors, middlebox’s drop policies, normal routing routines and packet drop attacks, decreasing the congestion window upon every packet loss has a deadly impact on TCP performance. </a:t>
            </a:r>
            <a:endParaRPr lang="en-US" altLang="zh-CN" dirty="0"/>
          </a:p>
        </p:txBody>
      </p:sp>
      <p:sp>
        <p:nvSpPr>
          <p:cNvPr id="1048650" name="灯片编号占位符 3"/>
          <p:cNvSpPr>
            <a:spLocks noGrp="1"/>
          </p:cNvSpPr>
          <p:nvPr>
            <p:ph type="sldNum" sz="quarter" idx="10"/>
          </p:nvPr>
        </p:nvSpPr>
        <p:spPr/>
        <p:txBody>
          <a:bodyPr/>
          <a:lstStyle/>
          <a:p>
            <a:fld id="{8E21C66E-145F-45C1-A05E-25E71E1958E1}" type="slidenum">
              <a:rPr lang="zh-CN" altLang="en-US" smtClean="0"/>
              <a:t>9</a:t>
            </a:fld>
            <a:endParaRPr lang="zh-CN" altLang="en-US"/>
          </a:p>
        </p:txBody>
      </p:sp>
    </p:spTree>
    <p:extLst>
      <p:ext uri="{BB962C8B-B14F-4D97-AF65-F5344CB8AC3E}">
        <p14:creationId xmlns:p14="http://schemas.microsoft.com/office/powerpoint/2010/main" val="739076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7" y="2116397"/>
            <a:ext cx="7488767" cy="704330"/>
          </a:xfrm>
        </p:spPr>
        <p:txBody>
          <a:bodyPr/>
          <a:lstStyle/>
          <a:p>
            <a:r>
              <a:rPr lang="zh-CN" altLang="en-US"/>
              <a:t>单击此处编辑母版标题样式</a:t>
            </a:r>
            <a:endParaRPr lang="zh-CN" altLang="en-US" dirty="0"/>
          </a:p>
        </p:txBody>
      </p:sp>
      <p:sp>
        <p:nvSpPr>
          <p:cNvPr id="8" name="副标题 2"/>
          <p:cNvSpPr>
            <a:spLocks noGrp="1"/>
          </p:cNvSpPr>
          <p:nvPr>
            <p:ph type="subTitle" idx="11"/>
          </p:nvPr>
        </p:nvSpPr>
        <p:spPr>
          <a:xfrm>
            <a:off x="1007533" y="3068640"/>
            <a:ext cx="8534400" cy="553981"/>
          </a:xfrm>
          <a:prstGeom prst="rect">
            <a:avLst/>
          </a:prstGeom>
        </p:spPr>
        <p:txBody>
          <a:bodyPr/>
          <a:lstStyle>
            <a:lvl1pPr marL="0" indent="0" algn="l">
              <a:buNone/>
              <a:defRPr>
                <a:solidFill>
                  <a:schemeClr val="bg1"/>
                </a:solidFill>
              </a:defRPr>
            </a:lvl1pPr>
            <a:lvl2pPr marL="548563" indent="0" algn="ctr">
              <a:buNone/>
              <a:defRPr>
                <a:solidFill>
                  <a:schemeClr val="tx1">
                    <a:tint val="75000"/>
                  </a:schemeClr>
                </a:solidFill>
              </a:defRPr>
            </a:lvl2pPr>
            <a:lvl3pPr marL="1097126" indent="0" algn="ctr">
              <a:buNone/>
              <a:defRPr>
                <a:solidFill>
                  <a:schemeClr val="tx1">
                    <a:tint val="75000"/>
                  </a:schemeClr>
                </a:solidFill>
              </a:defRPr>
            </a:lvl3pPr>
            <a:lvl4pPr marL="1645690" indent="0" algn="ctr">
              <a:buNone/>
              <a:defRPr>
                <a:solidFill>
                  <a:schemeClr val="tx1">
                    <a:tint val="75000"/>
                  </a:schemeClr>
                </a:solidFill>
              </a:defRPr>
            </a:lvl4pPr>
            <a:lvl5pPr marL="2194252" indent="0" algn="ctr">
              <a:buNone/>
              <a:defRPr>
                <a:solidFill>
                  <a:schemeClr val="tx1">
                    <a:tint val="75000"/>
                  </a:schemeClr>
                </a:solidFill>
              </a:defRPr>
            </a:lvl5pPr>
            <a:lvl6pPr marL="2742815" indent="0" algn="ctr">
              <a:buNone/>
              <a:defRPr>
                <a:solidFill>
                  <a:schemeClr val="tx1">
                    <a:tint val="75000"/>
                  </a:schemeClr>
                </a:solidFill>
              </a:defRPr>
            </a:lvl6pPr>
            <a:lvl7pPr marL="3291378" indent="0" algn="ctr">
              <a:buNone/>
              <a:defRPr>
                <a:solidFill>
                  <a:schemeClr val="tx1">
                    <a:tint val="75000"/>
                  </a:schemeClr>
                </a:solidFill>
              </a:defRPr>
            </a:lvl7pPr>
            <a:lvl8pPr marL="3839941" indent="0" algn="ctr">
              <a:buNone/>
              <a:defRPr>
                <a:solidFill>
                  <a:schemeClr val="tx1">
                    <a:tint val="75000"/>
                  </a:schemeClr>
                </a:solidFill>
              </a:defRPr>
            </a:lvl8pPr>
            <a:lvl9pPr marL="4388504" indent="0" algn="ctr">
              <a:buNone/>
              <a:defRPr>
                <a:solidFill>
                  <a:schemeClr val="tx1">
                    <a:tint val="75000"/>
                  </a:schemeClr>
                </a:solidFill>
              </a:defRPr>
            </a:lvl9pPr>
          </a:lstStyle>
          <a:p>
            <a:r>
              <a:rPr lang="zh-CN" altLang="en-US"/>
              <a:t>单击此处编辑母版副标题样式</a:t>
            </a:r>
            <a:endParaRPr lang="zh-CN" altLang="en-US" dirty="0"/>
          </a:p>
        </p:txBody>
      </p:sp>
      <p:sp>
        <p:nvSpPr>
          <p:cNvPr id="4" name="Rectangle 19"/>
          <p:cNvSpPr>
            <a:spLocks noGrp="1" noChangeArrowheads="1"/>
          </p:cNvSpPr>
          <p:nvPr>
            <p:ph type="dt" sz="quarter" idx="12"/>
          </p:nvPr>
        </p:nvSpPr>
        <p:spPr>
          <a:ln/>
        </p:spPr>
        <p:txBody>
          <a:bodyPr/>
          <a:lstStyle>
            <a:lvl1pPr>
              <a:defRPr/>
            </a:lvl1pPr>
          </a:lstStyle>
          <a:p>
            <a:pPr>
              <a:defRPr/>
            </a:pPr>
            <a:r>
              <a:rPr lang="en-US" altLang="zh-CN"/>
              <a:t>HotNets 2012</a:t>
            </a:r>
          </a:p>
        </p:txBody>
      </p:sp>
    </p:spTree>
    <p:extLst>
      <p:ext uri="{BB962C8B-B14F-4D97-AF65-F5344CB8AC3E}">
        <p14:creationId xmlns:p14="http://schemas.microsoft.com/office/powerpoint/2010/main" val="1201307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049028" name="标题 1"/>
          <p:cNvSpPr>
            <a:spLocks noGrp="1"/>
          </p:cNvSpPr>
          <p:nvPr>
            <p:ph type="title"/>
          </p:nvPr>
        </p:nvSpPr>
        <p:spPr>
          <a:xfrm>
            <a:off x="2389717" y="4800600"/>
            <a:ext cx="7315200" cy="566738"/>
          </a:xfrm>
        </p:spPr>
        <p:txBody>
          <a:bodyPr/>
          <a:lstStyle>
            <a:lvl1pPr algn="l">
              <a:defRPr sz="2000" b="1"/>
            </a:lvl1pPr>
          </a:lstStyle>
          <a:p>
            <a:r>
              <a:rPr lang="zh-CN" altLang="en-US"/>
              <a:t>单击此处编辑母版标题样式</a:t>
            </a:r>
          </a:p>
        </p:txBody>
      </p:sp>
      <p:sp>
        <p:nvSpPr>
          <p:cNvPr id="1049029"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1049030"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1049033" name="标题 1"/>
          <p:cNvSpPr>
            <a:spLocks noGrp="1"/>
          </p:cNvSpPr>
          <p:nvPr>
            <p:ph type="title"/>
          </p:nvPr>
        </p:nvSpPr>
        <p:spPr/>
        <p:txBody>
          <a:bodyPr/>
          <a:lstStyle/>
          <a:p>
            <a:r>
              <a:rPr lang="zh-CN" altLang="en-US"/>
              <a:t>单击此处编辑母版标题样式</a:t>
            </a:r>
          </a:p>
        </p:txBody>
      </p:sp>
      <p:sp>
        <p:nvSpPr>
          <p:cNvPr id="1049034"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1049026" name="竖排标题 1"/>
          <p:cNvSpPr>
            <a:spLocks noGrp="1"/>
          </p:cNvSpPr>
          <p:nvPr>
            <p:ph type="title" orient="vert"/>
          </p:nvPr>
        </p:nvSpPr>
        <p:spPr>
          <a:xfrm>
            <a:off x="8862484" y="163514"/>
            <a:ext cx="2766483" cy="5932487"/>
          </a:xfrm>
        </p:spPr>
        <p:txBody>
          <a:bodyPr vert="eaVert"/>
          <a:lstStyle/>
          <a:p>
            <a:r>
              <a:rPr lang="zh-CN" altLang="en-US"/>
              <a:t>单击此处编辑母版标题样式</a:t>
            </a:r>
          </a:p>
        </p:txBody>
      </p:sp>
      <p:sp>
        <p:nvSpPr>
          <p:cNvPr id="1049027" name="竖排文字占位符 2"/>
          <p:cNvSpPr>
            <a:spLocks noGrp="1"/>
          </p:cNvSpPr>
          <p:nvPr>
            <p:ph type="body" orient="vert" idx="1"/>
          </p:nvPr>
        </p:nvSpPr>
        <p:spPr>
          <a:xfrm>
            <a:off x="563033" y="163514"/>
            <a:ext cx="8096251" cy="59324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1049112" name="标题 1"/>
          <p:cNvSpPr>
            <a:spLocks noGrp="1"/>
          </p:cNvSpPr>
          <p:nvPr>
            <p:ph type="title"/>
          </p:nvPr>
        </p:nvSpPr>
        <p:spPr/>
        <p:txBody>
          <a:bodyPr/>
          <a:lstStyle/>
          <a:p>
            <a:r>
              <a:rPr lang="zh-CN" altLang="en-US"/>
              <a:t>单击此处编辑母版标题样式</a:t>
            </a:r>
          </a:p>
        </p:txBody>
      </p:sp>
      <p:sp>
        <p:nvSpPr>
          <p:cNvPr id="104911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049114"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1049115"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1049095" name="标题 1"/>
          <p:cNvSpPr>
            <a:spLocks noGrp="1"/>
          </p:cNvSpPr>
          <p:nvPr>
            <p:ph type="title"/>
          </p:nvPr>
        </p:nvSpPr>
        <p:spPr/>
        <p:txBody>
          <a:bodyPr/>
          <a:lstStyle/>
          <a:p>
            <a:r>
              <a:rPr lang="zh-CN" altLang="en-US"/>
              <a:t>单击此处编辑母版标题样式</a:t>
            </a:r>
          </a:p>
        </p:txBody>
      </p:sp>
      <p:sp>
        <p:nvSpPr>
          <p:cNvPr id="1049096" name="内容占位符 2"/>
          <p:cNvSpPr>
            <a:spLocks noGrp="1"/>
          </p:cNvSpPr>
          <p:nvPr>
            <p:ph sz="half" idx="1"/>
          </p:nvPr>
        </p:nvSpPr>
        <p:spPr>
          <a:xfrm>
            <a:off x="563034" y="1506538"/>
            <a:ext cx="5431367" cy="4589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97" name="内容占位符 3"/>
          <p:cNvSpPr>
            <a:spLocks noGrp="1"/>
          </p:cNvSpPr>
          <p:nvPr>
            <p:ph sz="half" idx="2"/>
          </p:nvPr>
        </p:nvSpPr>
        <p:spPr>
          <a:xfrm>
            <a:off x="6197601" y="1506538"/>
            <a:ext cx="5431367" cy="4589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104910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104910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10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10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10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1049101"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1049098" name="标题 1"/>
          <p:cNvSpPr>
            <a:spLocks noGrp="1"/>
          </p:cNvSpPr>
          <p:nvPr>
            <p:ph type="title"/>
          </p:nvPr>
        </p:nvSpPr>
        <p:spPr>
          <a:xfrm>
            <a:off x="609601" y="273050"/>
            <a:ext cx="4011084" cy="1162050"/>
          </a:xfrm>
        </p:spPr>
        <p:txBody>
          <a:bodyPr/>
          <a:lstStyle>
            <a:lvl1pPr algn="l">
              <a:defRPr sz="2000" b="1"/>
            </a:lvl1pPr>
          </a:lstStyle>
          <a:p>
            <a:r>
              <a:rPr lang="zh-CN" altLang="en-US"/>
              <a:t>单击此处编辑母版标题样式</a:t>
            </a:r>
          </a:p>
        </p:txBody>
      </p:sp>
      <p:sp>
        <p:nvSpPr>
          <p:cNvPr id="1049099"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100"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049109" name="标题 1"/>
          <p:cNvSpPr>
            <a:spLocks noGrp="1"/>
          </p:cNvSpPr>
          <p:nvPr>
            <p:ph type="title"/>
          </p:nvPr>
        </p:nvSpPr>
        <p:spPr>
          <a:xfrm>
            <a:off x="2389717" y="4800600"/>
            <a:ext cx="7315200" cy="566738"/>
          </a:xfrm>
        </p:spPr>
        <p:txBody>
          <a:bodyPr/>
          <a:lstStyle>
            <a:lvl1pPr algn="l">
              <a:defRPr sz="2000" b="1"/>
            </a:lvl1pPr>
          </a:lstStyle>
          <a:p>
            <a:r>
              <a:rPr lang="zh-CN" altLang="en-US"/>
              <a:t>单击此处编辑母版标题样式</a:t>
            </a:r>
          </a:p>
        </p:txBody>
      </p:sp>
      <p:sp>
        <p:nvSpPr>
          <p:cNvPr id="1049110"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1049111"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1049107" name="标题 1"/>
          <p:cNvSpPr>
            <a:spLocks noGrp="1"/>
          </p:cNvSpPr>
          <p:nvPr>
            <p:ph type="title"/>
          </p:nvPr>
        </p:nvSpPr>
        <p:spPr/>
        <p:txBody>
          <a:bodyPr/>
          <a:lstStyle/>
          <a:p>
            <a:r>
              <a:rPr lang="zh-CN" altLang="en-US"/>
              <a:t>单击此处编辑母版标题样式</a:t>
            </a:r>
          </a:p>
        </p:txBody>
      </p:sp>
      <p:sp>
        <p:nvSpPr>
          <p:cNvPr id="1049108"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1049116" name="竖排标题 1"/>
          <p:cNvSpPr>
            <a:spLocks noGrp="1"/>
          </p:cNvSpPr>
          <p:nvPr>
            <p:ph type="title" orient="vert"/>
          </p:nvPr>
        </p:nvSpPr>
        <p:spPr>
          <a:xfrm>
            <a:off x="8862484" y="163514"/>
            <a:ext cx="2766483" cy="5932487"/>
          </a:xfrm>
        </p:spPr>
        <p:txBody>
          <a:bodyPr vert="eaVert"/>
          <a:lstStyle/>
          <a:p>
            <a:r>
              <a:rPr lang="zh-CN" altLang="en-US"/>
              <a:t>单击此处编辑母版标题样式</a:t>
            </a:r>
          </a:p>
        </p:txBody>
      </p:sp>
      <p:sp>
        <p:nvSpPr>
          <p:cNvPr id="1049117" name="竖排文字占位符 2"/>
          <p:cNvSpPr>
            <a:spLocks noGrp="1"/>
          </p:cNvSpPr>
          <p:nvPr>
            <p:ph type="body" orient="vert" idx="1"/>
          </p:nvPr>
        </p:nvSpPr>
        <p:spPr>
          <a:xfrm>
            <a:off x="563033" y="163514"/>
            <a:ext cx="8096251" cy="59324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49086"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1049087"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1049088"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a:t>HotNets 2012</a:t>
            </a:r>
            <a:endParaRPr lang="zh-CN" altLang="en-US"/>
          </a:p>
        </p:txBody>
      </p:sp>
      <p:sp>
        <p:nvSpPr>
          <p:cNvPr id="1049089"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90" name="灯片编号占位符 5"/>
          <p:cNvSpPr>
            <a:spLocks noGrp="1"/>
          </p:cNvSpPr>
          <p:nvPr>
            <p:ph type="sldNum" sz="quarter" idx="12"/>
          </p:nvPr>
        </p:nvSpPr>
        <p:spPr/>
        <p:txBody>
          <a:bodyPr/>
          <a:lstStyle>
            <a:lvl1pPr eaLnBrk="0" hangingPunct="0">
              <a:buFont typeface="Wingdings" pitchFamily="2" charset="2"/>
              <a:buNone/>
            </a:lvl1pPr>
          </a:lstStyle>
          <a:p>
            <a:fld id="{87233F4D-2CAA-491E-B4DF-E780616905A5}" type="slidenum">
              <a:rPr lang="zh-CN" altLang="en-US"/>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1048983" name="标题 1"/>
          <p:cNvSpPr>
            <a:spLocks noGrp="1"/>
          </p:cNvSpPr>
          <p:nvPr>
            <p:ph type="title"/>
          </p:nvPr>
        </p:nvSpPr>
        <p:spPr/>
        <p:txBody>
          <a:bodyPr/>
          <a:lstStyle/>
          <a:p>
            <a:r>
              <a:rPr lang="zh-CN" altLang="en-US"/>
              <a:t>单击此处编辑母版标题样式</a:t>
            </a:r>
          </a:p>
        </p:txBody>
      </p:sp>
      <p:sp>
        <p:nvSpPr>
          <p:cNvPr id="1048984"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985"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a:t>HotNets 2012</a:t>
            </a:r>
            <a:endParaRPr lang="zh-CN" altLang="en-US"/>
          </a:p>
        </p:txBody>
      </p:sp>
      <p:sp>
        <p:nvSpPr>
          <p:cNvPr id="1048986"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8987" name="灯片编号占位符 5"/>
          <p:cNvSpPr>
            <a:spLocks noGrp="1"/>
          </p:cNvSpPr>
          <p:nvPr>
            <p:ph type="sldNum" sz="quarter" idx="12"/>
          </p:nvPr>
        </p:nvSpPr>
        <p:spPr/>
        <p:txBody>
          <a:bodyPr/>
          <a:lstStyle>
            <a:lvl1pPr eaLnBrk="0" hangingPunct="0">
              <a:buFont typeface="Wingdings" pitchFamily="2" charset="2"/>
              <a:buNone/>
            </a:lvl1pPr>
          </a:lstStyle>
          <a:p>
            <a:fld id="{416A353C-9417-4EC2-BDEB-456A05260DD7}" type="slidenum">
              <a:rPr lang="zh-CN" altLang="en-US"/>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049069"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1049070"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1049071"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a:t>HotNets 2012</a:t>
            </a:r>
            <a:endParaRPr lang="zh-CN" altLang="en-US"/>
          </a:p>
        </p:txBody>
      </p:sp>
      <p:sp>
        <p:nvSpPr>
          <p:cNvPr id="1049072"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73" name="灯片编号占位符 5"/>
          <p:cNvSpPr>
            <a:spLocks noGrp="1"/>
          </p:cNvSpPr>
          <p:nvPr>
            <p:ph type="sldNum" sz="quarter" idx="12"/>
          </p:nvPr>
        </p:nvSpPr>
        <p:spPr/>
        <p:txBody>
          <a:bodyPr/>
          <a:lstStyle>
            <a:lvl1pPr eaLnBrk="0" hangingPunct="0">
              <a:buFont typeface="Wingdings" pitchFamily="2" charset="2"/>
              <a:buNone/>
            </a:lvl1pPr>
          </a:lstStyle>
          <a:p>
            <a:fld id="{7B8A47D2-E204-493A-9B8E-B405080D65F5}" type="slidenum">
              <a:rPr lang="zh-CN" altLang="en-US"/>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1049063" name="标题 1"/>
          <p:cNvSpPr>
            <a:spLocks noGrp="1"/>
          </p:cNvSpPr>
          <p:nvPr>
            <p:ph type="title"/>
          </p:nvPr>
        </p:nvSpPr>
        <p:spPr/>
        <p:txBody>
          <a:bodyPr/>
          <a:lstStyle/>
          <a:p>
            <a:r>
              <a:rPr lang="zh-CN" altLang="en-US"/>
              <a:t>单击此处编辑母版标题样式</a:t>
            </a:r>
          </a:p>
        </p:txBody>
      </p:sp>
      <p:sp>
        <p:nvSpPr>
          <p:cNvPr id="1049064"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65"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66"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a:t>HotNets 2012</a:t>
            </a:r>
            <a:endParaRPr lang="zh-CN" altLang="en-US"/>
          </a:p>
        </p:txBody>
      </p:sp>
      <p:sp>
        <p:nvSpPr>
          <p:cNvPr id="1049067"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68" name="灯片编号占位符 5"/>
          <p:cNvSpPr>
            <a:spLocks noGrp="1"/>
          </p:cNvSpPr>
          <p:nvPr>
            <p:ph type="sldNum" sz="quarter" idx="12"/>
          </p:nvPr>
        </p:nvSpPr>
        <p:spPr/>
        <p:txBody>
          <a:bodyPr/>
          <a:lstStyle>
            <a:lvl1pPr eaLnBrk="0" hangingPunct="0">
              <a:buFont typeface="Wingdings" pitchFamily="2" charset="2"/>
              <a:buNone/>
            </a:lvl1pPr>
          </a:lstStyle>
          <a:p>
            <a:fld id="{D0110B7E-15A7-46AE-963A-6A6D4DE407DB}" type="slidenum">
              <a:rPr lang="zh-CN" altLang="en-US"/>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1049078" name="标题 1"/>
          <p:cNvSpPr>
            <a:spLocks noGrp="1"/>
          </p:cNvSpPr>
          <p:nvPr>
            <p:ph type="title"/>
          </p:nvPr>
        </p:nvSpPr>
        <p:spPr/>
        <p:txBody>
          <a:bodyPr/>
          <a:lstStyle/>
          <a:p>
            <a:r>
              <a:rPr lang="zh-CN" altLang="en-US"/>
              <a:t>单击此处编辑母版标题样式</a:t>
            </a:r>
          </a:p>
        </p:txBody>
      </p:sp>
      <p:sp>
        <p:nvSpPr>
          <p:cNvPr id="1049079"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080"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81"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082"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83"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a:t>HotNets 2012</a:t>
            </a:r>
            <a:endParaRPr lang="zh-CN" altLang="en-US"/>
          </a:p>
        </p:txBody>
      </p:sp>
      <p:sp>
        <p:nvSpPr>
          <p:cNvPr id="1049084"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85" name="灯片编号占位符 5"/>
          <p:cNvSpPr>
            <a:spLocks noGrp="1"/>
          </p:cNvSpPr>
          <p:nvPr>
            <p:ph type="sldNum" sz="quarter" idx="12"/>
          </p:nvPr>
        </p:nvSpPr>
        <p:spPr/>
        <p:txBody>
          <a:bodyPr/>
          <a:lstStyle>
            <a:lvl1pPr eaLnBrk="0" hangingPunct="0">
              <a:buFont typeface="Wingdings" pitchFamily="2" charset="2"/>
              <a:buNone/>
            </a:lvl1pPr>
          </a:lstStyle>
          <a:p>
            <a:fld id="{D6CBB88B-8711-4836-ADA9-002DDBFA6FF9}" type="slidenum">
              <a:rPr lang="zh-CN" altLang="en-US"/>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1049074" name="标题 1"/>
          <p:cNvSpPr>
            <a:spLocks noGrp="1"/>
          </p:cNvSpPr>
          <p:nvPr>
            <p:ph type="title"/>
          </p:nvPr>
        </p:nvSpPr>
        <p:spPr/>
        <p:txBody>
          <a:bodyPr/>
          <a:lstStyle/>
          <a:p>
            <a:r>
              <a:rPr lang="zh-CN" altLang="en-US"/>
              <a:t>单击此处编辑母版标题样式</a:t>
            </a:r>
          </a:p>
        </p:txBody>
      </p:sp>
      <p:sp>
        <p:nvSpPr>
          <p:cNvPr id="1049075"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a:t>HotNets 2012</a:t>
            </a:r>
            <a:endParaRPr lang="zh-CN" altLang="en-US"/>
          </a:p>
        </p:txBody>
      </p:sp>
      <p:sp>
        <p:nvSpPr>
          <p:cNvPr id="1049076"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77" name="灯片编号占位符 5"/>
          <p:cNvSpPr>
            <a:spLocks noGrp="1"/>
          </p:cNvSpPr>
          <p:nvPr>
            <p:ph type="sldNum" sz="quarter" idx="12"/>
          </p:nvPr>
        </p:nvSpPr>
        <p:spPr/>
        <p:txBody>
          <a:bodyPr/>
          <a:lstStyle>
            <a:lvl1pPr eaLnBrk="0" hangingPunct="0">
              <a:buFont typeface="Wingdings" pitchFamily="2" charset="2"/>
              <a:buNone/>
            </a:lvl1pPr>
          </a:lstStyle>
          <a:p>
            <a:fld id="{1F778F2C-0CC7-4B27-8033-CA2DE818D7B3}" type="slidenum">
              <a:rPr lang="zh-CN" altLang="en-US"/>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1048580" name="标题 1"/>
          <p:cNvSpPr>
            <a:spLocks noGrp="1"/>
          </p:cNvSpPr>
          <p:nvPr>
            <p:ph type="title"/>
          </p:nvPr>
        </p:nvSpPr>
        <p:spPr>
          <a:xfrm>
            <a:off x="563034" y="163513"/>
            <a:ext cx="11065933" cy="831850"/>
          </a:xfrm>
        </p:spPr>
        <p:txBody>
          <a:bodyPr/>
          <a:lstStyle>
            <a:lvl1pPr>
              <a:defRPr sz="3600">
                <a:latin typeface="+mn-lt"/>
              </a:defRPr>
            </a:lvl1pPr>
          </a:lstStyle>
          <a:p>
            <a:r>
              <a:rPr lang="zh-CN" altLang="en-US" dirty="0"/>
              <a:t>单击此处编辑母版标题样式</a:t>
            </a:r>
          </a:p>
        </p:txBody>
      </p:sp>
      <p:sp>
        <p:nvSpPr>
          <p:cNvPr id="1048581" name="内容占位符 2"/>
          <p:cNvSpPr>
            <a:spLocks noGrp="1"/>
          </p:cNvSpPr>
          <p:nvPr>
            <p:ph idx="1"/>
          </p:nvPr>
        </p:nvSpPr>
        <p:spPr>
          <a:xfrm>
            <a:off x="563034" y="1506538"/>
            <a:ext cx="11065933" cy="4589462"/>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049049"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a:t>HotNets 2012</a:t>
            </a:r>
            <a:endParaRPr lang="zh-CN" altLang="en-US"/>
          </a:p>
        </p:txBody>
      </p:sp>
      <p:sp>
        <p:nvSpPr>
          <p:cNvPr id="1049050"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51" name="灯片编号占位符 5"/>
          <p:cNvSpPr>
            <a:spLocks noGrp="1"/>
          </p:cNvSpPr>
          <p:nvPr>
            <p:ph type="sldNum" sz="quarter" idx="12"/>
          </p:nvPr>
        </p:nvSpPr>
        <p:spPr/>
        <p:txBody>
          <a:bodyPr/>
          <a:lstStyle>
            <a:lvl1pPr eaLnBrk="0" hangingPunct="0">
              <a:buFont typeface="Wingdings" pitchFamily="2" charset="2"/>
              <a:buNone/>
            </a:lvl1pPr>
          </a:lstStyle>
          <a:p>
            <a:fld id="{C5BCEB90-0E69-4FF7-993F-1B544490ECAB}" type="slidenum">
              <a:rPr lang="zh-CN" altLang="en-US"/>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104905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104905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5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049055"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a:t>HotNets 2012</a:t>
            </a:r>
            <a:endParaRPr lang="zh-CN" altLang="en-US"/>
          </a:p>
        </p:txBody>
      </p:sp>
      <p:sp>
        <p:nvSpPr>
          <p:cNvPr id="1049056"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57" name="灯片编号占位符 5"/>
          <p:cNvSpPr>
            <a:spLocks noGrp="1"/>
          </p:cNvSpPr>
          <p:nvPr>
            <p:ph type="sldNum" sz="quarter" idx="12"/>
          </p:nvPr>
        </p:nvSpPr>
        <p:spPr/>
        <p:txBody>
          <a:bodyPr/>
          <a:lstStyle>
            <a:lvl1pPr eaLnBrk="0" hangingPunct="0">
              <a:buFont typeface="Wingdings" pitchFamily="2" charset="2"/>
              <a:buNone/>
            </a:lvl1pPr>
          </a:lstStyle>
          <a:p>
            <a:fld id="{12DBEF3E-F340-4853-B294-FF418F4A3C54}" type="slidenum">
              <a:rPr lang="zh-CN" altLang="en-US"/>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049038"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1049039"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1049040"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049041"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a:t>HotNets 2012</a:t>
            </a:r>
            <a:endParaRPr lang="zh-CN" altLang="en-US"/>
          </a:p>
        </p:txBody>
      </p:sp>
      <p:sp>
        <p:nvSpPr>
          <p:cNvPr id="1049042"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43" name="灯片编号占位符 5"/>
          <p:cNvSpPr>
            <a:spLocks noGrp="1"/>
          </p:cNvSpPr>
          <p:nvPr>
            <p:ph type="sldNum" sz="quarter" idx="12"/>
          </p:nvPr>
        </p:nvSpPr>
        <p:spPr/>
        <p:txBody>
          <a:bodyPr/>
          <a:lstStyle>
            <a:lvl1pPr eaLnBrk="0" hangingPunct="0">
              <a:buFont typeface="Wingdings" pitchFamily="2" charset="2"/>
              <a:buNone/>
            </a:lvl1pPr>
          </a:lstStyle>
          <a:p>
            <a:fld id="{4E704CCD-114B-4870-B317-CDDED4377C47}" type="slidenum">
              <a:rPr lang="zh-CN" altLang="en-US"/>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1049058" name="标题 1"/>
          <p:cNvSpPr>
            <a:spLocks noGrp="1"/>
          </p:cNvSpPr>
          <p:nvPr>
            <p:ph type="title"/>
          </p:nvPr>
        </p:nvSpPr>
        <p:spPr/>
        <p:txBody>
          <a:bodyPr/>
          <a:lstStyle/>
          <a:p>
            <a:r>
              <a:rPr lang="zh-CN" altLang="en-US"/>
              <a:t>单击此处编辑母版标题样式</a:t>
            </a:r>
          </a:p>
        </p:txBody>
      </p:sp>
      <p:sp>
        <p:nvSpPr>
          <p:cNvPr id="1049059"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60"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a:t>HotNets 2012</a:t>
            </a:r>
            <a:endParaRPr lang="zh-CN" altLang="en-US"/>
          </a:p>
        </p:txBody>
      </p:sp>
      <p:sp>
        <p:nvSpPr>
          <p:cNvPr id="1049061"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62" name="灯片编号占位符 5"/>
          <p:cNvSpPr>
            <a:spLocks noGrp="1"/>
          </p:cNvSpPr>
          <p:nvPr>
            <p:ph type="sldNum" sz="quarter" idx="12"/>
          </p:nvPr>
        </p:nvSpPr>
        <p:spPr/>
        <p:txBody>
          <a:bodyPr/>
          <a:lstStyle>
            <a:lvl1pPr eaLnBrk="0" hangingPunct="0">
              <a:buFont typeface="Wingdings" pitchFamily="2" charset="2"/>
              <a:buNone/>
            </a:lvl1pPr>
          </a:lstStyle>
          <a:p>
            <a:fld id="{1A6D2400-1677-4AB5-9FDD-D947CDEECAA4}" type="slidenum">
              <a:rPr lang="zh-CN" altLang="en-US"/>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1049044"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1049045"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46"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a:t>HotNets 2012</a:t>
            </a:r>
            <a:endParaRPr lang="zh-CN" altLang="en-US"/>
          </a:p>
        </p:txBody>
      </p:sp>
      <p:sp>
        <p:nvSpPr>
          <p:cNvPr id="1049047"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48" name="灯片编号占位符 5"/>
          <p:cNvSpPr>
            <a:spLocks noGrp="1"/>
          </p:cNvSpPr>
          <p:nvPr>
            <p:ph type="sldNum" sz="quarter" idx="12"/>
          </p:nvPr>
        </p:nvSpPr>
        <p:spPr/>
        <p:txBody>
          <a:bodyPr/>
          <a:lstStyle>
            <a:lvl1pPr eaLnBrk="0" hangingPunct="0">
              <a:buFont typeface="Wingdings" pitchFamily="2" charset="2"/>
              <a:buNone/>
            </a:lvl1pPr>
          </a:lstStyle>
          <a:p>
            <a:fld id="{93D3DD91-15A4-489C-AD7C-B7CACF95DDD0}" type="slidenum">
              <a:rPr lang="zh-CN" altLang="en-US"/>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1049011" name="标题 1"/>
          <p:cNvSpPr>
            <a:spLocks noGrp="1"/>
          </p:cNvSpPr>
          <p:nvPr>
            <p:ph type="title"/>
          </p:nvPr>
        </p:nvSpPr>
        <p:spPr/>
        <p:txBody>
          <a:bodyPr/>
          <a:lstStyle/>
          <a:p>
            <a:r>
              <a:rPr lang="zh-CN" altLang="en-US"/>
              <a:t>单击此处编辑母版标题样式</a:t>
            </a:r>
          </a:p>
        </p:txBody>
      </p:sp>
      <p:sp>
        <p:nvSpPr>
          <p:cNvPr id="1049012"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049013"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1049014"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1049002" name="标题 1"/>
          <p:cNvSpPr>
            <a:spLocks noGrp="1"/>
          </p:cNvSpPr>
          <p:nvPr>
            <p:ph type="title"/>
          </p:nvPr>
        </p:nvSpPr>
        <p:spPr/>
        <p:txBody>
          <a:bodyPr/>
          <a:lstStyle/>
          <a:p>
            <a:r>
              <a:rPr lang="zh-CN" altLang="en-US"/>
              <a:t>单击此处编辑母版标题样式</a:t>
            </a:r>
          </a:p>
        </p:txBody>
      </p:sp>
      <p:sp>
        <p:nvSpPr>
          <p:cNvPr id="1049003" name="内容占位符 2"/>
          <p:cNvSpPr>
            <a:spLocks noGrp="1"/>
          </p:cNvSpPr>
          <p:nvPr>
            <p:ph sz="half" idx="1"/>
          </p:nvPr>
        </p:nvSpPr>
        <p:spPr>
          <a:xfrm>
            <a:off x="563034" y="1506538"/>
            <a:ext cx="5431367" cy="4589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04" name="内容占位符 3"/>
          <p:cNvSpPr>
            <a:spLocks noGrp="1"/>
          </p:cNvSpPr>
          <p:nvPr>
            <p:ph sz="half" idx="2"/>
          </p:nvPr>
        </p:nvSpPr>
        <p:spPr>
          <a:xfrm>
            <a:off x="6197601" y="1506538"/>
            <a:ext cx="5431367" cy="4589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049031"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1049032"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1049006"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1049007"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008"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09"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010"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1049005"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1048997" name="标题 1"/>
          <p:cNvSpPr>
            <a:spLocks noGrp="1"/>
          </p:cNvSpPr>
          <p:nvPr>
            <p:ph type="title"/>
          </p:nvPr>
        </p:nvSpPr>
        <p:spPr>
          <a:xfrm>
            <a:off x="609601" y="273050"/>
            <a:ext cx="4011084" cy="1162050"/>
          </a:xfrm>
        </p:spPr>
        <p:txBody>
          <a:bodyPr/>
          <a:lstStyle>
            <a:lvl1pPr algn="l">
              <a:defRPr sz="2000" b="1"/>
            </a:lvl1pPr>
          </a:lstStyle>
          <a:p>
            <a:r>
              <a:rPr lang="zh-CN" altLang="en-US"/>
              <a:t>单击此处编辑母版标题样式</a:t>
            </a:r>
          </a:p>
        </p:txBody>
      </p:sp>
      <p:sp>
        <p:nvSpPr>
          <p:cNvPr id="1048998"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999"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049015" name="标题 1"/>
          <p:cNvSpPr>
            <a:spLocks noGrp="1"/>
          </p:cNvSpPr>
          <p:nvPr>
            <p:ph type="title"/>
          </p:nvPr>
        </p:nvSpPr>
        <p:spPr>
          <a:xfrm>
            <a:off x="2389717" y="4800600"/>
            <a:ext cx="7315200" cy="566738"/>
          </a:xfrm>
        </p:spPr>
        <p:txBody>
          <a:bodyPr/>
          <a:lstStyle>
            <a:lvl1pPr algn="l">
              <a:defRPr sz="2000" b="1"/>
            </a:lvl1pPr>
          </a:lstStyle>
          <a:p>
            <a:r>
              <a:rPr lang="zh-CN" altLang="en-US"/>
              <a:t>单击此处编辑母版标题样式</a:t>
            </a:r>
          </a:p>
        </p:txBody>
      </p:sp>
      <p:sp>
        <p:nvSpPr>
          <p:cNvPr id="1049016"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1049017"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1049000" name="标题 1"/>
          <p:cNvSpPr>
            <a:spLocks noGrp="1"/>
          </p:cNvSpPr>
          <p:nvPr>
            <p:ph type="title"/>
          </p:nvPr>
        </p:nvSpPr>
        <p:spPr/>
        <p:txBody>
          <a:bodyPr/>
          <a:lstStyle/>
          <a:p>
            <a:r>
              <a:rPr lang="zh-CN" altLang="en-US"/>
              <a:t>单击此处编辑母版标题样式</a:t>
            </a:r>
          </a:p>
        </p:txBody>
      </p:sp>
      <p:sp>
        <p:nvSpPr>
          <p:cNvPr id="1049001"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1049018" name="竖排标题 1"/>
          <p:cNvSpPr>
            <a:spLocks noGrp="1"/>
          </p:cNvSpPr>
          <p:nvPr>
            <p:ph type="title" orient="vert"/>
          </p:nvPr>
        </p:nvSpPr>
        <p:spPr>
          <a:xfrm>
            <a:off x="8862484" y="163514"/>
            <a:ext cx="2766483" cy="5932487"/>
          </a:xfrm>
        </p:spPr>
        <p:txBody>
          <a:bodyPr vert="eaVert"/>
          <a:lstStyle/>
          <a:p>
            <a:r>
              <a:rPr lang="zh-CN" altLang="en-US"/>
              <a:t>单击此处编辑母版标题样式</a:t>
            </a:r>
          </a:p>
        </p:txBody>
      </p:sp>
      <p:sp>
        <p:nvSpPr>
          <p:cNvPr id="1049019" name="竖排文字占位符 2"/>
          <p:cNvSpPr>
            <a:spLocks noGrp="1"/>
          </p:cNvSpPr>
          <p:nvPr>
            <p:ph type="body" orient="vert" idx="1"/>
          </p:nvPr>
        </p:nvSpPr>
        <p:spPr>
          <a:xfrm>
            <a:off x="563033" y="163514"/>
            <a:ext cx="8096251" cy="59324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Picture 146" descr="2"/>
          <p:cNvPicPr>
            <a:picLocks noChangeAspect="1" noChangeArrowheads="1"/>
          </p:cNvPicPr>
          <p:nvPr userDrawn="1"/>
        </p:nvPicPr>
        <p:blipFill>
          <a:blip r:embed="rId2" cstate="print"/>
          <a:srcRect/>
          <a:stretch>
            <a:fillRect/>
          </a:stretch>
        </p:blipFill>
        <p:spPr bwMode="auto">
          <a:xfrm>
            <a:off x="0" y="1268760"/>
            <a:ext cx="12192000" cy="3600400"/>
          </a:xfrm>
          <a:prstGeom prst="rect">
            <a:avLst/>
          </a:prstGeom>
          <a:noFill/>
          <a:ln w="9525">
            <a:noFill/>
            <a:miter lim="800000"/>
            <a:headEnd/>
            <a:tailEnd/>
          </a:ln>
        </p:spPr>
      </p:pic>
    </p:spTree>
    <p:extLst>
      <p:ext uri="{BB962C8B-B14F-4D97-AF65-F5344CB8AC3E}">
        <p14:creationId xmlns:p14="http://schemas.microsoft.com/office/powerpoint/2010/main" val="3629030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a:xfrm>
            <a:off x="609600" y="1752601"/>
            <a:ext cx="10972800" cy="4373563"/>
          </a:xfrm>
        </p:spPr>
        <p:txBody>
          <a:bodyPr>
            <a:normAutofit/>
          </a:bodyPr>
          <a:lstStyle>
            <a:lvl1pPr>
              <a:defRPr sz="2800"/>
            </a:lvl1pPr>
            <a:lvl2pPr>
              <a:defRPr sz="2400"/>
            </a:lvl2pPr>
            <a:lvl3pPr>
              <a:defRPr sz="2000"/>
            </a:lvl3pPr>
            <a:lvl4pPr>
              <a:defRPr sz="1800"/>
            </a:lvl4pPr>
            <a:lvl5pPr>
              <a:defRPr sz="18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a:t>HotNets 2012</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cxnSp>
        <p:nvCxnSpPr>
          <p:cNvPr id="8" name="Straight Connector 7"/>
          <p:cNvCxnSpPr/>
          <p:nvPr/>
        </p:nvCxnSpPr>
        <p:spPr>
          <a:xfrm flipH="1">
            <a:off x="361772" y="1430708"/>
            <a:ext cx="114808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57631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a:t>HotNets 2012</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793462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1048591" name="标题 1"/>
          <p:cNvSpPr>
            <a:spLocks noGrp="1"/>
          </p:cNvSpPr>
          <p:nvPr>
            <p:ph type="title"/>
          </p:nvPr>
        </p:nvSpPr>
        <p:spPr/>
        <p:txBody>
          <a:bodyPr/>
          <a:lstStyle/>
          <a:p>
            <a:r>
              <a:rPr lang="zh-CN" altLang="en-US" dirty="0"/>
              <a:t>单击此处编辑母版标题样式</a:t>
            </a:r>
          </a:p>
        </p:txBody>
      </p:sp>
      <p:sp>
        <p:nvSpPr>
          <p:cNvPr id="1048592" name="内容占位符 2"/>
          <p:cNvSpPr>
            <a:spLocks noGrp="1"/>
          </p:cNvSpPr>
          <p:nvPr>
            <p:ph sz="half" idx="1"/>
          </p:nvPr>
        </p:nvSpPr>
        <p:spPr>
          <a:xfrm>
            <a:off x="563034" y="1506538"/>
            <a:ext cx="5431367" cy="4589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593" name="内容占位符 3"/>
          <p:cNvSpPr>
            <a:spLocks noGrp="1"/>
          </p:cNvSpPr>
          <p:nvPr>
            <p:ph sz="half" idx="2"/>
          </p:nvPr>
        </p:nvSpPr>
        <p:spPr>
          <a:xfrm>
            <a:off x="6197601" y="1506538"/>
            <a:ext cx="5431367" cy="4589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a:t>HotNets 2012</a:t>
            </a:r>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1647818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r>
              <a:rPr lang="en-US"/>
              <a:t>HotNets 2012</a:t>
            </a:r>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28671852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r>
              <a:rPr lang="en-US"/>
              <a:t>HotNets 2012</a:t>
            </a:r>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3870361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r>
              <a:rPr lang="en-US"/>
              <a:t>HotNets 2012</a:t>
            </a:r>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23804814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a:t>HotNets 2012</a:t>
            </a:r>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34437210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a:t>HotNets 2012</a:t>
            </a:r>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41448227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a:t>HotNets 2012</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4181838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a:t>HotNets 2012</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2671635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1049020"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1049021"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022"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23"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024"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1049025"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1049035" name="标题 1"/>
          <p:cNvSpPr>
            <a:spLocks noGrp="1"/>
          </p:cNvSpPr>
          <p:nvPr>
            <p:ph type="title"/>
          </p:nvPr>
        </p:nvSpPr>
        <p:spPr>
          <a:xfrm>
            <a:off x="609601" y="273050"/>
            <a:ext cx="4011084" cy="1162050"/>
          </a:xfrm>
        </p:spPr>
        <p:txBody>
          <a:bodyPr/>
          <a:lstStyle>
            <a:lvl1pPr algn="l">
              <a:defRPr sz="2000" b="1"/>
            </a:lvl1pPr>
          </a:lstStyle>
          <a:p>
            <a:r>
              <a:rPr lang="zh-CN" altLang="en-US"/>
              <a:t>单击此处编辑母版标题样式</a:t>
            </a:r>
          </a:p>
        </p:txBody>
      </p:sp>
      <p:sp>
        <p:nvSpPr>
          <p:cNvPr id="1049036"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37"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50" name="Group 77"/>
          <p:cNvGrpSpPr>
            <a:grpSpLocks/>
          </p:cNvGrpSpPr>
          <p:nvPr/>
        </p:nvGrpSpPr>
        <p:grpSpPr bwMode="auto">
          <a:xfrm>
            <a:off x="12433301" y="3503296"/>
            <a:ext cx="1225551" cy="3225164"/>
            <a:chOff x="5839" y="2251"/>
            <a:chExt cx="579" cy="2031"/>
          </a:xfrm>
        </p:grpSpPr>
        <p:sp>
          <p:nvSpPr>
            <p:cNvPr id="1038" name="Rectangle 78"/>
            <p:cNvSpPr>
              <a:spLocks noChangeArrowheads="1"/>
            </p:cNvSpPr>
            <p:nvPr userDrawn="1"/>
          </p:nvSpPr>
          <p:spPr bwMode="auto">
            <a:xfrm>
              <a:off x="5839" y="3128"/>
              <a:ext cx="579" cy="267"/>
            </a:xfrm>
            <a:prstGeom prst="rect">
              <a:avLst/>
            </a:prstGeom>
            <a:solidFill>
              <a:schemeClr val="bg1"/>
            </a:solidFill>
            <a:ln w="9525">
              <a:noFill/>
              <a:miter lim="800000"/>
              <a:headEnd/>
              <a:tailEnd/>
            </a:ln>
          </p:spPr>
          <p:txBody>
            <a:bodyPr lIns="91425" tIns="45712" rIns="91425" bIns="45712" anchor="ctr">
              <a:spAutoFit/>
            </a:bodyPr>
            <a:lstStyle/>
            <a:p>
              <a:pPr eaLnBrk="1" hangingPunct="1">
                <a:defRPr/>
              </a:pPr>
              <a:endParaRPr lang="zh-CN" altLang="en-US" sz="2160"/>
            </a:p>
          </p:txBody>
        </p:sp>
        <p:grpSp>
          <p:nvGrpSpPr>
            <p:cNvPr id="2063" name="Group 79"/>
            <p:cNvGrpSpPr>
              <a:grpSpLocks/>
            </p:cNvGrpSpPr>
            <p:nvPr userDrawn="1"/>
          </p:nvGrpSpPr>
          <p:grpSpPr bwMode="auto">
            <a:xfrm>
              <a:off x="5893" y="2387"/>
              <a:ext cx="466" cy="115"/>
              <a:chOff x="5893" y="2387"/>
              <a:chExt cx="466" cy="115"/>
            </a:xfrm>
          </p:grpSpPr>
          <p:sp>
            <p:nvSpPr>
              <p:cNvPr id="1100" name="Rectangle 80"/>
              <p:cNvSpPr>
                <a:spLocks noChangeArrowheads="1"/>
              </p:cNvSpPr>
              <p:nvPr userDrawn="1"/>
            </p:nvSpPr>
            <p:spPr bwMode="auto">
              <a:xfrm flipV="1">
                <a:off x="6010" y="2387"/>
                <a:ext cx="116" cy="115"/>
              </a:xfrm>
              <a:prstGeom prst="rect">
                <a:avLst/>
              </a:prstGeom>
              <a:solidFill>
                <a:srgbClr val="FFCC66"/>
              </a:solidFill>
              <a:ln w="9525">
                <a:noFill/>
                <a:miter lim="800000"/>
                <a:headEnd/>
                <a:tailEnd/>
              </a:ln>
            </p:spPr>
            <p:txBody>
              <a:bodyPr wrap="none" anchor="ctr"/>
              <a:lstStyle/>
              <a:p>
                <a:pPr eaLnBrk="1" hangingPunct="1">
                  <a:defRPr/>
                </a:pPr>
                <a:endParaRPr lang="zh-CN" altLang="en-US" sz="2160"/>
              </a:p>
            </p:txBody>
          </p:sp>
          <p:sp>
            <p:nvSpPr>
              <p:cNvPr id="1101" name="Rectangle 81"/>
              <p:cNvSpPr>
                <a:spLocks noChangeArrowheads="1"/>
              </p:cNvSpPr>
              <p:nvPr userDrawn="1"/>
            </p:nvSpPr>
            <p:spPr bwMode="auto">
              <a:xfrm flipV="1">
                <a:off x="6126" y="2387"/>
                <a:ext cx="116" cy="115"/>
              </a:xfrm>
              <a:prstGeom prst="rect">
                <a:avLst/>
              </a:prstGeom>
              <a:solidFill>
                <a:srgbClr val="FF9900"/>
              </a:solidFill>
              <a:ln w="9525">
                <a:noFill/>
                <a:miter lim="800000"/>
                <a:headEnd/>
                <a:tailEnd/>
              </a:ln>
            </p:spPr>
            <p:txBody>
              <a:bodyPr wrap="none" anchor="ctr"/>
              <a:lstStyle/>
              <a:p>
                <a:pPr eaLnBrk="1" hangingPunct="1">
                  <a:defRPr/>
                </a:pPr>
                <a:endParaRPr lang="zh-CN" altLang="en-US" sz="2160"/>
              </a:p>
            </p:txBody>
          </p:sp>
          <p:sp>
            <p:nvSpPr>
              <p:cNvPr id="1102" name="Rectangle 82"/>
              <p:cNvSpPr>
                <a:spLocks noChangeArrowheads="1"/>
              </p:cNvSpPr>
              <p:nvPr userDrawn="1"/>
            </p:nvSpPr>
            <p:spPr bwMode="auto">
              <a:xfrm flipV="1">
                <a:off x="6242" y="2387"/>
                <a:ext cx="117" cy="115"/>
              </a:xfrm>
              <a:prstGeom prst="rect">
                <a:avLst/>
              </a:prstGeom>
              <a:solidFill>
                <a:srgbClr val="99660A"/>
              </a:solidFill>
              <a:ln w="9525">
                <a:noFill/>
                <a:miter lim="800000"/>
                <a:headEnd/>
                <a:tailEnd/>
              </a:ln>
            </p:spPr>
            <p:txBody>
              <a:bodyPr wrap="none" anchor="ctr"/>
              <a:lstStyle/>
              <a:p>
                <a:pPr eaLnBrk="1" hangingPunct="1">
                  <a:defRPr/>
                </a:pPr>
                <a:endParaRPr lang="zh-CN" altLang="en-US" sz="2160"/>
              </a:p>
            </p:txBody>
          </p:sp>
          <p:sp>
            <p:nvSpPr>
              <p:cNvPr id="1103" name="Rectangle 83"/>
              <p:cNvSpPr>
                <a:spLocks noChangeArrowheads="1"/>
              </p:cNvSpPr>
              <p:nvPr userDrawn="1"/>
            </p:nvSpPr>
            <p:spPr bwMode="auto">
              <a:xfrm flipV="1">
                <a:off x="5893" y="2387"/>
                <a:ext cx="117" cy="115"/>
              </a:xfrm>
              <a:prstGeom prst="rect">
                <a:avLst/>
              </a:prstGeom>
              <a:solidFill>
                <a:srgbClr val="FFCC99"/>
              </a:solidFill>
              <a:ln w="9525">
                <a:noFill/>
                <a:miter lim="800000"/>
                <a:headEnd/>
                <a:tailEnd/>
              </a:ln>
            </p:spPr>
            <p:txBody>
              <a:bodyPr wrap="none" anchor="ctr"/>
              <a:lstStyle/>
              <a:p>
                <a:pPr eaLnBrk="1" hangingPunct="1">
                  <a:defRPr/>
                </a:pPr>
                <a:endParaRPr lang="zh-CN" altLang="en-US" sz="2160"/>
              </a:p>
            </p:txBody>
          </p:sp>
        </p:grpSp>
        <p:grpSp>
          <p:nvGrpSpPr>
            <p:cNvPr id="2064" name="Group 84"/>
            <p:cNvGrpSpPr>
              <a:grpSpLocks/>
            </p:cNvGrpSpPr>
            <p:nvPr userDrawn="1"/>
          </p:nvGrpSpPr>
          <p:grpSpPr bwMode="auto">
            <a:xfrm>
              <a:off x="5893" y="2523"/>
              <a:ext cx="466" cy="115"/>
              <a:chOff x="5893" y="2523"/>
              <a:chExt cx="466" cy="115"/>
            </a:xfrm>
          </p:grpSpPr>
          <p:sp>
            <p:nvSpPr>
              <p:cNvPr id="1096" name="Rectangle 85"/>
              <p:cNvSpPr>
                <a:spLocks noChangeArrowheads="1"/>
              </p:cNvSpPr>
              <p:nvPr userDrawn="1"/>
            </p:nvSpPr>
            <p:spPr bwMode="auto">
              <a:xfrm flipV="1">
                <a:off x="6010" y="2523"/>
                <a:ext cx="116" cy="115"/>
              </a:xfrm>
              <a:prstGeom prst="rect">
                <a:avLst/>
              </a:prstGeom>
              <a:solidFill>
                <a:srgbClr val="99CCFF"/>
              </a:solidFill>
              <a:ln w="9525">
                <a:noFill/>
                <a:miter lim="800000"/>
                <a:headEnd/>
                <a:tailEnd/>
              </a:ln>
            </p:spPr>
            <p:txBody>
              <a:bodyPr wrap="none" anchor="ctr"/>
              <a:lstStyle/>
              <a:p>
                <a:pPr eaLnBrk="1" hangingPunct="1">
                  <a:defRPr/>
                </a:pPr>
                <a:endParaRPr lang="zh-CN" altLang="en-US" sz="2160"/>
              </a:p>
            </p:txBody>
          </p:sp>
          <p:sp>
            <p:nvSpPr>
              <p:cNvPr id="1097" name="Rectangle 86"/>
              <p:cNvSpPr>
                <a:spLocks noChangeArrowheads="1"/>
              </p:cNvSpPr>
              <p:nvPr userDrawn="1"/>
            </p:nvSpPr>
            <p:spPr bwMode="auto">
              <a:xfrm flipV="1">
                <a:off x="6126" y="2523"/>
                <a:ext cx="116" cy="115"/>
              </a:xfrm>
              <a:prstGeom prst="rect">
                <a:avLst/>
              </a:prstGeom>
              <a:solidFill>
                <a:srgbClr val="99CCCC"/>
              </a:solidFill>
              <a:ln w="9525">
                <a:noFill/>
                <a:miter lim="800000"/>
                <a:headEnd/>
                <a:tailEnd/>
              </a:ln>
            </p:spPr>
            <p:txBody>
              <a:bodyPr wrap="none" anchor="ctr"/>
              <a:lstStyle/>
              <a:p>
                <a:pPr eaLnBrk="1" hangingPunct="1">
                  <a:defRPr/>
                </a:pPr>
                <a:endParaRPr lang="zh-CN" altLang="en-US" sz="2160"/>
              </a:p>
            </p:txBody>
          </p:sp>
          <p:sp>
            <p:nvSpPr>
              <p:cNvPr id="1098" name="Rectangle 87"/>
              <p:cNvSpPr>
                <a:spLocks noChangeArrowheads="1"/>
              </p:cNvSpPr>
              <p:nvPr userDrawn="1"/>
            </p:nvSpPr>
            <p:spPr bwMode="auto">
              <a:xfrm flipV="1">
                <a:off x="6242" y="2523"/>
                <a:ext cx="117" cy="115"/>
              </a:xfrm>
              <a:prstGeom prst="rect">
                <a:avLst/>
              </a:prstGeom>
              <a:solidFill>
                <a:srgbClr val="009999"/>
              </a:solidFill>
              <a:ln w="9525">
                <a:noFill/>
                <a:miter lim="800000"/>
                <a:headEnd/>
                <a:tailEnd/>
              </a:ln>
            </p:spPr>
            <p:txBody>
              <a:bodyPr wrap="none" anchor="ctr"/>
              <a:lstStyle/>
              <a:p>
                <a:pPr eaLnBrk="1" hangingPunct="1">
                  <a:defRPr/>
                </a:pPr>
                <a:endParaRPr lang="zh-CN" altLang="en-US" sz="2160"/>
              </a:p>
            </p:txBody>
          </p:sp>
          <p:sp>
            <p:nvSpPr>
              <p:cNvPr id="1099" name="Rectangle 88"/>
              <p:cNvSpPr>
                <a:spLocks noChangeArrowheads="1"/>
              </p:cNvSpPr>
              <p:nvPr userDrawn="1"/>
            </p:nvSpPr>
            <p:spPr bwMode="auto">
              <a:xfrm flipV="1">
                <a:off x="5893" y="2523"/>
                <a:ext cx="117" cy="115"/>
              </a:xfrm>
              <a:prstGeom prst="rect">
                <a:avLst/>
              </a:prstGeom>
              <a:solidFill>
                <a:srgbClr val="CCCCFF"/>
              </a:solidFill>
              <a:ln w="9525">
                <a:noFill/>
                <a:miter lim="800000"/>
                <a:headEnd/>
                <a:tailEnd/>
              </a:ln>
            </p:spPr>
            <p:txBody>
              <a:bodyPr wrap="none" anchor="ctr"/>
              <a:lstStyle/>
              <a:p>
                <a:pPr eaLnBrk="1" hangingPunct="1">
                  <a:defRPr/>
                </a:pPr>
                <a:endParaRPr lang="zh-CN" altLang="en-US" sz="2160"/>
              </a:p>
            </p:txBody>
          </p:sp>
        </p:grpSp>
        <p:grpSp>
          <p:nvGrpSpPr>
            <p:cNvPr id="2065" name="Group 89"/>
            <p:cNvGrpSpPr>
              <a:grpSpLocks/>
            </p:cNvGrpSpPr>
            <p:nvPr userDrawn="1"/>
          </p:nvGrpSpPr>
          <p:grpSpPr bwMode="auto">
            <a:xfrm>
              <a:off x="5893" y="2659"/>
              <a:ext cx="466" cy="115"/>
              <a:chOff x="5893" y="2659"/>
              <a:chExt cx="466" cy="115"/>
            </a:xfrm>
          </p:grpSpPr>
          <p:sp>
            <p:nvSpPr>
              <p:cNvPr id="1092" name="Rectangle 90"/>
              <p:cNvSpPr>
                <a:spLocks noChangeArrowheads="1"/>
              </p:cNvSpPr>
              <p:nvPr userDrawn="1"/>
            </p:nvSpPr>
            <p:spPr bwMode="auto">
              <a:xfrm flipV="1">
                <a:off x="6010" y="2659"/>
                <a:ext cx="116" cy="115"/>
              </a:xfrm>
              <a:prstGeom prst="rect">
                <a:avLst/>
              </a:prstGeom>
              <a:solidFill>
                <a:srgbClr val="99CCCC"/>
              </a:solidFill>
              <a:ln w="9525">
                <a:noFill/>
                <a:miter lim="800000"/>
                <a:headEnd/>
                <a:tailEnd/>
              </a:ln>
            </p:spPr>
            <p:txBody>
              <a:bodyPr wrap="none" anchor="ctr"/>
              <a:lstStyle/>
              <a:p>
                <a:pPr eaLnBrk="1" hangingPunct="1">
                  <a:defRPr/>
                </a:pPr>
                <a:endParaRPr lang="zh-CN" altLang="en-US" sz="2160"/>
              </a:p>
            </p:txBody>
          </p:sp>
          <p:sp>
            <p:nvSpPr>
              <p:cNvPr id="1093" name="Rectangle 91"/>
              <p:cNvSpPr>
                <a:spLocks noChangeArrowheads="1"/>
              </p:cNvSpPr>
              <p:nvPr userDrawn="1"/>
            </p:nvSpPr>
            <p:spPr bwMode="auto">
              <a:xfrm flipV="1">
                <a:off x="6126" y="2659"/>
                <a:ext cx="116" cy="115"/>
              </a:xfrm>
              <a:prstGeom prst="rect">
                <a:avLst/>
              </a:prstGeom>
              <a:solidFill>
                <a:srgbClr val="0099CC"/>
              </a:solidFill>
              <a:ln w="9525">
                <a:noFill/>
                <a:miter lim="800000"/>
                <a:headEnd/>
                <a:tailEnd/>
              </a:ln>
            </p:spPr>
            <p:txBody>
              <a:bodyPr wrap="none" anchor="ctr"/>
              <a:lstStyle/>
              <a:p>
                <a:pPr eaLnBrk="1" hangingPunct="1">
                  <a:defRPr/>
                </a:pPr>
                <a:endParaRPr lang="zh-CN" altLang="en-US" sz="2160"/>
              </a:p>
            </p:txBody>
          </p:sp>
          <p:sp>
            <p:nvSpPr>
              <p:cNvPr id="1094" name="Rectangle 92"/>
              <p:cNvSpPr>
                <a:spLocks noChangeArrowheads="1"/>
              </p:cNvSpPr>
              <p:nvPr userDrawn="1"/>
            </p:nvSpPr>
            <p:spPr bwMode="auto">
              <a:xfrm flipV="1">
                <a:off x="6242" y="2659"/>
                <a:ext cx="117" cy="115"/>
              </a:xfrm>
              <a:prstGeom prst="rect">
                <a:avLst/>
              </a:prstGeom>
              <a:solidFill>
                <a:srgbClr val="006699"/>
              </a:solidFill>
              <a:ln w="9525">
                <a:noFill/>
                <a:miter lim="800000"/>
                <a:headEnd/>
                <a:tailEnd/>
              </a:ln>
            </p:spPr>
            <p:txBody>
              <a:bodyPr wrap="none" anchor="ctr"/>
              <a:lstStyle/>
              <a:p>
                <a:pPr eaLnBrk="1" hangingPunct="1">
                  <a:defRPr/>
                </a:pPr>
                <a:endParaRPr lang="zh-CN" altLang="en-US" sz="2160"/>
              </a:p>
            </p:txBody>
          </p:sp>
          <p:sp>
            <p:nvSpPr>
              <p:cNvPr id="1095" name="Rectangle 93"/>
              <p:cNvSpPr>
                <a:spLocks noChangeArrowheads="1"/>
              </p:cNvSpPr>
              <p:nvPr userDrawn="1"/>
            </p:nvSpPr>
            <p:spPr bwMode="auto">
              <a:xfrm flipV="1">
                <a:off x="5893" y="2659"/>
                <a:ext cx="117" cy="115"/>
              </a:xfrm>
              <a:prstGeom prst="rect">
                <a:avLst/>
              </a:prstGeom>
              <a:solidFill>
                <a:srgbClr val="CCFF99"/>
              </a:solidFill>
              <a:ln w="9525">
                <a:noFill/>
                <a:miter lim="800000"/>
                <a:headEnd/>
                <a:tailEnd/>
              </a:ln>
            </p:spPr>
            <p:txBody>
              <a:bodyPr wrap="none" anchor="ctr"/>
              <a:lstStyle/>
              <a:p>
                <a:pPr eaLnBrk="1" hangingPunct="1">
                  <a:defRPr/>
                </a:pPr>
                <a:endParaRPr lang="zh-CN" altLang="en-US" sz="2160"/>
              </a:p>
            </p:txBody>
          </p:sp>
        </p:grpSp>
        <p:grpSp>
          <p:nvGrpSpPr>
            <p:cNvPr id="2066" name="Group 94"/>
            <p:cNvGrpSpPr>
              <a:grpSpLocks/>
            </p:cNvGrpSpPr>
            <p:nvPr userDrawn="1"/>
          </p:nvGrpSpPr>
          <p:grpSpPr bwMode="auto">
            <a:xfrm>
              <a:off x="5893" y="2251"/>
              <a:ext cx="466" cy="119"/>
              <a:chOff x="5893" y="2251"/>
              <a:chExt cx="466" cy="119"/>
            </a:xfrm>
          </p:grpSpPr>
          <p:sp>
            <p:nvSpPr>
              <p:cNvPr id="1088" name="Rectangle 95"/>
              <p:cNvSpPr>
                <a:spLocks noChangeArrowheads="1"/>
              </p:cNvSpPr>
              <p:nvPr userDrawn="1"/>
            </p:nvSpPr>
            <p:spPr bwMode="auto">
              <a:xfrm flipV="1">
                <a:off x="6126" y="2251"/>
                <a:ext cx="116" cy="119"/>
              </a:xfrm>
              <a:prstGeom prst="rect">
                <a:avLst/>
              </a:prstGeom>
              <a:solidFill>
                <a:srgbClr val="FF9900"/>
              </a:solidFill>
              <a:ln w="9525">
                <a:noFill/>
                <a:miter lim="800000"/>
                <a:headEnd/>
                <a:tailEnd/>
              </a:ln>
            </p:spPr>
            <p:txBody>
              <a:bodyPr wrap="none" anchor="ctr"/>
              <a:lstStyle/>
              <a:p>
                <a:pPr eaLnBrk="1" hangingPunct="1">
                  <a:defRPr/>
                </a:pPr>
                <a:endParaRPr lang="zh-CN" altLang="en-US" sz="2160"/>
              </a:p>
            </p:txBody>
          </p:sp>
          <p:sp>
            <p:nvSpPr>
              <p:cNvPr id="1089" name="Rectangle 96"/>
              <p:cNvSpPr>
                <a:spLocks noChangeArrowheads="1"/>
              </p:cNvSpPr>
              <p:nvPr userDrawn="1"/>
            </p:nvSpPr>
            <p:spPr bwMode="auto">
              <a:xfrm flipV="1">
                <a:off x="6242" y="2251"/>
                <a:ext cx="117" cy="119"/>
              </a:xfrm>
              <a:prstGeom prst="rect">
                <a:avLst/>
              </a:prstGeom>
              <a:solidFill>
                <a:srgbClr val="CCCCCC"/>
              </a:solidFill>
              <a:ln w="9525">
                <a:noFill/>
                <a:miter lim="800000"/>
                <a:headEnd/>
                <a:tailEnd/>
              </a:ln>
            </p:spPr>
            <p:txBody>
              <a:bodyPr wrap="none" anchor="ctr"/>
              <a:lstStyle/>
              <a:p>
                <a:pPr eaLnBrk="1" hangingPunct="1">
                  <a:defRPr/>
                </a:pPr>
                <a:endParaRPr lang="zh-CN" altLang="en-US" sz="2160"/>
              </a:p>
            </p:txBody>
          </p:sp>
          <p:sp>
            <p:nvSpPr>
              <p:cNvPr id="1090" name="Rectangle 97"/>
              <p:cNvSpPr>
                <a:spLocks noChangeArrowheads="1"/>
              </p:cNvSpPr>
              <p:nvPr userDrawn="1"/>
            </p:nvSpPr>
            <p:spPr bwMode="auto">
              <a:xfrm flipV="1">
                <a:off x="5893" y="2251"/>
                <a:ext cx="117" cy="119"/>
              </a:xfrm>
              <a:prstGeom prst="rect">
                <a:avLst/>
              </a:prstGeom>
              <a:solidFill>
                <a:srgbClr val="99CCFF"/>
              </a:solidFill>
              <a:ln w="9525">
                <a:noFill/>
                <a:miter lim="800000"/>
                <a:headEnd/>
                <a:tailEnd/>
              </a:ln>
            </p:spPr>
            <p:txBody>
              <a:bodyPr wrap="none" anchor="ctr"/>
              <a:lstStyle/>
              <a:p>
                <a:pPr eaLnBrk="1" hangingPunct="1">
                  <a:defRPr/>
                </a:pPr>
                <a:endParaRPr lang="zh-CN" altLang="en-US" sz="2160"/>
              </a:p>
            </p:txBody>
          </p:sp>
          <p:sp>
            <p:nvSpPr>
              <p:cNvPr id="1091" name="Rectangle 98"/>
              <p:cNvSpPr>
                <a:spLocks noChangeArrowheads="1"/>
              </p:cNvSpPr>
              <p:nvPr userDrawn="1"/>
            </p:nvSpPr>
            <p:spPr bwMode="auto">
              <a:xfrm flipV="1">
                <a:off x="6010" y="2251"/>
                <a:ext cx="116" cy="119"/>
              </a:xfrm>
              <a:prstGeom prst="rect">
                <a:avLst/>
              </a:prstGeom>
              <a:solidFill>
                <a:srgbClr val="669900"/>
              </a:solidFill>
              <a:ln w="9525">
                <a:noFill/>
                <a:miter lim="800000"/>
                <a:headEnd/>
                <a:tailEnd/>
              </a:ln>
            </p:spPr>
            <p:txBody>
              <a:bodyPr wrap="none" anchor="ctr"/>
              <a:lstStyle/>
              <a:p>
                <a:pPr eaLnBrk="1" hangingPunct="1">
                  <a:defRPr/>
                </a:pPr>
                <a:endParaRPr lang="zh-CN" altLang="en-US" sz="2160"/>
              </a:p>
            </p:txBody>
          </p:sp>
        </p:grpSp>
        <p:grpSp>
          <p:nvGrpSpPr>
            <p:cNvPr id="2067" name="Group 99"/>
            <p:cNvGrpSpPr>
              <a:grpSpLocks/>
            </p:cNvGrpSpPr>
            <p:nvPr userDrawn="1"/>
          </p:nvGrpSpPr>
          <p:grpSpPr bwMode="auto">
            <a:xfrm>
              <a:off x="5893" y="2886"/>
              <a:ext cx="466" cy="115"/>
              <a:chOff x="5893" y="2886"/>
              <a:chExt cx="466" cy="115"/>
            </a:xfrm>
          </p:grpSpPr>
          <p:sp>
            <p:nvSpPr>
              <p:cNvPr id="1084" name="Rectangle 100"/>
              <p:cNvSpPr>
                <a:spLocks noChangeArrowheads="1"/>
              </p:cNvSpPr>
              <p:nvPr userDrawn="1"/>
            </p:nvSpPr>
            <p:spPr bwMode="auto">
              <a:xfrm flipV="1">
                <a:off x="6010" y="2886"/>
                <a:ext cx="116" cy="115"/>
              </a:xfrm>
              <a:prstGeom prst="rect">
                <a:avLst/>
              </a:prstGeom>
              <a:solidFill>
                <a:srgbClr val="FF9900"/>
              </a:solidFill>
              <a:ln w="9525">
                <a:noFill/>
                <a:miter lim="800000"/>
                <a:headEnd/>
                <a:tailEnd/>
              </a:ln>
            </p:spPr>
            <p:txBody>
              <a:bodyPr wrap="none" anchor="ctr"/>
              <a:lstStyle/>
              <a:p>
                <a:pPr eaLnBrk="1" hangingPunct="1">
                  <a:defRPr/>
                </a:pPr>
                <a:endParaRPr lang="zh-CN" altLang="en-US" sz="2160"/>
              </a:p>
            </p:txBody>
          </p:sp>
          <p:sp>
            <p:nvSpPr>
              <p:cNvPr id="1085" name="Rectangle 101"/>
              <p:cNvSpPr>
                <a:spLocks noChangeArrowheads="1"/>
              </p:cNvSpPr>
              <p:nvPr userDrawn="1"/>
            </p:nvSpPr>
            <p:spPr bwMode="auto">
              <a:xfrm flipV="1">
                <a:off x="6126" y="2886"/>
                <a:ext cx="116" cy="115"/>
              </a:xfrm>
              <a:prstGeom prst="rect">
                <a:avLst/>
              </a:prstGeom>
              <a:solidFill>
                <a:srgbClr val="FFCC99"/>
              </a:solidFill>
              <a:ln w="9525">
                <a:noFill/>
                <a:miter lim="800000"/>
                <a:headEnd/>
                <a:tailEnd/>
              </a:ln>
            </p:spPr>
            <p:txBody>
              <a:bodyPr wrap="none" anchor="ctr"/>
              <a:lstStyle/>
              <a:p>
                <a:pPr eaLnBrk="1" hangingPunct="1">
                  <a:defRPr/>
                </a:pPr>
                <a:endParaRPr lang="zh-CN" altLang="en-US" sz="2160"/>
              </a:p>
            </p:txBody>
          </p:sp>
          <p:sp>
            <p:nvSpPr>
              <p:cNvPr id="1086" name="Rectangle 102"/>
              <p:cNvSpPr>
                <a:spLocks noChangeArrowheads="1"/>
              </p:cNvSpPr>
              <p:nvPr userDrawn="1"/>
            </p:nvSpPr>
            <p:spPr bwMode="auto">
              <a:xfrm flipV="1">
                <a:off x="6242" y="2886"/>
                <a:ext cx="117" cy="115"/>
              </a:xfrm>
              <a:prstGeom prst="rect">
                <a:avLst/>
              </a:prstGeom>
              <a:solidFill>
                <a:srgbClr val="FFCC66"/>
              </a:solidFill>
              <a:ln w="9525">
                <a:noFill/>
                <a:miter lim="800000"/>
                <a:headEnd/>
                <a:tailEnd/>
              </a:ln>
            </p:spPr>
            <p:txBody>
              <a:bodyPr wrap="none" anchor="ctr"/>
              <a:lstStyle/>
              <a:p>
                <a:pPr eaLnBrk="1" hangingPunct="1">
                  <a:defRPr/>
                </a:pPr>
                <a:endParaRPr lang="zh-CN" altLang="en-US" sz="2160"/>
              </a:p>
            </p:txBody>
          </p:sp>
          <p:sp>
            <p:nvSpPr>
              <p:cNvPr id="1087" name="Rectangle 103"/>
              <p:cNvSpPr>
                <a:spLocks noChangeArrowheads="1"/>
              </p:cNvSpPr>
              <p:nvPr userDrawn="1"/>
            </p:nvSpPr>
            <p:spPr bwMode="auto">
              <a:xfrm flipV="1">
                <a:off x="5893" y="2886"/>
                <a:ext cx="117" cy="115"/>
              </a:xfrm>
              <a:prstGeom prst="rect">
                <a:avLst/>
              </a:prstGeom>
              <a:solidFill>
                <a:schemeClr val="tx2"/>
              </a:solidFill>
              <a:ln w="9525">
                <a:noFill/>
                <a:miter lim="800000"/>
                <a:headEnd/>
                <a:tailEnd/>
              </a:ln>
            </p:spPr>
            <p:txBody>
              <a:bodyPr wrap="none" anchor="ctr"/>
              <a:lstStyle/>
              <a:p>
                <a:pPr eaLnBrk="1" hangingPunct="1">
                  <a:defRPr/>
                </a:pPr>
                <a:endParaRPr lang="zh-CN" altLang="en-US" sz="2160"/>
              </a:p>
            </p:txBody>
          </p:sp>
        </p:grpSp>
        <p:grpSp>
          <p:nvGrpSpPr>
            <p:cNvPr id="2068" name="Group 104"/>
            <p:cNvGrpSpPr>
              <a:grpSpLocks/>
            </p:cNvGrpSpPr>
            <p:nvPr userDrawn="1"/>
          </p:nvGrpSpPr>
          <p:grpSpPr bwMode="auto">
            <a:xfrm>
              <a:off x="5893" y="3022"/>
              <a:ext cx="466" cy="115"/>
              <a:chOff x="5893" y="3022"/>
              <a:chExt cx="466" cy="115"/>
            </a:xfrm>
          </p:grpSpPr>
          <p:sp>
            <p:nvSpPr>
              <p:cNvPr id="1080" name="Rectangle 105"/>
              <p:cNvSpPr>
                <a:spLocks noChangeArrowheads="1"/>
              </p:cNvSpPr>
              <p:nvPr userDrawn="1"/>
            </p:nvSpPr>
            <p:spPr bwMode="auto">
              <a:xfrm flipV="1">
                <a:off x="6010" y="3022"/>
                <a:ext cx="116" cy="115"/>
              </a:xfrm>
              <a:prstGeom prst="rect">
                <a:avLst/>
              </a:prstGeom>
              <a:solidFill>
                <a:srgbClr val="006699"/>
              </a:solidFill>
              <a:ln w="9525">
                <a:noFill/>
                <a:miter lim="800000"/>
                <a:headEnd/>
                <a:tailEnd/>
              </a:ln>
            </p:spPr>
            <p:txBody>
              <a:bodyPr wrap="none" anchor="ctr"/>
              <a:lstStyle/>
              <a:p>
                <a:pPr eaLnBrk="1" hangingPunct="1">
                  <a:defRPr/>
                </a:pPr>
                <a:endParaRPr lang="zh-CN" altLang="en-US" sz="2160"/>
              </a:p>
            </p:txBody>
          </p:sp>
          <p:sp>
            <p:nvSpPr>
              <p:cNvPr id="1081" name="Rectangle 106"/>
              <p:cNvSpPr>
                <a:spLocks noChangeArrowheads="1"/>
              </p:cNvSpPr>
              <p:nvPr userDrawn="1"/>
            </p:nvSpPr>
            <p:spPr bwMode="auto">
              <a:xfrm flipV="1">
                <a:off x="6126" y="3022"/>
                <a:ext cx="116" cy="115"/>
              </a:xfrm>
              <a:prstGeom prst="rect">
                <a:avLst/>
              </a:prstGeom>
              <a:solidFill>
                <a:srgbClr val="99CCFF"/>
              </a:solidFill>
              <a:ln w="9525">
                <a:noFill/>
                <a:miter lim="800000"/>
                <a:headEnd/>
                <a:tailEnd/>
              </a:ln>
            </p:spPr>
            <p:txBody>
              <a:bodyPr wrap="none" anchor="ctr"/>
              <a:lstStyle/>
              <a:p>
                <a:pPr eaLnBrk="1" hangingPunct="1">
                  <a:defRPr/>
                </a:pPr>
                <a:endParaRPr lang="zh-CN" altLang="en-US" sz="2160"/>
              </a:p>
            </p:txBody>
          </p:sp>
          <p:sp>
            <p:nvSpPr>
              <p:cNvPr id="1082" name="Rectangle 107"/>
              <p:cNvSpPr>
                <a:spLocks noChangeArrowheads="1"/>
              </p:cNvSpPr>
              <p:nvPr userDrawn="1"/>
            </p:nvSpPr>
            <p:spPr bwMode="auto">
              <a:xfrm flipV="1">
                <a:off x="6242" y="3022"/>
                <a:ext cx="117" cy="115"/>
              </a:xfrm>
              <a:prstGeom prst="rect">
                <a:avLst/>
              </a:prstGeom>
              <a:solidFill>
                <a:srgbClr val="CCCCFF"/>
              </a:solidFill>
              <a:ln w="9525">
                <a:noFill/>
                <a:miter lim="800000"/>
                <a:headEnd/>
                <a:tailEnd/>
              </a:ln>
            </p:spPr>
            <p:txBody>
              <a:bodyPr wrap="none" anchor="ctr"/>
              <a:lstStyle/>
              <a:p>
                <a:pPr eaLnBrk="1" hangingPunct="1">
                  <a:defRPr/>
                </a:pPr>
                <a:endParaRPr lang="zh-CN" altLang="en-US" sz="2160"/>
              </a:p>
            </p:txBody>
          </p:sp>
          <p:sp>
            <p:nvSpPr>
              <p:cNvPr id="1083" name="Rectangle 108"/>
              <p:cNvSpPr>
                <a:spLocks noChangeArrowheads="1"/>
              </p:cNvSpPr>
              <p:nvPr userDrawn="1"/>
            </p:nvSpPr>
            <p:spPr bwMode="auto">
              <a:xfrm flipV="1">
                <a:off x="5893" y="3022"/>
                <a:ext cx="117" cy="115"/>
              </a:xfrm>
              <a:prstGeom prst="rect">
                <a:avLst/>
              </a:prstGeom>
              <a:solidFill>
                <a:srgbClr val="990000"/>
              </a:solidFill>
              <a:ln w="9525">
                <a:noFill/>
                <a:miter lim="800000"/>
                <a:headEnd/>
                <a:tailEnd/>
              </a:ln>
            </p:spPr>
            <p:txBody>
              <a:bodyPr wrap="none" anchor="ctr"/>
              <a:lstStyle/>
              <a:p>
                <a:pPr eaLnBrk="1" hangingPunct="1">
                  <a:defRPr/>
                </a:pPr>
                <a:endParaRPr lang="zh-CN" altLang="en-US" sz="2160"/>
              </a:p>
            </p:txBody>
          </p:sp>
        </p:grpSp>
        <p:grpSp>
          <p:nvGrpSpPr>
            <p:cNvPr id="2069" name="Group 109"/>
            <p:cNvGrpSpPr>
              <a:grpSpLocks/>
            </p:cNvGrpSpPr>
            <p:nvPr userDrawn="1"/>
          </p:nvGrpSpPr>
          <p:grpSpPr bwMode="auto">
            <a:xfrm>
              <a:off x="5893" y="3158"/>
              <a:ext cx="466" cy="115"/>
              <a:chOff x="5893" y="3158"/>
              <a:chExt cx="466" cy="115"/>
            </a:xfrm>
          </p:grpSpPr>
          <p:sp>
            <p:nvSpPr>
              <p:cNvPr id="1076" name="Rectangle 110"/>
              <p:cNvSpPr>
                <a:spLocks noChangeArrowheads="1"/>
              </p:cNvSpPr>
              <p:nvPr userDrawn="1"/>
            </p:nvSpPr>
            <p:spPr bwMode="auto">
              <a:xfrm flipV="1">
                <a:off x="6010" y="3158"/>
                <a:ext cx="116" cy="115"/>
              </a:xfrm>
              <a:prstGeom prst="rect">
                <a:avLst/>
              </a:prstGeom>
              <a:solidFill>
                <a:srgbClr val="009999"/>
              </a:solidFill>
              <a:ln w="9525">
                <a:noFill/>
                <a:miter lim="800000"/>
                <a:headEnd/>
                <a:tailEnd/>
              </a:ln>
            </p:spPr>
            <p:txBody>
              <a:bodyPr wrap="none" anchor="ctr"/>
              <a:lstStyle/>
              <a:p>
                <a:pPr eaLnBrk="1" hangingPunct="1">
                  <a:defRPr/>
                </a:pPr>
                <a:endParaRPr lang="zh-CN" altLang="en-US" sz="2160"/>
              </a:p>
            </p:txBody>
          </p:sp>
          <p:sp>
            <p:nvSpPr>
              <p:cNvPr id="1077" name="Rectangle 111"/>
              <p:cNvSpPr>
                <a:spLocks noChangeArrowheads="1"/>
              </p:cNvSpPr>
              <p:nvPr userDrawn="1"/>
            </p:nvSpPr>
            <p:spPr bwMode="auto">
              <a:xfrm flipV="1">
                <a:off x="6126" y="3158"/>
                <a:ext cx="116" cy="115"/>
              </a:xfrm>
              <a:prstGeom prst="rect">
                <a:avLst/>
              </a:prstGeom>
              <a:solidFill>
                <a:srgbClr val="CCFF99"/>
              </a:solidFill>
              <a:ln w="9525">
                <a:noFill/>
                <a:miter lim="800000"/>
                <a:headEnd/>
                <a:tailEnd/>
              </a:ln>
            </p:spPr>
            <p:txBody>
              <a:bodyPr wrap="none" anchor="ctr"/>
              <a:lstStyle/>
              <a:p>
                <a:pPr eaLnBrk="1" hangingPunct="1">
                  <a:defRPr/>
                </a:pPr>
                <a:endParaRPr lang="zh-CN" altLang="en-US" sz="2160"/>
              </a:p>
            </p:txBody>
          </p:sp>
          <p:sp>
            <p:nvSpPr>
              <p:cNvPr id="1078" name="Rectangle 112"/>
              <p:cNvSpPr>
                <a:spLocks noChangeArrowheads="1"/>
              </p:cNvSpPr>
              <p:nvPr userDrawn="1"/>
            </p:nvSpPr>
            <p:spPr bwMode="auto">
              <a:xfrm flipV="1">
                <a:off x="6242" y="3158"/>
                <a:ext cx="117" cy="115"/>
              </a:xfrm>
              <a:prstGeom prst="rect">
                <a:avLst/>
              </a:prstGeom>
              <a:solidFill>
                <a:srgbClr val="99CCCC"/>
              </a:solidFill>
              <a:ln w="9525">
                <a:noFill/>
                <a:miter lim="800000"/>
                <a:headEnd/>
                <a:tailEnd/>
              </a:ln>
            </p:spPr>
            <p:txBody>
              <a:bodyPr wrap="none" anchor="ctr"/>
              <a:lstStyle/>
              <a:p>
                <a:pPr eaLnBrk="1" hangingPunct="1">
                  <a:defRPr/>
                </a:pPr>
                <a:endParaRPr lang="zh-CN" altLang="en-US" sz="2160"/>
              </a:p>
            </p:txBody>
          </p:sp>
          <p:sp>
            <p:nvSpPr>
              <p:cNvPr id="1079" name="Rectangle 113"/>
              <p:cNvSpPr>
                <a:spLocks noChangeArrowheads="1"/>
              </p:cNvSpPr>
              <p:nvPr userDrawn="1"/>
            </p:nvSpPr>
            <p:spPr bwMode="auto">
              <a:xfrm flipV="1">
                <a:off x="5893" y="3158"/>
                <a:ext cx="117" cy="115"/>
              </a:xfrm>
              <a:prstGeom prst="rect">
                <a:avLst/>
              </a:prstGeom>
              <a:solidFill>
                <a:srgbClr val="990000"/>
              </a:solidFill>
              <a:ln w="9525">
                <a:noFill/>
                <a:miter lim="800000"/>
                <a:headEnd/>
                <a:tailEnd/>
              </a:ln>
            </p:spPr>
            <p:txBody>
              <a:bodyPr wrap="none" anchor="ctr"/>
              <a:lstStyle/>
              <a:p>
                <a:pPr eaLnBrk="1" hangingPunct="1">
                  <a:defRPr/>
                </a:pPr>
                <a:endParaRPr lang="zh-CN" altLang="en-US" sz="2160"/>
              </a:p>
            </p:txBody>
          </p:sp>
        </p:grpSp>
        <p:grpSp>
          <p:nvGrpSpPr>
            <p:cNvPr id="2070" name="Group 114"/>
            <p:cNvGrpSpPr>
              <a:grpSpLocks/>
            </p:cNvGrpSpPr>
            <p:nvPr userDrawn="1"/>
          </p:nvGrpSpPr>
          <p:grpSpPr bwMode="auto">
            <a:xfrm>
              <a:off x="5893" y="3385"/>
              <a:ext cx="466" cy="115"/>
              <a:chOff x="5893" y="3385"/>
              <a:chExt cx="466" cy="115"/>
            </a:xfrm>
          </p:grpSpPr>
          <p:sp>
            <p:nvSpPr>
              <p:cNvPr id="1072" name="Rectangle 115"/>
              <p:cNvSpPr>
                <a:spLocks noChangeArrowheads="1"/>
              </p:cNvSpPr>
              <p:nvPr userDrawn="1"/>
            </p:nvSpPr>
            <p:spPr bwMode="auto">
              <a:xfrm flipV="1">
                <a:off x="6010" y="3385"/>
                <a:ext cx="116" cy="115"/>
              </a:xfrm>
              <a:prstGeom prst="rect">
                <a:avLst/>
              </a:prstGeom>
              <a:solidFill>
                <a:srgbClr val="FF9900"/>
              </a:solidFill>
              <a:ln w="9525">
                <a:noFill/>
                <a:miter lim="800000"/>
                <a:headEnd/>
                <a:tailEnd/>
              </a:ln>
            </p:spPr>
            <p:txBody>
              <a:bodyPr wrap="none" anchor="ctr"/>
              <a:lstStyle/>
              <a:p>
                <a:pPr eaLnBrk="1" hangingPunct="1">
                  <a:defRPr/>
                </a:pPr>
                <a:endParaRPr lang="zh-CN" altLang="en-US" sz="2160"/>
              </a:p>
            </p:txBody>
          </p:sp>
          <p:sp>
            <p:nvSpPr>
              <p:cNvPr id="1073" name="Rectangle 116"/>
              <p:cNvSpPr>
                <a:spLocks noChangeArrowheads="1"/>
              </p:cNvSpPr>
              <p:nvPr userDrawn="1"/>
            </p:nvSpPr>
            <p:spPr bwMode="auto">
              <a:xfrm flipV="1">
                <a:off x="6126" y="3385"/>
                <a:ext cx="116" cy="115"/>
              </a:xfrm>
              <a:prstGeom prst="rect">
                <a:avLst/>
              </a:prstGeom>
              <a:solidFill>
                <a:srgbClr val="FFCC99"/>
              </a:solidFill>
              <a:ln w="9525">
                <a:noFill/>
                <a:miter lim="800000"/>
                <a:headEnd/>
                <a:tailEnd/>
              </a:ln>
            </p:spPr>
            <p:txBody>
              <a:bodyPr wrap="none" anchor="ctr"/>
              <a:lstStyle/>
              <a:p>
                <a:pPr eaLnBrk="1" hangingPunct="1">
                  <a:defRPr/>
                </a:pPr>
                <a:endParaRPr lang="zh-CN" altLang="en-US" sz="2160"/>
              </a:p>
            </p:txBody>
          </p:sp>
          <p:sp>
            <p:nvSpPr>
              <p:cNvPr id="1074" name="Rectangle 117"/>
              <p:cNvSpPr>
                <a:spLocks noChangeArrowheads="1"/>
              </p:cNvSpPr>
              <p:nvPr userDrawn="1"/>
            </p:nvSpPr>
            <p:spPr bwMode="auto">
              <a:xfrm flipV="1">
                <a:off x="6242" y="3385"/>
                <a:ext cx="117" cy="115"/>
              </a:xfrm>
              <a:prstGeom prst="rect">
                <a:avLst/>
              </a:prstGeom>
              <a:solidFill>
                <a:srgbClr val="FFCC66"/>
              </a:solidFill>
              <a:ln w="9525">
                <a:noFill/>
                <a:miter lim="800000"/>
                <a:headEnd/>
                <a:tailEnd/>
              </a:ln>
            </p:spPr>
            <p:txBody>
              <a:bodyPr wrap="none" anchor="ctr"/>
              <a:lstStyle/>
              <a:p>
                <a:pPr eaLnBrk="1" hangingPunct="1">
                  <a:defRPr/>
                </a:pPr>
                <a:endParaRPr lang="zh-CN" altLang="en-US" sz="2160"/>
              </a:p>
            </p:txBody>
          </p:sp>
          <p:sp>
            <p:nvSpPr>
              <p:cNvPr id="1075" name="Rectangle 118"/>
              <p:cNvSpPr>
                <a:spLocks noChangeArrowheads="1"/>
              </p:cNvSpPr>
              <p:nvPr userDrawn="1"/>
            </p:nvSpPr>
            <p:spPr bwMode="auto">
              <a:xfrm flipV="1">
                <a:off x="5893" y="3385"/>
                <a:ext cx="117" cy="115"/>
              </a:xfrm>
              <a:prstGeom prst="rect">
                <a:avLst/>
              </a:prstGeom>
              <a:solidFill>
                <a:schemeClr val="tx1"/>
              </a:solidFill>
              <a:ln w="9525">
                <a:noFill/>
                <a:miter lim="800000"/>
                <a:headEnd/>
                <a:tailEnd/>
              </a:ln>
            </p:spPr>
            <p:txBody>
              <a:bodyPr wrap="none" anchor="ctr"/>
              <a:lstStyle/>
              <a:p>
                <a:pPr eaLnBrk="1" hangingPunct="1">
                  <a:defRPr/>
                </a:pPr>
                <a:endParaRPr lang="zh-CN" altLang="en-US" sz="2160"/>
              </a:p>
            </p:txBody>
          </p:sp>
        </p:grpSp>
        <p:grpSp>
          <p:nvGrpSpPr>
            <p:cNvPr id="2071" name="Group 119"/>
            <p:cNvGrpSpPr>
              <a:grpSpLocks/>
            </p:cNvGrpSpPr>
            <p:nvPr userDrawn="1"/>
          </p:nvGrpSpPr>
          <p:grpSpPr bwMode="auto">
            <a:xfrm>
              <a:off x="5893" y="3521"/>
              <a:ext cx="466" cy="115"/>
              <a:chOff x="5893" y="3521"/>
              <a:chExt cx="466" cy="115"/>
            </a:xfrm>
          </p:grpSpPr>
          <p:sp>
            <p:nvSpPr>
              <p:cNvPr id="1068" name="Rectangle 120"/>
              <p:cNvSpPr>
                <a:spLocks noChangeArrowheads="1"/>
              </p:cNvSpPr>
              <p:nvPr userDrawn="1"/>
            </p:nvSpPr>
            <p:spPr bwMode="auto">
              <a:xfrm flipV="1">
                <a:off x="6010" y="3521"/>
                <a:ext cx="116" cy="115"/>
              </a:xfrm>
              <a:prstGeom prst="rect">
                <a:avLst/>
              </a:prstGeom>
              <a:solidFill>
                <a:srgbClr val="006699"/>
              </a:solidFill>
              <a:ln w="9525">
                <a:noFill/>
                <a:miter lim="800000"/>
                <a:headEnd/>
                <a:tailEnd/>
              </a:ln>
            </p:spPr>
            <p:txBody>
              <a:bodyPr wrap="none" anchor="ctr"/>
              <a:lstStyle/>
              <a:p>
                <a:pPr eaLnBrk="1" hangingPunct="1">
                  <a:defRPr/>
                </a:pPr>
                <a:endParaRPr lang="zh-CN" altLang="en-US" sz="2160"/>
              </a:p>
            </p:txBody>
          </p:sp>
          <p:sp>
            <p:nvSpPr>
              <p:cNvPr id="1069" name="Rectangle 121"/>
              <p:cNvSpPr>
                <a:spLocks noChangeArrowheads="1"/>
              </p:cNvSpPr>
              <p:nvPr userDrawn="1"/>
            </p:nvSpPr>
            <p:spPr bwMode="auto">
              <a:xfrm flipV="1">
                <a:off x="6126" y="3521"/>
                <a:ext cx="116" cy="115"/>
              </a:xfrm>
              <a:prstGeom prst="rect">
                <a:avLst/>
              </a:prstGeom>
              <a:solidFill>
                <a:srgbClr val="99CCFF"/>
              </a:solidFill>
              <a:ln w="9525">
                <a:noFill/>
                <a:miter lim="800000"/>
                <a:headEnd/>
                <a:tailEnd/>
              </a:ln>
            </p:spPr>
            <p:txBody>
              <a:bodyPr wrap="none" anchor="ctr"/>
              <a:lstStyle/>
              <a:p>
                <a:pPr eaLnBrk="1" hangingPunct="1">
                  <a:defRPr/>
                </a:pPr>
                <a:endParaRPr lang="zh-CN" altLang="en-US" sz="2160"/>
              </a:p>
            </p:txBody>
          </p:sp>
          <p:sp>
            <p:nvSpPr>
              <p:cNvPr id="1070" name="Rectangle 122"/>
              <p:cNvSpPr>
                <a:spLocks noChangeArrowheads="1"/>
              </p:cNvSpPr>
              <p:nvPr userDrawn="1"/>
            </p:nvSpPr>
            <p:spPr bwMode="auto">
              <a:xfrm flipV="1">
                <a:off x="6242" y="3521"/>
                <a:ext cx="117" cy="115"/>
              </a:xfrm>
              <a:prstGeom prst="rect">
                <a:avLst/>
              </a:prstGeom>
              <a:solidFill>
                <a:srgbClr val="CCCCFF"/>
              </a:solidFill>
              <a:ln w="9525">
                <a:noFill/>
                <a:miter lim="800000"/>
                <a:headEnd/>
                <a:tailEnd/>
              </a:ln>
            </p:spPr>
            <p:txBody>
              <a:bodyPr wrap="none" anchor="ctr"/>
              <a:lstStyle/>
              <a:p>
                <a:pPr eaLnBrk="1" hangingPunct="1">
                  <a:defRPr/>
                </a:pPr>
                <a:endParaRPr lang="zh-CN" altLang="en-US" sz="2160"/>
              </a:p>
            </p:txBody>
          </p:sp>
          <p:sp>
            <p:nvSpPr>
              <p:cNvPr id="1071" name="Rectangle 123"/>
              <p:cNvSpPr>
                <a:spLocks noChangeArrowheads="1"/>
              </p:cNvSpPr>
              <p:nvPr userDrawn="1"/>
            </p:nvSpPr>
            <p:spPr bwMode="auto">
              <a:xfrm flipV="1">
                <a:off x="5893" y="3521"/>
                <a:ext cx="117" cy="115"/>
              </a:xfrm>
              <a:prstGeom prst="rect">
                <a:avLst/>
              </a:prstGeom>
              <a:solidFill>
                <a:schemeClr val="tx1"/>
              </a:solidFill>
              <a:ln w="9525">
                <a:noFill/>
                <a:miter lim="800000"/>
                <a:headEnd/>
                <a:tailEnd/>
              </a:ln>
            </p:spPr>
            <p:txBody>
              <a:bodyPr wrap="none" anchor="ctr"/>
              <a:lstStyle/>
              <a:p>
                <a:pPr eaLnBrk="1" hangingPunct="1">
                  <a:defRPr/>
                </a:pPr>
                <a:endParaRPr lang="zh-CN" altLang="en-US" sz="2160"/>
              </a:p>
            </p:txBody>
          </p:sp>
        </p:grpSp>
        <p:grpSp>
          <p:nvGrpSpPr>
            <p:cNvPr id="2072" name="Group 124"/>
            <p:cNvGrpSpPr>
              <a:grpSpLocks/>
            </p:cNvGrpSpPr>
            <p:nvPr userDrawn="1"/>
          </p:nvGrpSpPr>
          <p:grpSpPr bwMode="auto">
            <a:xfrm>
              <a:off x="5893" y="3657"/>
              <a:ext cx="466" cy="115"/>
              <a:chOff x="5893" y="3657"/>
              <a:chExt cx="466" cy="115"/>
            </a:xfrm>
          </p:grpSpPr>
          <p:sp>
            <p:nvSpPr>
              <p:cNvPr id="1064" name="Rectangle 125"/>
              <p:cNvSpPr>
                <a:spLocks noChangeArrowheads="1"/>
              </p:cNvSpPr>
              <p:nvPr userDrawn="1"/>
            </p:nvSpPr>
            <p:spPr bwMode="auto">
              <a:xfrm flipV="1">
                <a:off x="6010" y="3657"/>
                <a:ext cx="116" cy="115"/>
              </a:xfrm>
              <a:prstGeom prst="rect">
                <a:avLst/>
              </a:prstGeom>
              <a:solidFill>
                <a:srgbClr val="009999"/>
              </a:solidFill>
              <a:ln w="9525">
                <a:noFill/>
                <a:miter lim="800000"/>
                <a:headEnd/>
                <a:tailEnd/>
              </a:ln>
            </p:spPr>
            <p:txBody>
              <a:bodyPr wrap="none" anchor="ctr"/>
              <a:lstStyle/>
              <a:p>
                <a:pPr eaLnBrk="1" hangingPunct="1">
                  <a:defRPr/>
                </a:pPr>
                <a:endParaRPr lang="zh-CN" altLang="en-US" sz="2160"/>
              </a:p>
            </p:txBody>
          </p:sp>
          <p:sp>
            <p:nvSpPr>
              <p:cNvPr id="1065" name="Rectangle 126"/>
              <p:cNvSpPr>
                <a:spLocks noChangeArrowheads="1"/>
              </p:cNvSpPr>
              <p:nvPr userDrawn="1"/>
            </p:nvSpPr>
            <p:spPr bwMode="auto">
              <a:xfrm flipV="1">
                <a:off x="6126" y="3657"/>
                <a:ext cx="116" cy="115"/>
              </a:xfrm>
              <a:prstGeom prst="rect">
                <a:avLst/>
              </a:prstGeom>
              <a:solidFill>
                <a:srgbClr val="CCFF99"/>
              </a:solidFill>
              <a:ln w="9525">
                <a:noFill/>
                <a:miter lim="800000"/>
                <a:headEnd/>
                <a:tailEnd/>
              </a:ln>
            </p:spPr>
            <p:txBody>
              <a:bodyPr wrap="none" anchor="ctr"/>
              <a:lstStyle/>
              <a:p>
                <a:pPr eaLnBrk="1" hangingPunct="1">
                  <a:defRPr/>
                </a:pPr>
                <a:endParaRPr lang="zh-CN" altLang="en-US" sz="2160"/>
              </a:p>
            </p:txBody>
          </p:sp>
          <p:sp>
            <p:nvSpPr>
              <p:cNvPr id="1066" name="Rectangle 127"/>
              <p:cNvSpPr>
                <a:spLocks noChangeArrowheads="1"/>
              </p:cNvSpPr>
              <p:nvPr userDrawn="1"/>
            </p:nvSpPr>
            <p:spPr bwMode="auto">
              <a:xfrm flipV="1">
                <a:off x="6242" y="3657"/>
                <a:ext cx="117" cy="115"/>
              </a:xfrm>
              <a:prstGeom prst="rect">
                <a:avLst/>
              </a:prstGeom>
              <a:solidFill>
                <a:srgbClr val="99CCCC"/>
              </a:solidFill>
              <a:ln w="9525">
                <a:noFill/>
                <a:miter lim="800000"/>
                <a:headEnd/>
                <a:tailEnd/>
              </a:ln>
            </p:spPr>
            <p:txBody>
              <a:bodyPr wrap="none" anchor="ctr"/>
              <a:lstStyle/>
              <a:p>
                <a:pPr eaLnBrk="1" hangingPunct="1">
                  <a:defRPr/>
                </a:pPr>
                <a:endParaRPr lang="zh-CN" altLang="en-US" sz="2160"/>
              </a:p>
            </p:txBody>
          </p:sp>
          <p:sp>
            <p:nvSpPr>
              <p:cNvPr id="1067" name="Rectangle 128"/>
              <p:cNvSpPr>
                <a:spLocks noChangeArrowheads="1"/>
              </p:cNvSpPr>
              <p:nvPr userDrawn="1"/>
            </p:nvSpPr>
            <p:spPr bwMode="auto">
              <a:xfrm flipV="1">
                <a:off x="5893" y="3657"/>
                <a:ext cx="117" cy="115"/>
              </a:xfrm>
              <a:prstGeom prst="rect">
                <a:avLst/>
              </a:prstGeom>
              <a:solidFill>
                <a:schemeClr val="tx1"/>
              </a:solidFill>
              <a:ln w="9525">
                <a:noFill/>
                <a:miter lim="800000"/>
                <a:headEnd/>
                <a:tailEnd/>
              </a:ln>
            </p:spPr>
            <p:txBody>
              <a:bodyPr wrap="none" anchor="ctr"/>
              <a:lstStyle/>
              <a:p>
                <a:pPr eaLnBrk="1" hangingPunct="1">
                  <a:defRPr/>
                </a:pPr>
                <a:endParaRPr lang="zh-CN" altLang="en-US" sz="2160"/>
              </a:p>
            </p:txBody>
          </p:sp>
        </p:grpSp>
        <p:grpSp>
          <p:nvGrpSpPr>
            <p:cNvPr id="2073" name="Group 129"/>
            <p:cNvGrpSpPr>
              <a:grpSpLocks/>
            </p:cNvGrpSpPr>
            <p:nvPr userDrawn="1"/>
          </p:nvGrpSpPr>
          <p:grpSpPr bwMode="auto">
            <a:xfrm>
              <a:off x="5893" y="3884"/>
              <a:ext cx="466" cy="115"/>
              <a:chOff x="5893" y="3884"/>
              <a:chExt cx="466" cy="115"/>
            </a:xfrm>
          </p:grpSpPr>
          <p:sp>
            <p:nvSpPr>
              <p:cNvPr id="1060" name="Rectangle 130"/>
              <p:cNvSpPr>
                <a:spLocks noChangeArrowheads="1"/>
              </p:cNvSpPr>
              <p:nvPr userDrawn="1"/>
            </p:nvSpPr>
            <p:spPr bwMode="auto">
              <a:xfrm flipV="1">
                <a:off x="6010" y="3884"/>
                <a:ext cx="116" cy="115"/>
              </a:xfrm>
              <a:prstGeom prst="rect">
                <a:avLst/>
              </a:prstGeom>
              <a:solidFill>
                <a:srgbClr val="FF9900"/>
              </a:solidFill>
              <a:ln w="9525">
                <a:noFill/>
                <a:miter lim="800000"/>
                <a:headEnd/>
                <a:tailEnd/>
              </a:ln>
            </p:spPr>
            <p:txBody>
              <a:bodyPr wrap="none" anchor="ctr"/>
              <a:lstStyle/>
              <a:p>
                <a:pPr eaLnBrk="1" hangingPunct="1">
                  <a:defRPr/>
                </a:pPr>
                <a:endParaRPr lang="zh-CN" altLang="en-US" sz="2160"/>
              </a:p>
            </p:txBody>
          </p:sp>
          <p:sp>
            <p:nvSpPr>
              <p:cNvPr id="1061" name="Rectangle 131"/>
              <p:cNvSpPr>
                <a:spLocks noChangeArrowheads="1"/>
              </p:cNvSpPr>
              <p:nvPr userDrawn="1"/>
            </p:nvSpPr>
            <p:spPr bwMode="auto">
              <a:xfrm flipV="1">
                <a:off x="6126" y="3884"/>
                <a:ext cx="116" cy="115"/>
              </a:xfrm>
              <a:prstGeom prst="rect">
                <a:avLst/>
              </a:prstGeom>
              <a:solidFill>
                <a:srgbClr val="FFCC99"/>
              </a:solidFill>
              <a:ln w="9525">
                <a:noFill/>
                <a:miter lim="800000"/>
                <a:headEnd/>
                <a:tailEnd/>
              </a:ln>
            </p:spPr>
            <p:txBody>
              <a:bodyPr wrap="none" anchor="ctr"/>
              <a:lstStyle/>
              <a:p>
                <a:pPr eaLnBrk="1" hangingPunct="1">
                  <a:defRPr/>
                </a:pPr>
                <a:endParaRPr lang="zh-CN" altLang="en-US" sz="2160"/>
              </a:p>
            </p:txBody>
          </p:sp>
          <p:sp>
            <p:nvSpPr>
              <p:cNvPr id="1062" name="Rectangle 132"/>
              <p:cNvSpPr>
                <a:spLocks noChangeArrowheads="1"/>
              </p:cNvSpPr>
              <p:nvPr userDrawn="1"/>
            </p:nvSpPr>
            <p:spPr bwMode="auto">
              <a:xfrm flipV="1">
                <a:off x="6242" y="3884"/>
                <a:ext cx="117" cy="115"/>
              </a:xfrm>
              <a:prstGeom prst="rect">
                <a:avLst/>
              </a:prstGeom>
              <a:solidFill>
                <a:srgbClr val="FFCC66"/>
              </a:solidFill>
              <a:ln w="9525">
                <a:noFill/>
                <a:miter lim="800000"/>
                <a:headEnd/>
                <a:tailEnd/>
              </a:ln>
            </p:spPr>
            <p:txBody>
              <a:bodyPr wrap="none" anchor="ctr"/>
              <a:lstStyle/>
              <a:p>
                <a:pPr eaLnBrk="1" hangingPunct="1">
                  <a:defRPr/>
                </a:pPr>
                <a:endParaRPr lang="zh-CN" altLang="en-US" sz="2160"/>
              </a:p>
            </p:txBody>
          </p:sp>
          <p:sp>
            <p:nvSpPr>
              <p:cNvPr id="1063" name="Rectangle 133"/>
              <p:cNvSpPr>
                <a:spLocks noChangeArrowheads="1"/>
              </p:cNvSpPr>
              <p:nvPr userDrawn="1"/>
            </p:nvSpPr>
            <p:spPr bwMode="auto">
              <a:xfrm flipV="1">
                <a:off x="5893" y="3884"/>
                <a:ext cx="117" cy="115"/>
              </a:xfrm>
              <a:prstGeom prst="rect">
                <a:avLst/>
              </a:prstGeom>
              <a:solidFill>
                <a:schemeClr val="bg2"/>
              </a:solidFill>
              <a:ln w="9525">
                <a:noFill/>
                <a:miter lim="800000"/>
                <a:headEnd/>
                <a:tailEnd/>
              </a:ln>
            </p:spPr>
            <p:txBody>
              <a:bodyPr wrap="none" anchor="ctr"/>
              <a:lstStyle/>
              <a:p>
                <a:pPr eaLnBrk="1" hangingPunct="1">
                  <a:defRPr/>
                </a:pPr>
                <a:endParaRPr lang="zh-CN" altLang="en-US" sz="2160"/>
              </a:p>
            </p:txBody>
          </p:sp>
        </p:grpSp>
        <p:grpSp>
          <p:nvGrpSpPr>
            <p:cNvPr id="2074" name="Group 134"/>
            <p:cNvGrpSpPr>
              <a:grpSpLocks/>
            </p:cNvGrpSpPr>
            <p:nvPr userDrawn="1"/>
          </p:nvGrpSpPr>
          <p:grpSpPr bwMode="auto">
            <a:xfrm>
              <a:off x="5893" y="4026"/>
              <a:ext cx="466" cy="115"/>
              <a:chOff x="5893" y="4026"/>
              <a:chExt cx="466" cy="115"/>
            </a:xfrm>
          </p:grpSpPr>
          <p:sp>
            <p:nvSpPr>
              <p:cNvPr id="1056" name="Rectangle 135"/>
              <p:cNvSpPr>
                <a:spLocks noChangeArrowheads="1"/>
              </p:cNvSpPr>
              <p:nvPr userDrawn="1"/>
            </p:nvSpPr>
            <p:spPr bwMode="auto">
              <a:xfrm flipV="1">
                <a:off x="6010" y="4026"/>
                <a:ext cx="116" cy="112"/>
              </a:xfrm>
              <a:prstGeom prst="rect">
                <a:avLst/>
              </a:prstGeom>
              <a:solidFill>
                <a:srgbClr val="006699"/>
              </a:solidFill>
              <a:ln w="9525">
                <a:noFill/>
                <a:miter lim="800000"/>
                <a:headEnd/>
                <a:tailEnd/>
              </a:ln>
            </p:spPr>
            <p:txBody>
              <a:bodyPr wrap="none" anchor="ctr"/>
              <a:lstStyle/>
              <a:p>
                <a:pPr eaLnBrk="1" hangingPunct="1">
                  <a:defRPr/>
                </a:pPr>
                <a:endParaRPr lang="zh-CN" altLang="en-US" sz="2160"/>
              </a:p>
            </p:txBody>
          </p:sp>
          <p:sp>
            <p:nvSpPr>
              <p:cNvPr id="1057" name="Rectangle 136"/>
              <p:cNvSpPr>
                <a:spLocks noChangeArrowheads="1"/>
              </p:cNvSpPr>
              <p:nvPr userDrawn="1"/>
            </p:nvSpPr>
            <p:spPr bwMode="auto">
              <a:xfrm flipV="1">
                <a:off x="6126" y="4026"/>
                <a:ext cx="116" cy="112"/>
              </a:xfrm>
              <a:prstGeom prst="rect">
                <a:avLst/>
              </a:prstGeom>
              <a:solidFill>
                <a:srgbClr val="99CCFF"/>
              </a:solidFill>
              <a:ln w="9525">
                <a:noFill/>
                <a:miter lim="800000"/>
                <a:headEnd/>
                <a:tailEnd/>
              </a:ln>
            </p:spPr>
            <p:txBody>
              <a:bodyPr wrap="none" anchor="ctr"/>
              <a:lstStyle/>
              <a:p>
                <a:pPr eaLnBrk="1" hangingPunct="1">
                  <a:defRPr/>
                </a:pPr>
                <a:endParaRPr lang="zh-CN" altLang="en-US" sz="2160"/>
              </a:p>
            </p:txBody>
          </p:sp>
          <p:sp>
            <p:nvSpPr>
              <p:cNvPr id="1058" name="Rectangle 137"/>
              <p:cNvSpPr>
                <a:spLocks noChangeArrowheads="1"/>
              </p:cNvSpPr>
              <p:nvPr userDrawn="1"/>
            </p:nvSpPr>
            <p:spPr bwMode="auto">
              <a:xfrm flipV="1">
                <a:off x="6242" y="4026"/>
                <a:ext cx="117" cy="112"/>
              </a:xfrm>
              <a:prstGeom prst="rect">
                <a:avLst/>
              </a:prstGeom>
              <a:solidFill>
                <a:srgbClr val="CCCCFF"/>
              </a:solidFill>
              <a:ln w="9525">
                <a:noFill/>
                <a:miter lim="800000"/>
                <a:headEnd/>
                <a:tailEnd/>
              </a:ln>
            </p:spPr>
            <p:txBody>
              <a:bodyPr wrap="none" anchor="ctr"/>
              <a:lstStyle/>
              <a:p>
                <a:pPr eaLnBrk="1" hangingPunct="1">
                  <a:defRPr/>
                </a:pPr>
                <a:endParaRPr lang="zh-CN" altLang="en-US" sz="2160"/>
              </a:p>
            </p:txBody>
          </p:sp>
          <p:sp>
            <p:nvSpPr>
              <p:cNvPr id="1059" name="Rectangle 138"/>
              <p:cNvSpPr>
                <a:spLocks noChangeArrowheads="1"/>
              </p:cNvSpPr>
              <p:nvPr userDrawn="1"/>
            </p:nvSpPr>
            <p:spPr bwMode="auto">
              <a:xfrm flipV="1">
                <a:off x="5893" y="4026"/>
                <a:ext cx="117" cy="112"/>
              </a:xfrm>
              <a:prstGeom prst="rect">
                <a:avLst/>
              </a:prstGeom>
              <a:solidFill>
                <a:schemeClr val="bg2"/>
              </a:solidFill>
              <a:ln w="9525">
                <a:noFill/>
                <a:miter lim="800000"/>
                <a:headEnd/>
                <a:tailEnd/>
              </a:ln>
            </p:spPr>
            <p:txBody>
              <a:bodyPr wrap="none" anchor="ctr"/>
              <a:lstStyle/>
              <a:p>
                <a:pPr eaLnBrk="1" hangingPunct="1">
                  <a:defRPr/>
                </a:pPr>
                <a:endParaRPr lang="zh-CN" altLang="en-US" sz="2160"/>
              </a:p>
            </p:txBody>
          </p:sp>
        </p:grpSp>
        <p:grpSp>
          <p:nvGrpSpPr>
            <p:cNvPr id="2075" name="Group 139"/>
            <p:cNvGrpSpPr>
              <a:grpSpLocks/>
            </p:cNvGrpSpPr>
            <p:nvPr userDrawn="1"/>
          </p:nvGrpSpPr>
          <p:grpSpPr bwMode="auto">
            <a:xfrm>
              <a:off x="5893" y="4167"/>
              <a:ext cx="466" cy="115"/>
              <a:chOff x="5893" y="4167"/>
              <a:chExt cx="466" cy="115"/>
            </a:xfrm>
          </p:grpSpPr>
          <p:sp>
            <p:nvSpPr>
              <p:cNvPr id="1052" name="Rectangle 140"/>
              <p:cNvSpPr>
                <a:spLocks noChangeArrowheads="1"/>
              </p:cNvSpPr>
              <p:nvPr userDrawn="1"/>
            </p:nvSpPr>
            <p:spPr bwMode="auto">
              <a:xfrm flipV="1">
                <a:off x="6010" y="4167"/>
                <a:ext cx="116" cy="115"/>
              </a:xfrm>
              <a:prstGeom prst="rect">
                <a:avLst/>
              </a:prstGeom>
              <a:solidFill>
                <a:schemeClr val="hlink"/>
              </a:solidFill>
              <a:ln w="9525">
                <a:noFill/>
                <a:miter lim="800000"/>
                <a:headEnd/>
                <a:tailEnd/>
              </a:ln>
            </p:spPr>
            <p:txBody>
              <a:bodyPr wrap="none" anchor="ctr"/>
              <a:lstStyle/>
              <a:p>
                <a:pPr eaLnBrk="1" hangingPunct="1">
                  <a:defRPr/>
                </a:pPr>
                <a:endParaRPr lang="zh-CN" altLang="en-US" sz="2160"/>
              </a:p>
            </p:txBody>
          </p:sp>
          <p:sp>
            <p:nvSpPr>
              <p:cNvPr id="1053" name="Rectangle 141"/>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p:spPr>
            <p:txBody>
              <a:bodyPr wrap="none" anchor="ctr"/>
              <a:lstStyle/>
              <a:p>
                <a:pPr eaLnBrk="1" hangingPunct="1">
                  <a:defRPr/>
                </a:pPr>
                <a:endParaRPr lang="zh-CN" altLang="en-US" sz="2160"/>
              </a:p>
            </p:txBody>
          </p:sp>
          <p:sp>
            <p:nvSpPr>
              <p:cNvPr id="1054" name="Rectangle 142"/>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p:spPr>
            <p:txBody>
              <a:bodyPr wrap="none" anchor="ctr"/>
              <a:lstStyle/>
              <a:p>
                <a:pPr eaLnBrk="1" hangingPunct="1">
                  <a:defRPr/>
                </a:pPr>
                <a:endParaRPr lang="zh-CN" altLang="en-US" sz="2160"/>
              </a:p>
            </p:txBody>
          </p:sp>
          <p:sp>
            <p:nvSpPr>
              <p:cNvPr id="1055" name="Rectangle 143"/>
              <p:cNvSpPr>
                <a:spLocks noChangeArrowheads="1"/>
              </p:cNvSpPr>
              <p:nvPr userDrawn="1"/>
            </p:nvSpPr>
            <p:spPr bwMode="auto">
              <a:xfrm flipV="1">
                <a:off x="5893" y="4167"/>
                <a:ext cx="117" cy="115"/>
              </a:xfrm>
              <a:prstGeom prst="rect">
                <a:avLst/>
              </a:prstGeom>
              <a:solidFill>
                <a:schemeClr val="bg2"/>
              </a:solidFill>
              <a:ln w="9525">
                <a:noFill/>
                <a:miter lim="800000"/>
                <a:headEnd/>
                <a:tailEnd/>
              </a:ln>
            </p:spPr>
            <p:txBody>
              <a:bodyPr wrap="none" anchor="ctr"/>
              <a:lstStyle/>
              <a:p>
                <a:pPr eaLnBrk="1" hangingPunct="1">
                  <a:defRPr/>
                </a:pPr>
                <a:endParaRPr lang="zh-CN" altLang="en-US" sz="2160"/>
              </a:p>
            </p:txBody>
          </p:sp>
        </p:grpSp>
      </p:grpSp>
      <p:sp>
        <p:nvSpPr>
          <p:cNvPr id="1027" name="Rectangle 144"/>
          <p:cNvSpPr>
            <a:spLocks noChangeArrowheads="1"/>
          </p:cNvSpPr>
          <p:nvPr/>
        </p:nvSpPr>
        <p:spPr bwMode="auto">
          <a:xfrm>
            <a:off x="12335936" y="1333500"/>
            <a:ext cx="1589617" cy="1844224"/>
          </a:xfrm>
          <a:prstGeom prst="rect">
            <a:avLst/>
          </a:prstGeom>
          <a:noFill/>
          <a:ln w="9525">
            <a:noFill/>
            <a:miter lim="800000"/>
            <a:headEnd/>
            <a:tailEnd/>
          </a:ln>
        </p:spPr>
        <p:txBody>
          <a:bodyPr lIns="96136" tIns="48070" rIns="96136" bIns="48070">
            <a:spAutoFit/>
          </a:bodyPr>
          <a:lstStyle/>
          <a:p>
            <a:pPr eaLnBrk="1" hangingPunct="1">
              <a:lnSpc>
                <a:spcPct val="120000"/>
              </a:lnSpc>
              <a:spcBef>
                <a:spcPct val="20000"/>
              </a:spcBef>
              <a:defRPr/>
            </a:pPr>
            <a:r>
              <a:rPr lang="zh-CN" altLang="en-US" sz="1320" dirty="0">
                <a:solidFill>
                  <a:srgbClr val="FFFFFF"/>
                </a:solidFill>
                <a:latin typeface="Arial" charset="0"/>
                <a:ea typeface="黑体" pitchFamily="49" charset="-122"/>
              </a:rPr>
              <a:t>配色参考方案：</a:t>
            </a:r>
          </a:p>
          <a:p>
            <a:pPr eaLnBrk="1" hangingPunct="1">
              <a:lnSpc>
                <a:spcPct val="120000"/>
              </a:lnSpc>
              <a:spcBef>
                <a:spcPct val="20000"/>
              </a:spcBef>
              <a:defRPr/>
            </a:pPr>
            <a:r>
              <a:rPr lang="zh-CN" altLang="en-US" sz="1320" dirty="0">
                <a:solidFill>
                  <a:srgbClr val="FFFFFF"/>
                </a:solidFill>
                <a:latin typeface="Arial" charset="0"/>
                <a:ea typeface="黑体" pitchFamily="49" charset="-122"/>
              </a:rPr>
              <a:t>建议同一页面内不超过四种颜色，以下是</a:t>
            </a:r>
            <a:r>
              <a:rPr lang="en-US" altLang="zh-CN" sz="1320" dirty="0">
                <a:solidFill>
                  <a:srgbClr val="FFFFFF"/>
                </a:solidFill>
                <a:latin typeface="Arial" charset="0"/>
                <a:ea typeface="黑体" pitchFamily="49" charset="-122"/>
              </a:rPr>
              <a:t>13</a:t>
            </a:r>
            <a:r>
              <a:rPr lang="zh-CN" altLang="en-US" sz="1320" dirty="0">
                <a:solidFill>
                  <a:srgbClr val="FFFFFF"/>
                </a:solidFill>
                <a:latin typeface="Arial" charset="0"/>
                <a:ea typeface="黑体" pitchFamily="49" charset="-122"/>
              </a:rPr>
              <a:t>组配色方案，同一页面内只选择一组使用。（仅供参考）</a:t>
            </a:r>
          </a:p>
        </p:txBody>
      </p:sp>
      <p:sp>
        <p:nvSpPr>
          <p:cNvPr id="1028" name="Rectangle 145"/>
          <p:cNvSpPr>
            <a:spLocks noChangeArrowheads="1"/>
          </p:cNvSpPr>
          <p:nvPr/>
        </p:nvSpPr>
        <p:spPr bwMode="auto">
          <a:xfrm>
            <a:off x="12335934" y="1"/>
            <a:ext cx="1494367" cy="828433"/>
          </a:xfrm>
          <a:prstGeom prst="rect">
            <a:avLst/>
          </a:prstGeom>
          <a:noFill/>
          <a:ln w="9525">
            <a:noFill/>
            <a:miter lim="800000"/>
            <a:headEnd/>
            <a:tailEnd/>
          </a:ln>
        </p:spPr>
        <p:txBody>
          <a:bodyPr lIns="96136" tIns="48070" rIns="96136" bIns="48070">
            <a:spAutoFit/>
          </a:bodyPr>
          <a:lstStyle/>
          <a:p>
            <a:pPr eaLnBrk="1" hangingPunct="1">
              <a:lnSpc>
                <a:spcPct val="120000"/>
              </a:lnSpc>
              <a:spcBef>
                <a:spcPct val="20000"/>
              </a:spcBef>
              <a:defRPr/>
            </a:pPr>
            <a:r>
              <a:rPr lang="zh-CN" altLang="en-US" sz="1320" dirty="0">
                <a:solidFill>
                  <a:srgbClr val="FFFFFF"/>
                </a:solidFill>
                <a:latin typeface="Arial" charset="0"/>
                <a:ea typeface="黑体" pitchFamily="49" charset="-122"/>
              </a:rPr>
              <a:t>客户或者合作伙伴的标志放在右上角</a:t>
            </a:r>
            <a:r>
              <a:rPr lang="en-US" altLang="zh-CN" sz="1320" dirty="0">
                <a:solidFill>
                  <a:srgbClr val="FFFFFF"/>
                </a:solidFill>
                <a:latin typeface="Arial" charset="0"/>
                <a:ea typeface="黑体" pitchFamily="49" charset="-122"/>
              </a:rPr>
              <a:t>.</a:t>
            </a:r>
            <a:endParaRPr lang="zh-CN" altLang="en-US" sz="1320" dirty="0">
              <a:solidFill>
                <a:srgbClr val="FFFFFF"/>
              </a:solidFill>
              <a:latin typeface="Arial" charset="0"/>
              <a:ea typeface="黑体" pitchFamily="49" charset="-122"/>
            </a:endParaRPr>
          </a:p>
        </p:txBody>
      </p:sp>
      <p:pic>
        <p:nvPicPr>
          <p:cNvPr id="2053" name="Picture 146" descr="2"/>
          <p:cNvPicPr>
            <a:picLocks noChangeAspect="1" noChangeArrowheads="1"/>
          </p:cNvPicPr>
          <p:nvPr/>
        </p:nvPicPr>
        <p:blipFill>
          <a:blip r:embed="rId3" cstate="print"/>
          <a:srcRect/>
          <a:stretch>
            <a:fillRect/>
          </a:stretch>
        </p:blipFill>
        <p:spPr bwMode="auto">
          <a:xfrm>
            <a:off x="0" y="973456"/>
            <a:ext cx="12192000" cy="3810000"/>
          </a:xfrm>
          <a:prstGeom prst="rect">
            <a:avLst/>
          </a:prstGeom>
          <a:noFill/>
          <a:ln w="9525">
            <a:noFill/>
            <a:miter lim="800000"/>
            <a:headEnd/>
            <a:tailEnd/>
          </a:ln>
        </p:spPr>
      </p:pic>
      <p:sp>
        <p:nvSpPr>
          <p:cNvPr id="303" name="Text Box 7"/>
          <p:cNvSpPr txBox="1">
            <a:spLocks noChangeArrowheads="1"/>
          </p:cNvSpPr>
          <p:nvPr/>
        </p:nvSpPr>
        <p:spPr bwMode="auto">
          <a:xfrm>
            <a:off x="9639301" y="4011931"/>
            <a:ext cx="1507560" cy="295449"/>
          </a:xfrm>
          <a:prstGeom prst="rect">
            <a:avLst/>
          </a:prstGeom>
          <a:noFill/>
          <a:ln>
            <a:noFill/>
          </a:ln>
          <a:extLst/>
        </p:spPr>
        <p:txBody>
          <a:bodyPr wrap="none" lIns="109712" tIns="54856" rIns="109712" bIns="54856">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200" dirty="0">
                <a:solidFill>
                  <a:srgbClr val="FFFFFF"/>
                </a:solidFill>
                <a:latin typeface="FrutigerNext LT Bold" pitchFamily="34" charset="0"/>
                <a:ea typeface="MS PGothic" pitchFamily="34" charset="-128"/>
              </a:rPr>
              <a:t>www.huawei.com</a:t>
            </a:r>
          </a:p>
        </p:txBody>
      </p:sp>
      <p:sp>
        <p:nvSpPr>
          <p:cNvPr id="2055" name="Rectangle 2"/>
          <p:cNvSpPr>
            <a:spLocks noGrp="1" noChangeArrowheads="1"/>
          </p:cNvSpPr>
          <p:nvPr>
            <p:ph type="title"/>
          </p:nvPr>
        </p:nvSpPr>
        <p:spPr bwMode="auto">
          <a:xfrm>
            <a:off x="1007535" y="2115762"/>
            <a:ext cx="7488767" cy="704330"/>
          </a:xfrm>
          <a:prstGeom prst="rect">
            <a:avLst/>
          </a:prstGeom>
          <a:noFill/>
          <a:ln w="9525">
            <a:noFill/>
            <a:miter lim="800000"/>
            <a:headEnd/>
            <a:tailEnd/>
          </a:ln>
        </p:spPr>
        <p:txBody>
          <a:bodyPr vert="horz" wrap="square" lIns="0" tIns="46793" rIns="91427" bIns="46793" numCol="1" anchor="ctr" anchorCtr="0" compatLnSpc="1">
            <a:prstTxWarp prst="textNoShape">
              <a:avLst/>
            </a:prstTxWarp>
            <a:spAutoFit/>
          </a:bodyPr>
          <a:lstStyle/>
          <a:p>
            <a:pPr lvl="0"/>
            <a:r>
              <a:rPr lang="zh-CN" altLang="en-US"/>
              <a:t>单击此处编辑母版标题样式</a:t>
            </a:r>
          </a:p>
        </p:txBody>
      </p:sp>
      <p:sp>
        <p:nvSpPr>
          <p:cNvPr id="2056" name="Rectangle 3"/>
          <p:cNvSpPr>
            <a:spLocks noGrp="1" noChangeArrowheads="1"/>
          </p:cNvSpPr>
          <p:nvPr>
            <p:ph type="body" idx="1"/>
          </p:nvPr>
        </p:nvSpPr>
        <p:spPr bwMode="auto">
          <a:xfrm>
            <a:off x="1007535" y="3068958"/>
            <a:ext cx="7105651" cy="553981"/>
          </a:xfrm>
          <a:prstGeom prst="rect">
            <a:avLst/>
          </a:prstGeom>
          <a:noFill/>
          <a:ln w="9525">
            <a:noFill/>
            <a:miter lim="800000"/>
            <a:headEnd/>
            <a:tailEnd/>
          </a:ln>
        </p:spPr>
        <p:txBody>
          <a:bodyPr vert="horz" wrap="square" lIns="0" tIns="45713" rIns="91427" bIns="45713" numCol="1" anchor="t" anchorCtr="0" compatLnSpc="1">
            <a:prstTxWarp prst="textNoShape">
              <a:avLst/>
            </a:prstTxWarp>
            <a:spAutoFit/>
          </a:bodyPr>
          <a:lstStyle/>
          <a:p>
            <a:pPr lvl="0"/>
            <a:r>
              <a:rPr lang="zh-CN" altLang="en-US"/>
              <a:t>单击此处编辑母版文本样式</a:t>
            </a:r>
          </a:p>
        </p:txBody>
      </p:sp>
      <p:sp>
        <p:nvSpPr>
          <p:cNvPr id="1033" name="Rectangle 7"/>
          <p:cNvSpPr>
            <a:spLocks noChangeArrowheads="1"/>
          </p:cNvSpPr>
          <p:nvPr/>
        </p:nvSpPr>
        <p:spPr bwMode="auto">
          <a:xfrm>
            <a:off x="-2603498" y="691517"/>
            <a:ext cx="2459567" cy="6628354"/>
          </a:xfrm>
          <a:prstGeom prst="rect">
            <a:avLst/>
          </a:prstGeom>
          <a:noFill/>
          <a:ln w="9525">
            <a:noFill/>
            <a:miter lim="800000"/>
            <a:headEnd/>
            <a:tailEnd/>
          </a:ln>
        </p:spPr>
        <p:txBody>
          <a:bodyPr lIns="96136" tIns="48070" rIns="96136" bIns="48070">
            <a:spAutoFit/>
          </a:bodyPr>
          <a:lstStyle/>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英文标题</a:t>
            </a:r>
            <a:r>
              <a:rPr lang="en-US" altLang="zh-CN" sz="1320" dirty="0">
                <a:solidFill>
                  <a:srgbClr val="FFFFFF"/>
                </a:solidFill>
                <a:latin typeface="Arial" charset="0"/>
                <a:ea typeface="黑体" pitchFamily="49" charset="-122"/>
              </a:rPr>
              <a:t>:32-35pt  </a:t>
            </a:r>
            <a:endParaRPr lang="zh-CN" altLang="en-US" sz="1320" dirty="0">
              <a:solidFill>
                <a:srgbClr val="FFFFFF"/>
              </a:solidFill>
              <a:latin typeface="Arial" charset="0"/>
              <a:ea typeface="黑体" pitchFamily="49" charset="-122"/>
            </a:endParaRP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颜色</a:t>
            </a:r>
            <a:r>
              <a:rPr lang="en-US" altLang="zh-CN" sz="1320" dirty="0">
                <a:solidFill>
                  <a:srgbClr val="FFFFFF"/>
                </a:solidFill>
                <a:latin typeface="Arial" charset="0"/>
                <a:ea typeface="黑体" pitchFamily="49" charset="-122"/>
              </a:rPr>
              <a:t>: R153 G0 B0</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内部使用字体 </a:t>
            </a:r>
            <a:r>
              <a:rPr lang="en-US" altLang="zh-CN" sz="1320" dirty="0">
                <a:solidFill>
                  <a:srgbClr val="FFFFFF"/>
                </a:solidFill>
                <a:latin typeface="Arial" charset="0"/>
                <a:ea typeface="黑体" pitchFamily="49" charset="-122"/>
              </a:rPr>
              <a:t>:</a:t>
            </a:r>
          </a:p>
          <a:p>
            <a:pPr algn="r" eaLnBrk="1" hangingPunct="1">
              <a:lnSpc>
                <a:spcPct val="125000"/>
              </a:lnSpc>
              <a:spcBef>
                <a:spcPct val="20000"/>
              </a:spcBef>
              <a:defRPr/>
            </a:pPr>
            <a:r>
              <a:rPr lang="en-US" altLang="zh-CN" sz="1320" dirty="0" err="1">
                <a:solidFill>
                  <a:srgbClr val="FFFFFF"/>
                </a:solidFill>
                <a:latin typeface="Arial" charset="0"/>
                <a:ea typeface="黑体" pitchFamily="49" charset="-122"/>
              </a:rPr>
              <a:t>FrutigerNext</a:t>
            </a:r>
            <a:r>
              <a:rPr lang="en-US" altLang="zh-CN" sz="1320" dirty="0">
                <a:solidFill>
                  <a:srgbClr val="FFFFFF"/>
                </a:solidFill>
                <a:latin typeface="Arial" charset="0"/>
                <a:ea typeface="黑体" pitchFamily="49" charset="-122"/>
              </a:rPr>
              <a:t> LT Medium</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外部使用字体 </a:t>
            </a:r>
            <a:r>
              <a:rPr lang="en-US" altLang="zh-CN" sz="1320" dirty="0">
                <a:solidFill>
                  <a:srgbClr val="FFFFFF"/>
                </a:solidFill>
                <a:latin typeface="Arial" charset="0"/>
                <a:ea typeface="黑体" pitchFamily="49" charset="-122"/>
              </a:rPr>
              <a:t>: Arial</a:t>
            </a:r>
          </a:p>
          <a:p>
            <a:pPr algn="r" eaLnBrk="1" hangingPunct="1">
              <a:lnSpc>
                <a:spcPct val="75000"/>
              </a:lnSpc>
              <a:spcBef>
                <a:spcPct val="20000"/>
              </a:spcBef>
              <a:defRPr/>
            </a:pPr>
            <a:endParaRPr lang="en-US" altLang="zh-CN" sz="1320" dirty="0">
              <a:solidFill>
                <a:srgbClr val="FFFFFF"/>
              </a:solidFill>
              <a:latin typeface="Arial" charset="0"/>
              <a:ea typeface="黑体" pitchFamily="49" charset="-122"/>
            </a:endParaRP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中文标题</a:t>
            </a:r>
            <a:r>
              <a:rPr lang="en-US" altLang="zh-CN" sz="1320" dirty="0">
                <a:solidFill>
                  <a:srgbClr val="FFFFFF"/>
                </a:solidFill>
                <a:latin typeface="Arial" charset="0"/>
                <a:ea typeface="黑体" pitchFamily="49" charset="-122"/>
              </a:rPr>
              <a:t>:30-32pt  </a:t>
            </a:r>
            <a:endParaRPr lang="zh-CN" altLang="en-US" sz="1320" dirty="0">
              <a:solidFill>
                <a:srgbClr val="FFFFFF"/>
              </a:solidFill>
              <a:latin typeface="Arial" charset="0"/>
              <a:ea typeface="黑体" pitchFamily="49" charset="-122"/>
            </a:endParaRP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颜色</a:t>
            </a:r>
            <a:r>
              <a:rPr lang="en-US" altLang="zh-CN" sz="1320" dirty="0">
                <a:solidFill>
                  <a:srgbClr val="FFFFFF"/>
                </a:solidFill>
                <a:latin typeface="Arial" charset="0"/>
                <a:ea typeface="黑体" pitchFamily="49" charset="-122"/>
              </a:rPr>
              <a:t>: R153 G0 B0</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字体</a:t>
            </a:r>
            <a:r>
              <a:rPr lang="en-US" altLang="zh-CN" sz="1320" dirty="0">
                <a:solidFill>
                  <a:srgbClr val="FFFFFF"/>
                </a:solidFill>
                <a:latin typeface="Arial" charset="0"/>
                <a:ea typeface="黑体" pitchFamily="49" charset="-122"/>
              </a:rPr>
              <a:t>:</a:t>
            </a:r>
            <a:r>
              <a:rPr lang="zh-CN" altLang="en-US" sz="1320" dirty="0">
                <a:solidFill>
                  <a:srgbClr val="FFFFFF"/>
                </a:solidFill>
                <a:latin typeface="Arial" charset="0"/>
                <a:ea typeface="黑体" pitchFamily="49" charset="-122"/>
              </a:rPr>
              <a:t>黑体</a:t>
            </a:r>
          </a:p>
          <a:p>
            <a:pPr algn="r" eaLnBrk="1" hangingPunct="1">
              <a:lnSpc>
                <a:spcPct val="125000"/>
              </a:lnSpc>
              <a:spcBef>
                <a:spcPct val="20000"/>
              </a:spcBef>
              <a:defRPr/>
            </a:pPr>
            <a:endParaRPr lang="zh-CN" altLang="en-US" sz="1320" dirty="0">
              <a:solidFill>
                <a:srgbClr val="FFFFFF"/>
              </a:solidFill>
              <a:latin typeface="Arial" charset="0"/>
              <a:ea typeface="黑体" pitchFamily="49" charset="-122"/>
            </a:endParaRPr>
          </a:p>
          <a:p>
            <a:pPr algn="r" eaLnBrk="1" hangingPunct="1">
              <a:lnSpc>
                <a:spcPct val="125000"/>
              </a:lnSpc>
              <a:spcBef>
                <a:spcPct val="20000"/>
              </a:spcBef>
              <a:defRPr/>
            </a:pPr>
            <a:endParaRPr lang="zh-CN" altLang="en-US" sz="1320" dirty="0">
              <a:solidFill>
                <a:srgbClr val="FFFFFF"/>
              </a:solidFill>
              <a:latin typeface="Arial" charset="0"/>
              <a:ea typeface="黑体" pitchFamily="49" charset="-122"/>
            </a:endParaRPr>
          </a:p>
          <a:p>
            <a:pPr algn="r" eaLnBrk="1" hangingPunct="1">
              <a:lnSpc>
                <a:spcPct val="125000"/>
              </a:lnSpc>
              <a:spcBef>
                <a:spcPct val="20000"/>
              </a:spcBef>
              <a:defRPr/>
            </a:pPr>
            <a:endParaRPr lang="zh-CN" altLang="en-US" sz="1320" dirty="0">
              <a:solidFill>
                <a:srgbClr val="FFFFFF"/>
              </a:solidFill>
              <a:latin typeface="Arial" charset="0"/>
              <a:ea typeface="黑体" pitchFamily="49" charset="-122"/>
            </a:endParaRP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英文正文</a:t>
            </a:r>
            <a:r>
              <a:rPr lang="en-US" altLang="zh-CN" sz="1320" dirty="0">
                <a:solidFill>
                  <a:srgbClr val="FFFFFF"/>
                </a:solidFill>
                <a:latin typeface="Arial" charset="0"/>
                <a:ea typeface="黑体" pitchFamily="49" charset="-122"/>
              </a:rPr>
              <a:t>:20-22pt</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子目录 </a:t>
            </a:r>
            <a:r>
              <a:rPr lang="en-US" altLang="zh-CN" sz="1320" dirty="0">
                <a:solidFill>
                  <a:srgbClr val="FFFFFF"/>
                </a:solidFill>
                <a:latin typeface="Arial" charset="0"/>
                <a:ea typeface="黑体" pitchFamily="49" charset="-122"/>
              </a:rPr>
              <a:t>(2-5</a:t>
            </a:r>
            <a:r>
              <a:rPr lang="zh-CN" altLang="en-US" sz="1320" dirty="0">
                <a:solidFill>
                  <a:srgbClr val="FFFFFF"/>
                </a:solidFill>
                <a:latin typeface="Arial" charset="0"/>
                <a:ea typeface="黑体" pitchFamily="49" charset="-122"/>
              </a:rPr>
              <a:t>级</a:t>
            </a:r>
            <a:r>
              <a:rPr lang="en-US" altLang="zh-CN" sz="1320" dirty="0">
                <a:solidFill>
                  <a:srgbClr val="FFFFFF"/>
                </a:solidFill>
                <a:latin typeface="Arial" charset="0"/>
                <a:ea typeface="黑体" pitchFamily="49" charset="-122"/>
              </a:rPr>
              <a:t>) :18pt  </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颜色</a:t>
            </a:r>
            <a:r>
              <a:rPr lang="en-US" altLang="zh-CN" sz="1320" dirty="0">
                <a:solidFill>
                  <a:srgbClr val="FFFFFF"/>
                </a:solidFill>
                <a:latin typeface="Arial" charset="0"/>
                <a:ea typeface="黑体" pitchFamily="49" charset="-122"/>
              </a:rPr>
              <a:t>:</a:t>
            </a:r>
            <a:r>
              <a:rPr lang="zh-CN" altLang="en-US" sz="1320" dirty="0">
                <a:solidFill>
                  <a:srgbClr val="FFFFFF"/>
                </a:solidFill>
                <a:latin typeface="Arial" charset="0"/>
                <a:ea typeface="黑体" pitchFamily="49" charset="-122"/>
              </a:rPr>
              <a:t>黑色</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内部使用字体 </a:t>
            </a:r>
            <a:r>
              <a:rPr lang="en-US" altLang="zh-CN" sz="1320" dirty="0">
                <a:solidFill>
                  <a:srgbClr val="FFFFFF"/>
                </a:solidFill>
                <a:latin typeface="Arial" charset="0"/>
                <a:ea typeface="黑体" pitchFamily="49" charset="-122"/>
              </a:rPr>
              <a:t>:</a:t>
            </a:r>
          </a:p>
          <a:p>
            <a:pPr algn="r" eaLnBrk="1" hangingPunct="1">
              <a:lnSpc>
                <a:spcPct val="125000"/>
              </a:lnSpc>
              <a:spcBef>
                <a:spcPct val="20000"/>
              </a:spcBef>
              <a:defRPr/>
            </a:pPr>
            <a:r>
              <a:rPr lang="en-US" altLang="zh-CN" sz="1320" dirty="0" err="1">
                <a:solidFill>
                  <a:srgbClr val="FFFFFF"/>
                </a:solidFill>
                <a:latin typeface="Arial" charset="0"/>
                <a:ea typeface="黑体" pitchFamily="49" charset="-122"/>
              </a:rPr>
              <a:t>FrutigerNext</a:t>
            </a:r>
            <a:r>
              <a:rPr lang="en-US" altLang="zh-CN" sz="1320" dirty="0">
                <a:solidFill>
                  <a:srgbClr val="FFFFFF"/>
                </a:solidFill>
                <a:latin typeface="Arial" charset="0"/>
                <a:ea typeface="黑体" pitchFamily="49" charset="-122"/>
              </a:rPr>
              <a:t> LT Regular</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外部使用字体 </a:t>
            </a:r>
            <a:r>
              <a:rPr lang="en-US" altLang="zh-CN" sz="1320" dirty="0">
                <a:solidFill>
                  <a:srgbClr val="FFFFFF"/>
                </a:solidFill>
                <a:latin typeface="Arial" charset="0"/>
                <a:ea typeface="黑体" pitchFamily="49" charset="-122"/>
              </a:rPr>
              <a:t>: Arial</a:t>
            </a:r>
          </a:p>
          <a:p>
            <a:pPr algn="r" eaLnBrk="1" hangingPunct="1">
              <a:lnSpc>
                <a:spcPct val="75000"/>
              </a:lnSpc>
              <a:spcBef>
                <a:spcPct val="20000"/>
              </a:spcBef>
              <a:defRPr/>
            </a:pPr>
            <a:endParaRPr lang="en-US" altLang="zh-CN" sz="1320" dirty="0">
              <a:solidFill>
                <a:srgbClr val="FFFFFF"/>
              </a:solidFill>
              <a:latin typeface="Arial" charset="0"/>
              <a:ea typeface="黑体" pitchFamily="49" charset="-122"/>
            </a:endParaRP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中文正文</a:t>
            </a:r>
            <a:r>
              <a:rPr lang="en-US" altLang="zh-CN" sz="1320" dirty="0">
                <a:solidFill>
                  <a:srgbClr val="FFFFFF"/>
                </a:solidFill>
                <a:latin typeface="Arial" charset="0"/>
                <a:ea typeface="黑体" pitchFamily="49" charset="-122"/>
              </a:rPr>
              <a:t>:18-20pt</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子目录</a:t>
            </a:r>
            <a:r>
              <a:rPr lang="en-US" altLang="zh-CN" sz="1320" dirty="0">
                <a:solidFill>
                  <a:srgbClr val="FFFFFF"/>
                </a:solidFill>
                <a:latin typeface="Arial" charset="0"/>
                <a:ea typeface="黑体" pitchFamily="49" charset="-122"/>
              </a:rPr>
              <a:t>(2-5</a:t>
            </a:r>
            <a:r>
              <a:rPr lang="zh-CN" altLang="en-US" sz="1320" dirty="0">
                <a:solidFill>
                  <a:srgbClr val="FFFFFF"/>
                </a:solidFill>
                <a:latin typeface="Arial" charset="0"/>
                <a:ea typeface="黑体" pitchFamily="49" charset="-122"/>
              </a:rPr>
              <a:t>级</a:t>
            </a:r>
            <a:r>
              <a:rPr lang="en-US" altLang="zh-CN" sz="1320" dirty="0">
                <a:solidFill>
                  <a:srgbClr val="FFFFFF"/>
                </a:solidFill>
                <a:latin typeface="Arial" charset="0"/>
                <a:ea typeface="黑体" pitchFamily="49" charset="-122"/>
              </a:rPr>
              <a:t>):18pt </a:t>
            </a:r>
            <a:endParaRPr lang="zh-CN" altLang="en-US" sz="1320" dirty="0">
              <a:solidFill>
                <a:srgbClr val="FFFFFF"/>
              </a:solidFill>
              <a:latin typeface="Arial" charset="0"/>
              <a:ea typeface="黑体" pitchFamily="49" charset="-122"/>
            </a:endParaRP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颜色</a:t>
            </a:r>
            <a:r>
              <a:rPr lang="en-US" altLang="zh-CN" sz="1320" dirty="0">
                <a:solidFill>
                  <a:srgbClr val="FFFFFF"/>
                </a:solidFill>
                <a:latin typeface="Arial" charset="0"/>
                <a:ea typeface="黑体" pitchFamily="49" charset="-122"/>
              </a:rPr>
              <a:t>:</a:t>
            </a:r>
            <a:r>
              <a:rPr lang="zh-CN" altLang="en-US" sz="1320" dirty="0">
                <a:solidFill>
                  <a:srgbClr val="FFFFFF"/>
                </a:solidFill>
                <a:latin typeface="Arial" charset="0"/>
                <a:ea typeface="黑体" pitchFamily="49" charset="-122"/>
              </a:rPr>
              <a:t>黑色</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字体</a:t>
            </a:r>
            <a:r>
              <a:rPr lang="en-US" altLang="zh-CN" sz="1320" dirty="0">
                <a:solidFill>
                  <a:srgbClr val="FFFFFF"/>
                </a:solidFill>
                <a:latin typeface="Arial" charset="0"/>
                <a:ea typeface="黑体" pitchFamily="49" charset="-122"/>
              </a:rPr>
              <a:t>:</a:t>
            </a:r>
            <a:r>
              <a:rPr lang="zh-CN" altLang="en-US" sz="1320" dirty="0">
                <a:solidFill>
                  <a:srgbClr val="FFFFFF"/>
                </a:solidFill>
                <a:latin typeface="Arial" charset="0"/>
                <a:ea typeface="黑体" pitchFamily="49" charset="-122"/>
              </a:rPr>
              <a:t>细黑体 </a:t>
            </a:r>
            <a:endParaRPr lang="zh-CN" altLang="en-US" sz="1320" dirty="0">
              <a:solidFill>
                <a:srgbClr val="000000"/>
              </a:solidFill>
              <a:latin typeface="Arial" charset="0"/>
              <a:ea typeface="黑体" pitchFamily="49" charset="-122"/>
            </a:endParaRPr>
          </a:p>
        </p:txBody>
      </p:sp>
      <p:sp>
        <p:nvSpPr>
          <p:cNvPr id="1034" name="Rectangle 13"/>
          <p:cNvSpPr>
            <a:spLocks noChangeArrowheads="1"/>
          </p:cNvSpPr>
          <p:nvPr/>
        </p:nvSpPr>
        <p:spPr bwMode="auto">
          <a:xfrm>
            <a:off x="9647769" y="476250"/>
            <a:ext cx="1953684" cy="258532"/>
          </a:xfrm>
          <a:prstGeom prst="rect">
            <a:avLst/>
          </a:prstGeom>
          <a:noFill/>
          <a:ln w="9525">
            <a:noFill/>
            <a:miter lim="800000"/>
            <a:headEnd/>
            <a:tailEnd/>
          </a:ln>
        </p:spPr>
        <p:txBody>
          <a:bodyPr lIns="0" tIns="0" rIns="0" bIns="0">
            <a:spAutoFit/>
          </a:bodyPr>
          <a:lstStyle/>
          <a:p>
            <a:pPr defTabSz="940938">
              <a:defRPr/>
            </a:pPr>
            <a:r>
              <a:rPr lang="en-US" altLang="zh-CN" sz="1680" b="1" dirty="0">
                <a:solidFill>
                  <a:srgbClr val="666666"/>
                </a:solidFill>
                <a:latin typeface="FrutigerNext LT Bold" pitchFamily="34" charset="0"/>
                <a:ea typeface="MS PGothic" pitchFamily="34" charset="-128"/>
              </a:rPr>
              <a:t>Security Level: </a:t>
            </a:r>
          </a:p>
        </p:txBody>
      </p:sp>
      <p:sp>
        <p:nvSpPr>
          <p:cNvPr id="310" name="Rectangle 19"/>
          <p:cNvSpPr>
            <a:spLocks noGrp="1" noChangeArrowheads="1"/>
          </p:cNvSpPr>
          <p:nvPr>
            <p:ph type="dt" sz="quarter" idx="2"/>
          </p:nvPr>
        </p:nvSpPr>
        <p:spPr bwMode="auto">
          <a:xfrm>
            <a:off x="1007535" y="480060"/>
            <a:ext cx="2844800" cy="258533"/>
          </a:xfrm>
          <a:prstGeom prst="rect">
            <a:avLst/>
          </a:prstGeom>
          <a:noFill/>
          <a:ln>
            <a:noFill/>
          </a:ln>
          <a:effectLst/>
          <a:extLst/>
        </p:spPr>
        <p:txBody>
          <a:bodyPr vert="horz" wrap="square" lIns="0" tIns="0" rIns="0" bIns="0" numCol="1" anchor="t" anchorCtr="0" compatLnSpc="1">
            <a:prstTxWarp prst="textNoShape">
              <a:avLst/>
            </a:prstTxWarp>
            <a:spAutoFit/>
          </a:bodyPr>
          <a:lstStyle>
            <a:lvl1pPr eaLnBrk="1" hangingPunct="1">
              <a:defRPr sz="1680">
                <a:latin typeface="+mn-lt"/>
                <a:ea typeface="+mn-ea"/>
              </a:defRPr>
            </a:lvl1pPr>
          </a:lstStyle>
          <a:p>
            <a:pPr>
              <a:defRPr/>
            </a:pPr>
            <a:r>
              <a:rPr lang="en-US" altLang="zh-CN"/>
              <a:t>HotNets 2012</a:t>
            </a:r>
          </a:p>
        </p:txBody>
      </p:sp>
      <p:pic>
        <p:nvPicPr>
          <p:cNvPr id="2060" name="Picture 6" descr="Logo"/>
          <p:cNvPicPr>
            <a:picLocks noChangeAspect="1" noChangeArrowheads="1"/>
          </p:cNvPicPr>
          <p:nvPr/>
        </p:nvPicPr>
        <p:blipFill>
          <a:blip r:embed="rId4" cstate="print"/>
          <a:srcRect/>
          <a:stretch>
            <a:fillRect/>
          </a:stretch>
        </p:blipFill>
        <p:spPr bwMode="auto">
          <a:xfrm>
            <a:off x="10225619" y="5684522"/>
            <a:ext cx="941916" cy="704850"/>
          </a:xfrm>
          <a:prstGeom prst="rect">
            <a:avLst/>
          </a:prstGeom>
          <a:noFill/>
          <a:ln w="9525">
            <a:noFill/>
            <a:miter lim="800000"/>
            <a:headEnd/>
            <a:tailEnd/>
          </a:ln>
        </p:spPr>
      </p:pic>
      <p:sp>
        <p:nvSpPr>
          <p:cNvPr id="81" name="Text Box 5"/>
          <p:cNvSpPr txBox="1">
            <a:spLocks noChangeArrowheads="1"/>
          </p:cNvSpPr>
          <p:nvPr/>
        </p:nvSpPr>
        <p:spPr bwMode="auto">
          <a:xfrm>
            <a:off x="1007533" y="6219827"/>
            <a:ext cx="3549225" cy="258532"/>
          </a:xfrm>
          <a:prstGeom prst="rect">
            <a:avLst/>
          </a:prstGeom>
          <a:noFill/>
          <a:ln>
            <a:noFill/>
          </a:ln>
          <a:extLst/>
        </p:spPr>
        <p:txBody>
          <a:bodyPr wrap="none" lIns="0" tIns="0" rIns="109712"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680" dirty="0">
                <a:solidFill>
                  <a:srgbClr val="000000"/>
                </a:solidFill>
                <a:latin typeface="FrutigerNext LT Bold" pitchFamily="34" charset="0"/>
                <a:ea typeface="MS PGothic" pitchFamily="34" charset="-128"/>
              </a:rPr>
              <a:t>HUAWEI TECHNOLOGIES CO., LTD.</a:t>
            </a:r>
          </a:p>
        </p:txBody>
      </p:sp>
    </p:spTree>
    <p:extLst>
      <p:ext uri="{BB962C8B-B14F-4D97-AF65-F5344CB8AC3E}">
        <p14:creationId xmlns:p14="http://schemas.microsoft.com/office/powerpoint/2010/main" val="2706409674"/>
      </p:ext>
    </p:extLst>
  </p:cSld>
  <p:clrMap bg1="lt1" tx1="dk1" bg2="lt2" tx2="dk2" accent1="accent1" accent2="accent2" accent3="accent3" accent4="accent4" accent5="accent5" accent6="accent6" hlink="hlink" folHlink="folHlink"/>
  <p:sldLayoutIdLst>
    <p:sldLayoutId id="2147483759" r:id="rId1"/>
  </p:sldLayoutIdLst>
  <p:transition advClick="0" advTm="8000">
    <p:fade thruBlk="1"/>
  </p:transition>
  <p:hf hdr="0" ftr="0" dt="0"/>
  <p:txStyles>
    <p:titleStyle>
      <a:lvl1pPr algn="l" rtl="0" eaLnBrk="0" fontAlgn="base" hangingPunct="0">
        <a:spcBef>
          <a:spcPct val="0"/>
        </a:spcBef>
        <a:spcAft>
          <a:spcPct val="0"/>
        </a:spcAft>
        <a:defRPr lang="zh-CN" altLang="en-US" sz="3840" b="1" dirty="0">
          <a:solidFill>
            <a:schemeClr val="bg1"/>
          </a:solidFill>
          <a:latin typeface="+mj-lt"/>
          <a:ea typeface="黑体" pitchFamily="49" charset="-122"/>
          <a:cs typeface="+mj-cs"/>
        </a:defRPr>
      </a:lvl1pPr>
      <a:lvl2pPr algn="l" rtl="0" eaLnBrk="0" fontAlgn="base" hangingPunct="0">
        <a:spcBef>
          <a:spcPct val="0"/>
        </a:spcBef>
        <a:spcAft>
          <a:spcPct val="0"/>
        </a:spcAft>
        <a:defRPr sz="3840" b="1">
          <a:solidFill>
            <a:schemeClr val="bg1"/>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840" b="1">
          <a:solidFill>
            <a:schemeClr val="bg1"/>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840" b="1">
          <a:solidFill>
            <a:schemeClr val="bg1"/>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840" b="1">
          <a:solidFill>
            <a:schemeClr val="bg1"/>
          </a:solidFill>
          <a:latin typeface="FrutigerNext LT Medium" pitchFamily="34" charset="0"/>
          <a:ea typeface="黑体" pitchFamily="49" charset="-122"/>
          <a:cs typeface="宋体" charset="-122"/>
        </a:defRPr>
      </a:lvl5pPr>
      <a:lvl6pPr marL="548563" algn="l" rtl="0" eaLnBrk="1" fontAlgn="base" hangingPunct="1">
        <a:spcBef>
          <a:spcPct val="0"/>
        </a:spcBef>
        <a:spcAft>
          <a:spcPct val="0"/>
        </a:spcAft>
        <a:defRPr sz="3840" b="1">
          <a:solidFill>
            <a:srgbClr val="990000"/>
          </a:solidFill>
          <a:latin typeface="FrutigerNext LT Medium" pitchFamily="34" charset="0"/>
          <a:ea typeface="华文细黑" pitchFamily="2" charset="-122"/>
          <a:cs typeface="宋体" charset="-122"/>
        </a:defRPr>
      </a:lvl6pPr>
      <a:lvl7pPr marL="1097126" algn="l" rtl="0" eaLnBrk="1" fontAlgn="base" hangingPunct="1">
        <a:spcBef>
          <a:spcPct val="0"/>
        </a:spcBef>
        <a:spcAft>
          <a:spcPct val="0"/>
        </a:spcAft>
        <a:defRPr sz="3840" b="1">
          <a:solidFill>
            <a:srgbClr val="990000"/>
          </a:solidFill>
          <a:latin typeface="FrutigerNext LT Medium" pitchFamily="34" charset="0"/>
          <a:ea typeface="华文细黑" pitchFamily="2" charset="-122"/>
          <a:cs typeface="宋体" charset="-122"/>
        </a:defRPr>
      </a:lvl7pPr>
      <a:lvl8pPr marL="1645690" algn="l" rtl="0" eaLnBrk="1" fontAlgn="base" hangingPunct="1">
        <a:spcBef>
          <a:spcPct val="0"/>
        </a:spcBef>
        <a:spcAft>
          <a:spcPct val="0"/>
        </a:spcAft>
        <a:defRPr sz="3840" b="1">
          <a:solidFill>
            <a:srgbClr val="990000"/>
          </a:solidFill>
          <a:latin typeface="FrutigerNext LT Medium" pitchFamily="34" charset="0"/>
          <a:ea typeface="华文细黑" pitchFamily="2" charset="-122"/>
          <a:cs typeface="宋体" charset="-122"/>
        </a:defRPr>
      </a:lvl8pPr>
      <a:lvl9pPr marL="2194252" algn="l" rtl="0" eaLnBrk="1" fontAlgn="base" hangingPunct="1">
        <a:spcBef>
          <a:spcPct val="0"/>
        </a:spcBef>
        <a:spcAft>
          <a:spcPct val="0"/>
        </a:spcAft>
        <a:defRPr sz="3840" b="1">
          <a:solidFill>
            <a:srgbClr val="990000"/>
          </a:solidFill>
          <a:latin typeface="FrutigerNext LT Medium" pitchFamily="34" charset="0"/>
          <a:ea typeface="华文细黑" pitchFamily="2" charset="-122"/>
          <a:cs typeface="宋体" charset="-122"/>
        </a:defRPr>
      </a:lvl9pPr>
    </p:titleStyle>
    <p:bodyStyle>
      <a:lvl1pPr marL="411422" indent="-411422" algn="l" rtl="0" eaLnBrk="0" fontAlgn="base" hangingPunct="0">
        <a:spcBef>
          <a:spcPct val="20000"/>
        </a:spcBef>
        <a:spcAft>
          <a:spcPct val="0"/>
        </a:spcAft>
        <a:buClr>
          <a:srgbClr val="990000"/>
        </a:buClr>
        <a:defRPr sz="2880" b="1">
          <a:solidFill>
            <a:schemeClr val="bg1"/>
          </a:solidFill>
          <a:latin typeface="+mn-lt"/>
          <a:ea typeface="黑体" pitchFamily="49" charset="-122"/>
          <a:cs typeface="+mn-cs"/>
        </a:defRPr>
      </a:lvl1pPr>
      <a:lvl2pPr marL="891414" indent="-342852" algn="l" rtl="0" eaLnBrk="0" fontAlgn="base" hangingPunct="0">
        <a:spcBef>
          <a:spcPct val="20000"/>
        </a:spcBef>
        <a:spcAft>
          <a:spcPct val="0"/>
        </a:spcAft>
        <a:buFont typeface="Arial" charset="0"/>
        <a:buChar char="›"/>
        <a:defRPr sz="2400">
          <a:solidFill>
            <a:schemeClr val="tx1"/>
          </a:solidFill>
          <a:latin typeface="+mn-lt"/>
          <a:ea typeface="+mn-ea"/>
          <a:cs typeface="+mn-cs"/>
        </a:defRPr>
      </a:lvl2pPr>
      <a:lvl3pPr marL="1371408" indent="-274282"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919970" indent="-274282" algn="l" rtl="0" eaLnBrk="0" fontAlgn="base" hangingPunct="0">
        <a:spcBef>
          <a:spcPct val="20000"/>
        </a:spcBef>
        <a:spcAft>
          <a:spcPct val="0"/>
        </a:spcAft>
        <a:buChar char="–"/>
        <a:defRPr sz="1920">
          <a:solidFill>
            <a:schemeClr val="tx1"/>
          </a:solidFill>
          <a:latin typeface="+mn-lt"/>
          <a:ea typeface="+mn-ea"/>
          <a:cs typeface="+mn-cs"/>
        </a:defRPr>
      </a:lvl4pPr>
      <a:lvl5pPr marL="2468533" indent="-274282" algn="l" rtl="0" eaLnBrk="0" fontAlgn="base" hangingPunct="0">
        <a:spcBef>
          <a:spcPct val="20000"/>
        </a:spcBef>
        <a:spcAft>
          <a:spcPct val="0"/>
        </a:spcAft>
        <a:buFont typeface="Arial" charset="0"/>
        <a:buChar char="~"/>
        <a:defRPr sz="1920">
          <a:solidFill>
            <a:schemeClr val="tx1"/>
          </a:solidFill>
          <a:latin typeface="+mn-lt"/>
          <a:ea typeface="+mn-ea"/>
          <a:cs typeface="+mn-cs"/>
        </a:defRPr>
      </a:lvl5pPr>
      <a:lvl6pPr marL="3017096" indent="-274282" algn="l" rtl="0" eaLnBrk="1" fontAlgn="base" hangingPunct="1">
        <a:spcBef>
          <a:spcPct val="20000"/>
        </a:spcBef>
        <a:spcAft>
          <a:spcPct val="0"/>
        </a:spcAft>
        <a:buFont typeface="Arial" charset="0"/>
        <a:buChar char="~"/>
        <a:defRPr sz="1920">
          <a:solidFill>
            <a:schemeClr val="tx1"/>
          </a:solidFill>
          <a:latin typeface="+mn-lt"/>
          <a:ea typeface="+mn-ea"/>
          <a:cs typeface="+mn-cs"/>
        </a:defRPr>
      </a:lvl6pPr>
      <a:lvl7pPr marL="3565660" indent="-274282" algn="l" rtl="0" eaLnBrk="1" fontAlgn="base" hangingPunct="1">
        <a:spcBef>
          <a:spcPct val="20000"/>
        </a:spcBef>
        <a:spcAft>
          <a:spcPct val="0"/>
        </a:spcAft>
        <a:buFont typeface="Arial" charset="0"/>
        <a:buChar char="~"/>
        <a:defRPr sz="1920">
          <a:solidFill>
            <a:schemeClr val="tx1"/>
          </a:solidFill>
          <a:latin typeface="+mn-lt"/>
          <a:ea typeface="+mn-ea"/>
          <a:cs typeface="+mn-cs"/>
        </a:defRPr>
      </a:lvl7pPr>
      <a:lvl8pPr marL="4114223" indent="-274282" algn="l" rtl="0" eaLnBrk="1" fontAlgn="base" hangingPunct="1">
        <a:spcBef>
          <a:spcPct val="20000"/>
        </a:spcBef>
        <a:spcAft>
          <a:spcPct val="0"/>
        </a:spcAft>
        <a:buFont typeface="Arial" charset="0"/>
        <a:buChar char="~"/>
        <a:defRPr sz="1920">
          <a:solidFill>
            <a:schemeClr val="tx1"/>
          </a:solidFill>
          <a:latin typeface="+mn-lt"/>
          <a:ea typeface="+mn-ea"/>
          <a:cs typeface="+mn-cs"/>
        </a:defRPr>
      </a:lvl8pPr>
      <a:lvl9pPr marL="4662786" indent="-274282" algn="l" rtl="0" eaLnBrk="1" fontAlgn="base" hangingPunct="1">
        <a:spcBef>
          <a:spcPct val="20000"/>
        </a:spcBef>
        <a:spcAft>
          <a:spcPct val="0"/>
        </a:spcAft>
        <a:buFont typeface="Arial" charset="0"/>
        <a:buChar char="~"/>
        <a:defRPr sz="1920">
          <a:solidFill>
            <a:schemeClr val="tx1"/>
          </a:solidFill>
          <a:latin typeface="+mn-lt"/>
          <a:ea typeface="+mn-ea"/>
          <a:cs typeface="+mn-cs"/>
        </a:defRPr>
      </a:lvl9pPr>
    </p:bodyStyle>
    <p:otherStyle>
      <a:defPPr>
        <a:defRPr lang="zh-CN"/>
      </a:defPPr>
      <a:lvl1pPr marL="0" algn="l" defTabSz="1097126" rtl="0" eaLnBrk="1" latinLnBrk="0" hangingPunct="1">
        <a:defRPr sz="2160" kern="1200">
          <a:solidFill>
            <a:schemeClr val="tx1"/>
          </a:solidFill>
          <a:latin typeface="+mn-lt"/>
          <a:ea typeface="+mn-ea"/>
          <a:cs typeface="+mn-cs"/>
        </a:defRPr>
      </a:lvl1pPr>
      <a:lvl2pPr marL="548563" algn="l" defTabSz="1097126" rtl="0" eaLnBrk="1" latinLnBrk="0" hangingPunct="1">
        <a:defRPr sz="2160" kern="1200">
          <a:solidFill>
            <a:schemeClr val="tx1"/>
          </a:solidFill>
          <a:latin typeface="+mn-lt"/>
          <a:ea typeface="+mn-ea"/>
          <a:cs typeface="+mn-cs"/>
        </a:defRPr>
      </a:lvl2pPr>
      <a:lvl3pPr marL="1097126" algn="l" defTabSz="1097126" rtl="0" eaLnBrk="1" latinLnBrk="0" hangingPunct="1">
        <a:defRPr sz="2160" kern="1200">
          <a:solidFill>
            <a:schemeClr val="tx1"/>
          </a:solidFill>
          <a:latin typeface="+mn-lt"/>
          <a:ea typeface="+mn-ea"/>
          <a:cs typeface="+mn-cs"/>
        </a:defRPr>
      </a:lvl3pPr>
      <a:lvl4pPr marL="1645690" algn="l" defTabSz="1097126" rtl="0" eaLnBrk="1" latinLnBrk="0" hangingPunct="1">
        <a:defRPr sz="2160" kern="1200">
          <a:solidFill>
            <a:schemeClr val="tx1"/>
          </a:solidFill>
          <a:latin typeface="+mn-lt"/>
          <a:ea typeface="+mn-ea"/>
          <a:cs typeface="+mn-cs"/>
        </a:defRPr>
      </a:lvl4pPr>
      <a:lvl5pPr marL="2194252" algn="l" defTabSz="1097126" rtl="0" eaLnBrk="1" latinLnBrk="0" hangingPunct="1">
        <a:defRPr sz="2160" kern="1200">
          <a:solidFill>
            <a:schemeClr val="tx1"/>
          </a:solidFill>
          <a:latin typeface="+mn-lt"/>
          <a:ea typeface="+mn-ea"/>
          <a:cs typeface="+mn-cs"/>
        </a:defRPr>
      </a:lvl5pPr>
      <a:lvl6pPr marL="2742815" algn="l" defTabSz="1097126" rtl="0" eaLnBrk="1" latinLnBrk="0" hangingPunct="1">
        <a:defRPr sz="2160" kern="1200">
          <a:solidFill>
            <a:schemeClr val="tx1"/>
          </a:solidFill>
          <a:latin typeface="+mn-lt"/>
          <a:ea typeface="+mn-ea"/>
          <a:cs typeface="+mn-cs"/>
        </a:defRPr>
      </a:lvl6pPr>
      <a:lvl7pPr marL="3291378" algn="l" defTabSz="1097126" rtl="0" eaLnBrk="1" latinLnBrk="0" hangingPunct="1">
        <a:defRPr sz="2160" kern="1200">
          <a:solidFill>
            <a:schemeClr val="tx1"/>
          </a:solidFill>
          <a:latin typeface="+mn-lt"/>
          <a:ea typeface="+mn-ea"/>
          <a:cs typeface="+mn-cs"/>
        </a:defRPr>
      </a:lvl7pPr>
      <a:lvl8pPr marL="3839941" algn="l" defTabSz="1097126" rtl="0" eaLnBrk="1" latinLnBrk="0" hangingPunct="1">
        <a:defRPr sz="2160" kern="1200">
          <a:solidFill>
            <a:schemeClr val="tx1"/>
          </a:solidFill>
          <a:latin typeface="+mn-lt"/>
          <a:ea typeface="+mn-ea"/>
          <a:cs typeface="+mn-cs"/>
        </a:defRPr>
      </a:lvl8pPr>
      <a:lvl9pPr marL="4388504" algn="l" defTabSz="1097126"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8576" name="Rectangle 2"/>
          <p:cNvSpPr>
            <a:spLocks noGrp="1" noChangeArrowheads="1"/>
          </p:cNvSpPr>
          <p:nvPr>
            <p:ph type="title"/>
          </p:nvPr>
        </p:nvSpPr>
        <p:spPr bwMode="auto">
          <a:xfrm>
            <a:off x="563034" y="163513"/>
            <a:ext cx="11065933" cy="831850"/>
          </a:xfrm>
          <a:prstGeom prst="rect">
            <a:avLst/>
          </a:prstGeom>
          <a:noFill/>
          <a:ln>
            <a:noFill/>
          </a:ln>
        </p:spPr>
        <p:txBody>
          <a:bodyPr vert="horz" wrap="square" lIns="0" tIns="45713" rIns="0" bIns="45713" numCol="1" anchor="b" anchorCtr="0" compatLnSpc="1">
            <a:prstTxWarp prst="textNoShape">
              <a:avLst/>
            </a:prstTxWarp>
          </a:bodyPr>
          <a:lstStyle/>
          <a:p>
            <a:pPr lvl="0"/>
            <a:r>
              <a:rPr lang="en-US" altLang="zh-CN"/>
              <a:t>Slide title</a:t>
            </a:r>
          </a:p>
        </p:txBody>
      </p:sp>
      <p:sp>
        <p:nvSpPr>
          <p:cNvPr id="1048577" name="Rectangle 3"/>
          <p:cNvSpPr>
            <a:spLocks noGrp="1" noChangeArrowheads="1"/>
          </p:cNvSpPr>
          <p:nvPr>
            <p:ph type="body" idx="1"/>
          </p:nvPr>
        </p:nvSpPr>
        <p:spPr bwMode="auto">
          <a:xfrm>
            <a:off x="563034" y="1506538"/>
            <a:ext cx="11065933" cy="4589462"/>
          </a:xfrm>
          <a:prstGeom prst="rect">
            <a:avLst/>
          </a:prstGeom>
          <a:noFill/>
          <a:ln>
            <a:noFill/>
          </a:ln>
        </p:spPr>
        <p:txBody>
          <a:bodyPr vert="horz" wrap="square" lIns="0" tIns="0" rIns="0" bIns="0" numCol="1" anchor="t" anchorCtr="0" compatLnSpc="1">
            <a:prstTxWarp prst="textNoShape">
              <a:avLst/>
            </a:prstTxWarp>
          </a:bodyPr>
          <a:lstStyle/>
          <a:p>
            <a:pPr lvl="0"/>
            <a:r>
              <a:rPr lang="en-US" altLang="zh-CN"/>
              <a:t>Body text</a:t>
            </a:r>
          </a:p>
          <a:p>
            <a:pPr lvl="1"/>
            <a:r>
              <a:rPr lang="en-US" altLang="zh-CN"/>
              <a:t>First level</a:t>
            </a:r>
          </a:p>
          <a:p>
            <a:pPr lvl="2"/>
            <a:r>
              <a:rPr lang="en-US" altLang="zh-CN"/>
              <a:t>Second level</a:t>
            </a:r>
          </a:p>
          <a:p>
            <a:pPr lvl="3"/>
            <a:r>
              <a:rPr lang="en-US" altLang="zh-CN"/>
              <a:t>Third level</a:t>
            </a:r>
          </a:p>
          <a:p>
            <a:pPr lvl="4"/>
            <a:r>
              <a:rPr lang="en-US" altLang="zh-CN"/>
              <a:t>Quotation level</a:t>
            </a:r>
          </a:p>
        </p:txBody>
      </p:sp>
      <p:sp>
        <p:nvSpPr>
          <p:cNvPr id="1048578" name="Text Box 4"/>
          <p:cNvSpPr txBox="1">
            <a:spLocks noChangeArrowheads="1"/>
          </p:cNvSpPr>
          <p:nvPr/>
        </p:nvSpPr>
        <p:spPr bwMode="auto">
          <a:xfrm>
            <a:off x="11394018" y="6553200"/>
            <a:ext cx="234949" cy="133350"/>
          </a:xfrm>
          <a:prstGeom prst="rect">
            <a:avLst/>
          </a:prstGeom>
          <a:noFill/>
          <a:ln w="9525" algn="ctr">
            <a:noFill/>
            <a:miter lim="800000"/>
            <a:headEnd/>
            <a:tailEnd/>
          </a:ln>
          <a:effectLst/>
        </p:spPr>
        <p:txBody>
          <a:bodyPr wrap="none" lIns="0" tIns="0" rIns="0" bIns="0"/>
          <a:lstStyle/>
          <a:p>
            <a:pPr algn="r" fontAlgn="base">
              <a:spcBef>
                <a:spcPct val="0"/>
              </a:spcBef>
              <a:spcAft>
                <a:spcPct val="0"/>
              </a:spcAft>
            </a:pPr>
            <a:fld id="{A61E3A38-215C-424D-A702-53BF40936F3E}" type="slidenum">
              <a:rPr lang="en-US" altLang="zh-CN" sz="1200">
                <a:solidFill>
                  <a:srgbClr val="000000"/>
                </a:solidFill>
              </a:rPr>
              <a:pPr algn="r" fontAlgn="base">
                <a:spcBef>
                  <a:spcPct val="0"/>
                </a:spcBef>
                <a:spcAft>
                  <a:spcPct val="0"/>
                </a:spcAft>
              </a:pPr>
              <a:t>‹#›</a:t>
            </a:fld>
            <a:endParaRPr lang="en-US" altLang="zh-CN" sz="1200">
              <a:solidFill>
                <a:srgbClr val="000000"/>
              </a:solidFill>
            </a:endParaRPr>
          </a:p>
        </p:txBody>
      </p:sp>
      <p:sp>
        <p:nvSpPr>
          <p:cNvPr id="1048579" name="Line 5"/>
          <p:cNvSpPr>
            <a:spLocks noChangeShapeType="1"/>
          </p:cNvSpPr>
          <p:nvPr/>
        </p:nvSpPr>
        <p:spPr bwMode="auto">
          <a:xfrm flipH="1">
            <a:off x="0" y="1003300"/>
            <a:ext cx="12192000" cy="0"/>
          </a:xfrm>
          <a:prstGeom prst="line">
            <a:avLst/>
          </a:prstGeom>
          <a:noFill/>
          <a:ln w="28575">
            <a:solidFill>
              <a:schemeClr val="tx2"/>
            </a:solidFill>
            <a:round/>
            <a:headEnd/>
            <a:tailEnd/>
          </a:ln>
          <a:effectLst>
            <a:outerShdw dist="25400" dir="5400000" algn="ctr" rotWithShape="0">
              <a:schemeClr val="folHlink"/>
            </a:outerShdw>
          </a:effectLst>
        </p:spPr>
        <p:txBody>
          <a:bodyPr/>
          <a:lstStyle/>
          <a:p>
            <a:pPr algn="ctr" eaLnBrk="0" fontAlgn="base" hangingPunct="0">
              <a:spcBef>
                <a:spcPct val="0"/>
              </a:spcBef>
              <a:spcAft>
                <a:spcPct val="0"/>
              </a:spcAft>
              <a:buFont typeface="Wingdings" pitchFamily="2" charset="2"/>
              <a:buNone/>
            </a:pPr>
            <a:endParaRPr lang="zh-CN" altLang="en-US" sz="2000">
              <a:solidFill>
                <a:srgbClr val="000000"/>
              </a:solidFill>
              <a:ea typeface="楷体_GB2312" pitchFamily="49" charset="-122"/>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ftr="0" dt="0"/>
  <p:txStyles>
    <p:title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2pPr>
      <a:lvl3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3pPr>
      <a:lvl4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4pPr>
      <a:lvl5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5pPr>
      <a:lvl6pPr marL="4572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6pPr>
      <a:lvl7pPr marL="9144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7pPr>
      <a:lvl8pPr marL="13716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8pPr>
      <a:lvl9pPr marL="18288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9pPr>
    </p:titleStyle>
    <p:bodyStyle>
      <a:lvl1pPr marL="342900" indent="-342900" algn="l" rtl="0" eaLnBrk="0" fontAlgn="base" hangingPunct="0">
        <a:spcBef>
          <a:spcPct val="20000"/>
        </a:spcBef>
        <a:spcAft>
          <a:spcPct val="0"/>
        </a:spcAft>
        <a:buChar char="•"/>
        <a:defRPr sz="1600" b="1">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Char char="•"/>
        <a:defRPr sz="1600">
          <a:solidFill>
            <a:schemeClr val="tx1"/>
          </a:solidFill>
          <a:latin typeface="+mn-lt"/>
          <a:ea typeface="+mn-ea"/>
          <a:cs typeface="+mn-cs"/>
        </a:defRPr>
      </a:lvl2pPr>
      <a:lvl3pPr marL="9144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3pPr>
      <a:lvl4pPr marL="1376363" indent="-233363"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4pPr>
      <a:lvl5pPr marL="2058988" indent="-230188"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5pPr>
      <a:lvl6pPr marL="25161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6pPr>
      <a:lvl7pPr marL="29733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7pPr>
      <a:lvl8pPr marL="34305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8pPr>
      <a:lvl9pPr marL="38877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9091" name="Rectangle 2"/>
          <p:cNvSpPr>
            <a:spLocks noGrp="1" noChangeArrowheads="1"/>
          </p:cNvSpPr>
          <p:nvPr>
            <p:ph type="title"/>
          </p:nvPr>
        </p:nvSpPr>
        <p:spPr bwMode="auto">
          <a:xfrm>
            <a:off x="563034" y="163513"/>
            <a:ext cx="11065933" cy="831850"/>
          </a:xfrm>
          <a:prstGeom prst="rect">
            <a:avLst/>
          </a:prstGeom>
          <a:noFill/>
          <a:ln>
            <a:noFill/>
          </a:ln>
        </p:spPr>
        <p:txBody>
          <a:bodyPr vert="horz" wrap="square" lIns="0" tIns="45713" rIns="0" bIns="45713" numCol="1" anchor="b" anchorCtr="0" compatLnSpc="1">
            <a:prstTxWarp prst="textNoShape">
              <a:avLst/>
            </a:prstTxWarp>
          </a:bodyPr>
          <a:lstStyle/>
          <a:p>
            <a:pPr lvl="0"/>
            <a:r>
              <a:rPr lang="en-US" altLang="zh-CN"/>
              <a:t>Slide title</a:t>
            </a:r>
          </a:p>
        </p:txBody>
      </p:sp>
      <p:sp>
        <p:nvSpPr>
          <p:cNvPr id="1049092" name="Rectangle 3"/>
          <p:cNvSpPr>
            <a:spLocks noGrp="1" noChangeArrowheads="1"/>
          </p:cNvSpPr>
          <p:nvPr>
            <p:ph type="body" idx="1"/>
          </p:nvPr>
        </p:nvSpPr>
        <p:spPr bwMode="auto">
          <a:xfrm>
            <a:off x="563034" y="1506538"/>
            <a:ext cx="11065933" cy="4589462"/>
          </a:xfrm>
          <a:prstGeom prst="rect">
            <a:avLst/>
          </a:prstGeom>
          <a:noFill/>
          <a:ln>
            <a:noFill/>
          </a:ln>
        </p:spPr>
        <p:txBody>
          <a:bodyPr vert="horz" wrap="square" lIns="0" tIns="0" rIns="0" bIns="0" numCol="1" anchor="t" anchorCtr="0" compatLnSpc="1">
            <a:prstTxWarp prst="textNoShape">
              <a:avLst/>
            </a:prstTxWarp>
          </a:bodyPr>
          <a:lstStyle/>
          <a:p>
            <a:pPr lvl="0"/>
            <a:r>
              <a:rPr lang="en-US" altLang="zh-CN"/>
              <a:t>Body text</a:t>
            </a:r>
          </a:p>
          <a:p>
            <a:pPr lvl="1"/>
            <a:r>
              <a:rPr lang="en-US" altLang="zh-CN"/>
              <a:t>First level</a:t>
            </a:r>
          </a:p>
          <a:p>
            <a:pPr lvl="2"/>
            <a:r>
              <a:rPr lang="en-US" altLang="zh-CN"/>
              <a:t>Second level</a:t>
            </a:r>
          </a:p>
          <a:p>
            <a:pPr lvl="3"/>
            <a:r>
              <a:rPr lang="en-US" altLang="zh-CN"/>
              <a:t>Third level</a:t>
            </a:r>
          </a:p>
          <a:p>
            <a:pPr lvl="4"/>
            <a:r>
              <a:rPr lang="en-US" altLang="zh-CN"/>
              <a:t>Quotation level</a:t>
            </a:r>
          </a:p>
        </p:txBody>
      </p:sp>
      <p:sp>
        <p:nvSpPr>
          <p:cNvPr id="1049093" name="Text Box 4"/>
          <p:cNvSpPr txBox="1">
            <a:spLocks noChangeArrowheads="1"/>
          </p:cNvSpPr>
          <p:nvPr/>
        </p:nvSpPr>
        <p:spPr bwMode="auto">
          <a:xfrm>
            <a:off x="11394018" y="6553200"/>
            <a:ext cx="234949" cy="133350"/>
          </a:xfrm>
          <a:prstGeom prst="rect">
            <a:avLst/>
          </a:prstGeom>
          <a:noFill/>
          <a:ln w="9525" algn="ctr">
            <a:noFill/>
            <a:miter lim="800000"/>
            <a:headEnd/>
            <a:tailEnd/>
          </a:ln>
          <a:effectLst/>
        </p:spPr>
        <p:txBody>
          <a:bodyPr wrap="none" lIns="0" tIns="0" rIns="0" bIns="0"/>
          <a:lstStyle/>
          <a:p>
            <a:pPr algn="r" fontAlgn="base">
              <a:spcBef>
                <a:spcPct val="0"/>
              </a:spcBef>
              <a:spcAft>
                <a:spcPct val="0"/>
              </a:spcAft>
            </a:pPr>
            <a:fld id="{A61E3A38-215C-424D-A702-53BF40936F3E}" type="slidenum">
              <a:rPr lang="en-US" altLang="zh-CN" sz="1200">
                <a:solidFill>
                  <a:srgbClr val="000000"/>
                </a:solidFill>
              </a:rPr>
              <a:pPr algn="r" fontAlgn="base">
                <a:spcBef>
                  <a:spcPct val="0"/>
                </a:spcBef>
                <a:spcAft>
                  <a:spcPct val="0"/>
                </a:spcAft>
              </a:pPr>
              <a:t>‹#›</a:t>
            </a:fld>
            <a:endParaRPr lang="en-US" altLang="zh-CN" sz="1200">
              <a:solidFill>
                <a:srgbClr val="000000"/>
              </a:solidFill>
            </a:endParaRPr>
          </a:p>
        </p:txBody>
      </p:sp>
      <p:sp>
        <p:nvSpPr>
          <p:cNvPr id="1049094" name="Line 5"/>
          <p:cNvSpPr>
            <a:spLocks noChangeShapeType="1"/>
          </p:cNvSpPr>
          <p:nvPr/>
        </p:nvSpPr>
        <p:spPr bwMode="auto">
          <a:xfrm flipH="1">
            <a:off x="0" y="1003300"/>
            <a:ext cx="12192000" cy="0"/>
          </a:xfrm>
          <a:prstGeom prst="line">
            <a:avLst/>
          </a:prstGeom>
          <a:noFill/>
          <a:ln w="28575">
            <a:solidFill>
              <a:schemeClr val="tx2"/>
            </a:solidFill>
            <a:round/>
            <a:headEnd/>
            <a:tailEnd/>
          </a:ln>
          <a:effectLst>
            <a:outerShdw dist="25400" dir="5400000" algn="ctr" rotWithShape="0">
              <a:schemeClr val="folHlink"/>
            </a:outerShdw>
          </a:effectLst>
        </p:spPr>
        <p:txBody>
          <a:bodyPr/>
          <a:lstStyle/>
          <a:p>
            <a:pPr algn="ctr" eaLnBrk="0" fontAlgn="base" hangingPunct="0">
              <a:spcBef>
                <a:spcPct val="0"/>
              </a:spcBef>
              <a:spcAft>
                <a:spcPct val="0"/>
              </a:spcAft>
              <a:buFont typeface="Wingdings" pitchFamily="2" charset="2"/>
              <a:buNone/>
            </a:pPr>
            <a:endParaRPr lang="zh-CN" altLang="en-US" sz="2000">
              <a:solidFill>
                <a:srgbClr val="000000"/>
              </a:solidFill>
              <a:ea typeface="楷体_GB2312" pitchFamily="49" charset="-122"/>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hdr="0" ftr="0" dt="0"/>
  <p:txStyles>
    <p:title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2pPr>
      <a:lvl3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3pPr>
      <a:lvl4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4pPr>
      <a:lvl5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5pPr>
      <a:lvl6pPr marL="4572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6pPr>
      <a:lvl7pPr marL="9144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7pPr>
      <a:lvl8pPr marL="13716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8pPr>
      <a:lvl9pPr marL="18288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9pPr>
    </p:titleStyle>
    <p:bodyStyle>
      <a:lvl1pPr marL="342900" indent="-342900" algn="l" rtl="0" eaLnBrk="0" fontAlgn="base" hangingPunct="0">
        <a:spcBef>
          <a:spcPct val="20000"/>
        </a:spcBef>
        <a:spcAft>
          <a:spcPct val="0"/>
        </a:spcAft>
        <a:buChar char="•"/>
        <a:defRPr sz="1600" b="1">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Char char="•"/>
        <a:defRPr sz="1600">
          <a:solidFill>
            <a:schemeClr val="tx1"/>
          </a:solidFill>
          <a:latin typeface="+mn-lt"/>
          <a:ea typeface="+mn-ea"/>
          <a:cs typeface="+mn-cs"/>
        </a:defRPr>
      </a:lvl2pPr>
      <a:lvl3pPr marL="9144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3pPr>
      <a:lvl4pPr marL="1376363" indent="-233363"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4pPr>
      <a:lvl5pPr marL="2058988" indent="-230188"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5pPr>
      <a:lvl6pPr marL="25161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6pPr>
      <a:lvl7pPr marL="29733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7pPr>
      <a:lvl8pPr marL="34305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8pPr>
      <a:lvl9pPr marL="38877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978" name="标题占位符 1"/>
          <p:cNvSpPr>
            <a:spLocks noGrp="1"/>
          </p:cNvSpPr>
          <p:nvPr>
            <p:ph type="title"/>
          </p:nvPr>
        </p:nvSpPr>
        <p:spPr bwMode="auto">
          <a:xfrm>
            <a:off x="609600" y="274638"/>
            <a:ext cx="109728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48979" name="文本占位符 2"/>
          <p:cNvSpPr>
            <a:spLocks noGrp="1"/>
          </p:cNvSpPr>
          <p:nvPr>
            <p:ph type="body" idx="1"/>
          </p:nvPr>
        </p:nvSpPr>
        <p:spPr bwMode="auto">
          <a:xfrm>
            <a:off x="609600" y="1600201"/>
            <a:ext cx="109728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980"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r>
              <a:rPr lang="en-US" altLang="zh-CN"/>
              <a:t>HotNets 2012</a:t>
            </a:r>
            <a:endParaRPr lang="zh-CN" altLang="en-US"/>
          </a:p>
        </p:txBody>
      </p:sp>
      <p:sp>
        <p:nvSpPr>
          <p:cNvPr id="1048981"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endParaRPr lang="zh-CN" altLang="en-US"/>
          </a:p>
        </p:txBody>
      </p:sp>
      <p:sp>
        <p:nvSpPr>
          <p:cNvPr id="1048982"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defRPr>
            </a:lvl1pPr>
          </a:lstStyle>
          <a:p>
            <a:fld id="{A33BD18D-C0E9-4504-9440-C18781EDD45D}"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8993" name="Rectangle 2"/>
          <p:cNvSpPr>
            <a:spLocks noGrp="1" noChangeArrowheads="1"/>
          </p:cNvSpPr>
          <p:nvPr>
            <p:ph type="title"/>
          </p:nvPr>
        </p:nvSpPr>
        <p:spPr bwMode="auto">
          <a:xfrm>
            <a:off x="563034" y="163513"/>
            <a:ext cx="11065933" cy="831850"/>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p>
            <a:pPr lvl="0"/>
            <a:r>
              <a:rPr lang="en-US" altLang="zh-CN"/>
              <a:t>Slide title</a:t>
            </a:r>
          </a:p>
        </p:txBody>
      </p:sp>
      <p:sp>
        <p:nvSpPr>
          <p:cNvPr id="1048994" name="Rectangle 3"/>
          <p:cNvSpPr>
            <a:spLocks noGrp="1" noChangeArrowheads="1"/>
          </p:cNvSpPr>
          <p:nvPr>
            <p:ph type="body" idx="1"/>
          </p:nvPr>
        </p:nvSpPr>
        <p:spPr bwMode="auto">
          <a:xfrm>
            <a:off x="563034" y="1506538"/>
            <a:ext cx="11065933" cy="4589462"/>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altLang="zh-CN"/>
              <a:t>Body text</a:t>
            </a:r>
          </a:p>
          <a:p>
            <a:pPr lvl="1"/>
            <a:r>
              <a:rPr lang="en-US" altLang="zh-CN"/>
              <a:t>First level</a:t>
            </a:r>
          </a:p>
          <a:p>
            <a:pPr lvl="2"/>
            <a:r>
              <a:rPr lang="en-US" altLang="zh-CN"/>
              <a:t>Second level</a:t>
            </a:r>
          </a:p>
          <a:p>
            <a:pPr lvl="3"/>
            <a:r>
              <a:rPr lang="en-US" altLang="zh-CN"/>
              <a:t>Third level</a:t>
            </a:r>
          </a:p>
          <a:p>
            <a:pPr lvl="4"/>
            <a:r>
              <a:rPr lang="en-US" altLang="zh-CN"/>
              <a:t>Quotation level</a:t>
            </a:r>
          </a:p>
        </p:txBody>
      </p:sp>
      <p:sp>
        <p:nvSpPr>
          <p:cNvPr id="1048995" name="Text Box 4"/>
          <p:cNvSpPr txBox="1">
            <a:spLocks noChangeArrowheads="1"/>
          </p:cNvSpPr>
          <p:nvPr/>
        </p:nvSpPr>
        <p:spPr bwMode="auto">
          <a:xfrm>
            <a:off x="11394018" y="6553200"/>
            <a:ext cx="234949" cy="133350"/>
          </a:xfrm>
          <a:prstGeom prst="rect">
            <a:avLst/>
          </a:prstGeom>
          <a:noFill/>
          <a:ln w="9525" algn="ctr">
            <a:noFill/>
            <a:miter lim="800000"/>
            <a:headEnd/>
            <a:tailEnd/>
          </a:ln>
          <a:effectLst/>
        </p:spPr>
        <p:txBody>
          <a:bodyPr wrap="none" lIns="0" tIns="0" rIns="0" bIns="0"/>
          <a:lstStyle/>
          <a:p>
            <a:pPr algn="r" fontAlgn="base">
              <a:spcBef>
                <a:spcPct val="0"/>
              </a:spcBef>
              <a:spcAft>
                <a:spcPct val="0"/>
              </a:spcAft>
            </a:pPr>
            <a:fld id="{22A54AD8-5C99-4471-AA3A-6D5002DBC86E}" type="slidenum">
              <a:rPr lang="en-US" altLang="zh-CN" sz="1200">
                <a:solidFill>
                  <a:srgbClr val="000000"/>
                </a:solidFill>
              </a:rPr>
              <a:pPr algn="r" fontAlgn="base">
                <a:spcBef>
                  <a:spcPct val="0"/>
                </a:spcBef>
                <a:spcAft>
                  <a:spcPct val="0"/>
                </a:spcAft>
              </a:pPr>
              <a:t>‹#›</a:t>
            </a:fld>
            <a:endParaRPr lang="en-US" altLang="zh-CN" sz="1200">
              <a:solidFill>
                <a:srgbClr val="000000"/>
              </a:solidFill>
            </a:endParaRPr>
          </a:p>
        </p:txBody>
      </p:sp>
      <p:sp>
        <p:nvSpPr>
          <p:cNvPr id="1048996" name="Line 5"/>
          <p:cNvSpPr>
            <a:spLocks noChangeShapeType="1"/>
          </p:cNvSpPr>
          <p:nvPr/>
        </p:nvSpPr>
        <p:spPr bwMode="auto">
          <a:xfrm flipH="1">
            <a:off x="0" y="1003300"/>
            <a:ext cx="12192000" cy="0"/>
          </a:xfrm>
          <a:prstGeom prst="line">
            <a:avLst/>
          </a:prstGeom>
          <a:noFill/>
          <a:ln w="28575">
            <a:solidFill>
              <a:schemeClr val="tx2"/>
            </a:solidFill>
            <a:round/>
            <a:headEnd/>
            <a:tailEnd/>
          </a:ln>
          <a:effectLst>
            <a:outerShdw dist="25400" dir="5400000" algn="ctr" rotWithShape="0">
              <a:schemeClr val="folHlink"/>
            </a:outerShdw>
          </a:effectLst>
        </p:spPr>
        <p:txBody>
          <a:bodyPr/>
          <a:lstStyle/>
          <a:p>
            <a:pPr algn="ctr" eaLnBrk="0" fontAlgn="base" hangingPunct="0">
              <a:spcBef>
                <a:spcPct val="0"/>
              </a:spcBef>
              <a:spcAft>
                <a:spcPct val="0"/>
              </a:spcAft>
              <a:buFont typeface="Wingdings" pitchFamily="2" charset="2"/>
              <a:buNone/>
            </a:pPr>
            <a:endParaRPr lang="zh-CN" altLang="en-US" sz="2000">
              <a:solidFill>
                <a:srgbClr val="000000"/>
              </a:solidFill>
              <a:ea typeface="楷体_GB2312" pitchFamily="49" charset="-122"/>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ftr="0" dt="0"/>
  <p:txStyles>
    <p:title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2pPr>
      <a:lvl3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3pPr>
      <a:lvl4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4pPr>
      <a:lvl5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5pPr>
      <a:lvl6pPr marL="4572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6pPr>
      <a:lvl7pPr marL="9144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7pPr>
      <a:lvl8pPr marL="13716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8pPr>
      <a:lvl9pPr marL="18288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9pPr>
    </p:titleStyle>
    <p:bodyStyle>
      <a:lvl1pPr marL="342900" indent="-342900" algn="l" rtl="0" eaLnBrk="0" fontAlgn="base" hangingPunct="0">
        <a:spcBef>
          <a:spcPct val="20000"/>
        </a:spcBef>
        <a:spcAft>
          <a:spcPct val="0"/>
        </a:spcAft>
        <a:buChar char="•"/>
        <a:defRPr sz="1600" b="1">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Char char="•"/>
        <a:defRPr sz="1600">
          <a:solidFill>
            <a:schemeClr val="tx1"/>
          </a:solidFill>
          <a:latin typeface="+mn-lt"/>
          <a:ea typeface="+mn-ea"/>
          <a:cs typeface="+mn-cs"/>
        </a:defRPr>
      </a:lvl2pPr>
      <a:lvl3pPr marL="9144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3pPr>
      <a:lvl4pPr marL="1376363" indent="-233363"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4pPr>
      <a:lvl5pPr marL="2058988" indent="-230188"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5pPr>
      <a:lvl6pPr marL="25161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6pPr>
      <a:lvl7pPr marL="29733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7pPr>
      <a:lvl8pPr marL="34305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8pPr>
      <a:lvl9pPr marL="38877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pic>
        <p:nvPicPr>
          <p:cNvPr id="7" name="Picture 79" descr="dd"/>
          <p:cNvPicPr>
            <a:picLocks noChangeAspect="1" noChangeArrowheads="1"/>
          </p:cNvPicPr>
          <p:nvPr userDrawn="1"/>
        </p:nvPicPr>
        <p:blipFill>
          <a:blip r:embed="rId13" cstate="print"/>
          <a:srcRect/>
          <a:stretch>
            <a:fillRect/>
          </a:stretch>
        </p:blipFill>
        <p:spPr bwMode="auto">
          <a:xfrm>
            <a:off x="0" y="6325362"/>
            <a:ext cx="12192000" cy="530225"/>
          </a:xfrm>
          <a:prstGeom prst="rect">
            <a:avLst/>
          </a:prstGeom>
          <a:noFill/>
          <a:ln w="9525">
            <a:noFill/>
            <a:miter lim="800000"/>
            <a:headEnd/>
            <a:tailEnd/>
          </a:ln>
        </p:spPr>
      </p:pic>
      <p:pic>
        <p:nvPicPr>
          <p:cNvPr id="8" name="Picture 9" descr="8"/>
          <p:cNvPicPr>
            <a:picLocks noChangeAspect="1" noChangeArrowheads="1"/>
          </p:cNvPicPr>
          <p:nvPr userDrawn="1"/>
        </p:nvPicPr>
        <p:blipFill>
          <a:blip r:embed="rId14" cstate="print"/>
          <a:srcRect/>
          <a:stretch>
            <a:fillRect/>
          </a:stretch>
        </p:blipFill>
        <p:spPr bwMode="auto">
          <a:xfrm>
            <a:off x="10632504" y="6448822"/>
            <a:ext cx="1311275" cy="260350"/>
          </a:xfrm>
          <a:prstGeom prst="rect">
            <a:avLst/>
          </a:prstGeom>
          <a:noFill/>
          <a:ln w="9525">
            <a:noFill/>
            <a:miter lim="800000"/>
            <a:headEnd/>
            <a:tailEnd/>
          </a:ln>
        </p:spPr>
      </p:pic>
      <p:sp>
        <p:nvSpPr>
          <p:cNvPr id="11" name="Rectangle 5"/>
          <p:cNvSpPr>
            <a:spLocks noChangeArrowheads="1"/>
          </p:cNvSpPr>
          <p:nvPr userDrawn="1"/>
        </p:nvSpPr>
        <p:spPr bwMode="auto">
          <a:xfrm>
            <a:off x="9984432" y="6525344"/>
            <a:ext cx="723280" cy="306387"/>
          </a:xfrm>
          <a:prstGeom prst="rect">
            <a:avLst/>
          </a:prstGeom>
          <a:noFill/>
          <a:ln>
            <a:noFill/>
          </a:ln>
          <a:extLst/>
        </p:spPr>
        <p:txBody>
          <a:bodyPr lIns="0" tIns="0" rIns="0" bIns="0"/>
          <a:lstStyle/>
          <a:p>
            <a:pPr>
              <a:lnSpc>
                <a:spcPct val="85000"/>
              </a:lnSpc>
              <a:defRPr/>
            </a:pPr>
            <a:r>
              <a:rPr lang="de-DE" altLang="zh-CN" sz="1200" dirty="0">
                <a:solidFill>
                  <a:srgbClr val="000000"/>
                </a:solidFill>
                <a:latin typeface="FrutigerNext LT Bold" pitchFamily="34" charset="0"/>
                <a:ea typeface="MS PGothic" pitchFamily="34" charset="-128"/>
              </a:rPr>
              <a:t> </a:t>
            </a:r>
            <a:fld id="{D577959C-E91E-437F-AC05-F83E8C047747}" type="slidenum">
              <a:rPr lang="de-DE" altLang="zh-CN" sz="1200">
                <a:solidFill>
                  <a:srgbClr val="000000"/>
                </a:solidFill>
                <a:latin typeface="FrutigerNext LT Bold" pitchFamily="34" charset="0"/>
                <a:ea typeface="MS PGothic" pitchFamily="34" charset="-128"/>
              </a:rPr>
              <a:pPr>
                <a:lnSpc>
                  <a:spcPct val="85000"/>
                </a:lnSpc>
                <a:defRPr/>
              </a:pPr>
              <a:t>‹#›</a:t>
            </a:fld>
            <a:endParaRPr lang="en-GB" altLang="zh-CN" sz="1200" dirty="0">
              <a:solidFill>
                <a:srgbClr val="000000"/>
              </a:solidFill>
              <a:latin typeface="FrutigerNext LT Bold" pitchFamily="34" charset="0"/>
              <a:ea typeface="MS PGothic" pitchFamily="34" charset="-128"/>
            </a:endParaRPr>
          </a:p>
        </p:txBody>
      </p:sp>
    </p:spTree>
    <p:extLst>
      <p:ext uri="{BB962C8B-B14F-4D97-AF65-F5344CB8AC3E}">
        <p14:creationId xmlns:p14="http://schemas.microsoft.com/office/powerpoint/2010/main" val="254288900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ftr="0" dt="0"/>
  <p:txStyles>
    <p:titleStyle>
      <a:lvl1pPr algn="ctr" defTabSz="914400" rtl="0" eaLnBrk="1" latinLnBrk="0" hangingPunct="1">
        <a:spcBef>
          <a:spcPct val="0"/>
        </a:spcBef>
        <a:buNone/>
        <a:defRPr sz="4200" kern="1200">
          <a:solidFill>
            <a:schemeClr val="accent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8.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8.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8.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8.xml"/><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8.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8.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8.xml"/><Relationship Id="rId1" Type="http://schemas.openxmlformats.org/officeDocument/2006/relationships/tags" Target="../tags/tag9.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8.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10.tiff"/></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4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8.xml"/><Relationship Id="rId1" Type="http://schemas.openxmlformats.org/officeDocument/2006/relationships/tags" Target="../tags/tag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8.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8.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8.xml"/><Relationship Id="rId1" Type="http://schemas.openxmlformats.org/officeDocument/2006/relationships/tags" Target="../tags/tag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8.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7328" y="1951301"/>
            <a:ext cx="11809312" cy="1152128"/>
          </a:xfrm>
        </p:spPr>
        <p:txBody>
          <a:bodyPr>
            <a:noAutofit/>
          </a:bodyPr>
          <a:lstStyle/>
          <a:p>
            <a:r>
              <a:rPr lang="en-US" sz="4800" b="1" dirty="0">
                <a:solidFill>
                  <a:schemeClr val="tx2">
                    <a:lumMod val="75000"/>
                  </a:schemeClr>
                </a:solidFill>
              </a:rPr>
              <a:t>Revisiting Loss Recovery for High-Speed Transmission </a:t>
            </a:r>
          </a:p>
        </p:txBody>
      </p:sp>
      <p:sp>
        <p:nvSpPr>
          <p:cNvPr id="3" name="Subtitle 2"/>
          <p:cNvSpPr>
            <a:spLocks noGrp="1"/>
          </p:cNvSpPr>
          <p:nvPr>
            <p:ph type="subTitle" idx="4294967295"/>
          </p:nvPr>
        </p:nvSpPr>
        <p:spPr>
          <a:xfrm>
            <a:off x="1613358" y="3754794"/>
            <a:ext cx="8400899" cy="1078604"/>
          </a:xfrm>
        </p:spPr>
        <p:txBody>
          <a:bodyPr wrap="square">
            <a:noAutofit/>
          </a:bodyPr>
          <a:lstStyle/>
          <a:p>
            <a:pPr marL="0" indent="0" algn="ctr">
              <a:buNone/>
            </a:pPr>
            <a:r>
              <a:rPr lang="en-US" altLang="zh-CN" sz="2800" b="1" dirty="0">
                <a:solidFill>
                  <a:srgbClr val="4F81BD"/>
                </a:solidFill>
                <a:latin typeface="Microsoft YaHei" panose="020B0503020204020204" pitchFamily="34" charset="-122"/>
                <a:ea typeface="Microsoft YaHei" panose="020B0503020204020204" pitchFamily="34" charset="-122"/>
              </a:rPr>
              <a:t>Hui</a:t>
            </a:r>
            <a:r>
              <a:rPr lang="zh-CN" altLang="en-US" sz="2800" b="1" dirty="0">
                <a:solidFill>
                  <a:srgbClr val="4F81BD"/>
                </a:solidFill>
                <a:latin typeface="Microsoft YaHei" panose="020B0503020204020204" pitchFamily="34" charset="-122"/>
                <a:ea typeface="Microsoft YaHei" panose="020B0503020204020204" pitchFamily="34" charset="-122"/>
              </a:rPr>
              <a:t> </a:t>
            </a:r>
            <a:r>
              <a:rPr lang="en-US" altLang="zh-CN" sz="2800" b="1" dirty="0" err="1">
                <a:solidFill>
                  <a:srgbClr val="4F81BD"/>
                </a:solidFill>
                <a:latin typeface="Microsoft YaHei" panose="020B0503020204020204" pitchFamily="34" charset="-122"/>
                <a:ea typeface="Microsoft YaHei" panose="020B0503020204020204" pitchFamily="34" charset="-122"/>
              </a:rPr>
              <a:t>Xie</a:t>
            </a:r>
            <a:r>
              <a:rPr lang="en-US" altLang="zh-CN" sz="2800" b="1" baseline="30000" dirty="0">
                <a:solidFill>
                  <a:srgbClr val="4F81BD"/>
                </a:solidFill>
                <a:latin typeface="Microsoft YaHei" panose="020B0503020204020204" pitchFamily="34" charset="-122"/>
                <a:ea typeface="Microsoft YaHei" panose="020B0503020204020204" pitchFamily="34" charset="-122"/>
              </a:rPr>
              <a:t>♥♦</a:t>
            </a:r>
            <a:r>
              <a:rPr lang="en-US" sz="2800" dirty="0">
                <a:solidFill>
                  <a:srgbClr val="4F81BD"/>
                </a:solidFill>
                <a:latin typeface="Microsoft YaHei" panose="020B0503020204020204" pitchFamily="34" charset="-122"/>
                <a:ea typeface="Microsoft YaHei" panose="020B0503020204020204" pitchFamily="34" charset="-122"/>
              </a:rPr>
              <a:t>, </a:t>
            </a:r>
            <a:r>
              <a:rPr lang="en-US" altLang="zh-CN" sz="2800" dirty="0">
                <a:solidFill>
                  <a:srgbClr val="4F81BD"/>
                </a:solidFill>
                <a:latin typeface="Microsoft YaHei" panose="020B0503020204020204" pitchFamily="34" charset="-122"/>
                <a:ea typeface="Microsoft YaHei" panose="020B0503020204020204" pitchFamily="34" charset="-122"/>
              </a:rPr>
              <a:t>Tong</a:t>
            </a:r>
            <a:r>
              <a:rPr lang="zh-CN" altLang="en-US" sz="2800" dirty="0">
                <a:solidFill>
                  <a:srgbClr val="4F81BD"/>
                </a:solidFill>
                <a:latin typeface="Microsoft YaHei" panose="020B0503020204020204" pitchFamily="34" charset="-122"/>
                <a:ea typeface="Microsoft YaHei" panose="020B0503020204020204" pitchFamily="34" charset="-122"/>
              </a:rPr>
              <a:t> </a:t>
            </a:r>
            <a:r>
              <a:rPr lang="en-US" altLang="zh-CN" sz="2800" dirty="0">
                <a:solidFill>
                  <a:srgbClr val="4F81BD"/>
                </a:solidFill>
                <a:latin typeface="Microsoft YaHei" panose="020B0503020204020204" pitchFamily="34" charset="-122"/>
                <a:ea typeface="Microsoft YaHei" panose="020B0503020204020204" pitchFamily="34" charset="-122"/>
              </a:rPr>
              <a:t>Li</a:t>
            </a:r>
            <a:r>
              <a:rPr lang="en-US" altLang="zh-CN" sz="2800" baseline="30000" dirty="0">
                <a:solidFill>
                  <a:srgbClr val="4F81BD"/>
                </a:solidFill>
                <a:latin typeface="Microsoft YaHei" panose="020B0503020204020204" pitchFamily="34" charset="-122"/>
                <a:ea typeface="Microsoft YaHei" panose="020B0503020204020204" pitchFamily="34" charset="-122"/>
              </a:rPr>
              <a:t>♠</a:t>
            </a:r>
            <a:endParaRPr lang="en-US" sz="2800" baseline="30000" dirty="0">
              <a:solidFill>
                <a:srgbClr val="4F81BD"/>
              </a:solidFill>
              <a:latin typeface="Microsoft YaHei" panose="020B0503020204020204" pitchFamily="34" charset="-122"/>
              <a:ea typeface="Microsoft YaHei" panose="020B0503020204020204" pitchFamily="34" charset="-122"/>
            </a:endParaRPr>
          </a:p>
        </p:txBody>
      </p:sp>
      <p:pic>
        <p:nvPicPr>
          <p:cNvPr id="1026" name="Picture 2" descr="âtsinghuaâçå¾çæç´¢ç»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0321" y="4972159"/>
            <a:ext cx="1833944" cy="659982"/>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3099053" y="5683476"/>
            <a:ext cx="256480" cy="307777"/>
          </a:xfrm>
          <a:prstGeom prst="rect">
            <a:avLst/>
          </a:prstGeom>
          <a:noFill/>
        </p:spPr>
        <p:txBody>
          <a:bodyPr wrap="none" lIns="0" tIns="0" rIns="0" bIns="0" rtlCol="0">
            <a:spAutoFit/>
          </a:bodyPr>
          <a:lstStyle/>
          <a:p>
            <a:pPr algn="ctr"/>
            <a:r>
              <a:rPr lang="en-US" altLang="zh-CN" sz="2000" b="1" dirty="0">
                <a:solidFill>
                  <a:schemeClr val="tx2">
                    <a:lumMod val="75000"/>
                  </a:schemeClr>
                </a:solidFill>
                <a:latin typeface="Microsoft YaHei" panose="020B0503020204020204" pitchFamily="34" charset="-122"/>
                <a:ea typeface="Microsoft YaHei" panose="020B0503020204020204" pitchFamily="34" charset="-122"/>
              </a:rPr>
              <a:t>♥️</a:t>
            </a:r>
            <a:endParaRPr lang="en-US" sz="2000" b="1" dirty="0">
              <a:solidFill>
                <a:schemeClr val="tx2">
                  <a:lumMod val="75000"/>
                </a:schemeClr>
              </a:solidFill>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99803E87-9A09-DE4D-BC09-6E2D335C1152}"/>
              </a:ext>
            </a:extLst>
          </p:cNvPr>
          <p:cNvPicPr>
            <a:picLocks noChangeAspect="1"/>
          </p:cNvPicPr>
          <p:nvPr/>
        </p:nvPicPr>
        <p:blipFill>
          <a:blip r:embed="rId4"/>
          <a:stretch>
            <a:fillRect/>
          </a:stretch>
        </p:blipFill>
        <p:spPr>
          <a:xfrm>
            <a:off x="4691781" y="4525043"/>
            <a:ext cx="2222500" cy="1600200"/>
          </a:xfrm>
          <a:prstGeom prst="rect">
            <a:avLst/>
          </a:prstGeom>
        </p:spPr>
      </p:pic>
      <p:pic>
        <p:nvPicPr>
          <p:cNvPr id="6" name="图片 5">
            <a:extLst>
              <a:ext uri="{FF2B5EF4-FFF2-40B4-BE49-F238E27FC236}">
                <a16:creationId xmlns:a16="http://schemas.microsoft.com/office/drawing/2014/main" id="{8F62B291-1AA6-BE4F-8ADE-F24ED5319B51}"/>
              </a:ext>
            </a:extLst>
          </p:cNvPr>
          <p:cNvPicPr>
            <a:picLocks noChangeAspect="1"/>
          </p:cNvPicPr>
          <p:nvPr/>
        </p:nvPicPr>
        <p:blipFill>
          <a:blip r:embed="rId5"/>
          <a:stretch>
            <a:fillRect/>
          </a:stretch>
        </p:blipFill>
        <p:spPr>
          <a:xfrm>
            <a:off x="7444827" y="4376637"/>
            <a:ext cx="2395589" cy="1798490"/>
          </a:xfrm>
          <a:prstGeom prst="rect">
            <a:avLst/>
          </a:prstGeom>
        </p:spPr>
      </p:pic>
      <p:sp>
        <p:nvSpPr>
          <p:cNvPr id="16" name="矩形 15">
            <a:extLst>
              <a:ext uri="{FF2B5EF4-FFF2-40B4-BE49-F238E27FC236}">
                <a16:creationId xmlns:a16="http://schemas.microsoft.com/office/drawing/2014/main" id="{63780123-8E1C-284B-9893-BA54884C4233}"/>
              </a:ext>
            </a:extLst>
          </p:cNvPr>
          <p:cNvSpPr/>
          <p:nvPr/>
        </p:nvSpPr>
        <p:spPr>
          <a:xfrm>
            <a:off x="5779045" y="5683476"/>
            <a:ext cx="256480" cy="307777"/>
          </a:xfrm>
          <a:prstGeom prst="rect">
            <a:avLst/>
          </a:prstGeom>
          <a:noFill/>
        </p:spPr>
        <p:txBody>
          <a:bodyPr wrap="none" lIns="0" tIns="0" rIns="0" bIns="0" rtlCol="0">
            <a:spAutoFit/>
          </a:bodyPr>
          <a:lstStyle/>
          <a:p>
            <a:pPr algn="ctr"/>
            <a:r>
              <a:rPr lang="en-US" altLang="zh-CN" sz="2000" b="1" dirty="0">
                <a:solidFill>
                  <a:schemeClr val="tx2">
                    <a:lumMod val="75000"/>
                  </a:schemeClr>
                </a:solidFill>
                <a:latin typeface="Microsoft YaHei" panose="020B0503020204020204" pitchFamily="34" charset="-122"/>
                <a:ea typeface="Microsoft YaHei" panose="020B0503020204020204" pitchFamily="34" charset="-122"/>
              </a:rPr>
              <a:t>♦</a:t>
            </a:r>
            <a:endParaRPr lang="en-US" sz="2000" b="1" dirty="0">
              <a:solidFill>
                <a:schemeClr val="tx2">
                  <a:lumMod val="75000"/>
                </a:schemeClr>
              </a:solidFill>
              <a:latin typeface="Microsoft YaHei" panose="020B0503020204020204" pitchFamily="34" charset="-122"/>
              <a:ea typeface="Microsoft YaHei" panose="020B0503020204020204" pitchFamily="34" charset="-122"/>
            </a:endParaRPr>
          </a:p>
        </p:txBody>
      </p:sp>
      <p:sp>
        <p:nvSpPr>
          <p:cNvPr id="17" name="矩形 16">
            <a:extLst>
              <a:ext uri="{FF2B5EF4-FFF2-40B4-BE49-F238E27FC236}">
                <a16:creationId xmlns:a16="http://schemas.microsoft.com/office/drawing/2014/main" id="{371CC32D-E33E-B942-BFCF-0241A5DFF8C7}"/>
              </a:ext>
            </a:extLst>
          </p:cNvPr>
          <p:cNvSpPr/>
          <p:nvPr/>
        </p:nvSpPr>
        <p:spPr>
          <a:xfrm>
            <a:off x="8481036" y="5665815"/>
            <a:ext cx="461665" cy="307777"/>
          </a:xfrm>
          <a:prstGeom prst="rect">
            <a:avLst/>
          </a:prstGeom>
          <a:noFill/>
        </p:spPr>
        <p:txBody>
          <a:bodyPr wrap="square" lIns="0" tIns="0" rIns="0" bIns="0" rtlCol="0">
            <a:spAutoFit/>
          </a:bodyPr>
          <a:lstStyle/>
          <a:p>
            <a:pPr algn="ctr"/>
            <a:r>
              <a:rPr lang="en-US" altLang="zh-CN" sz="2000" b="1" dirty="0">
                <a:solidFill>
                  <a:schemeClr val="tx2">
                    <a:lumMod val="75000"/>
                  </a:schemeClr>
                </a:solidFill>
                <a:latin typeface="Microsoft YaHei" panose="020B0503020204020204" pitchFamily="34" charset="-122"/>
                <a:ea typeface="Microsoft YaHei" panose="020B0503020204020204" pitchFamily="34" charset="-122"/>
              </a:rPr>
              <a:t>♠</a:t>
            </a:r>
            <a:endParaRPr lang="en-US" sz="2000" b="1" dirty="0">
              <a:solidFill>
                <a:schemeClr val="tx2">
                  <a:lumMod val="75000"/>
                </a:schemeClr>
              </a:solidFill>
              <a:latin typeface="Microsoft YaHei" panose="020B0503020204020204" pitchFamily="34" charset="-122"/>
              <a:ea typeface="Microsoft YaHei" panose="020B0503020204020204" pitchFamily="34" charset="-122"/>
            </a:endParaRPr>
          </a:p>
        </p:txBody>
      </p:sp>
      <p:pic>
        <p:nvPicPr>
          <p:cNvPr id="12" name="图片 11">
            <a:extLst>
              <a:ext uri="{FF2B5EF4-FFF2-40B4-BE49-F238E27FC236}">
                <a16:creationId xmlns:a16="http://schemas.microsoft.com/office/drawing/2014/main" id="{2901A215-C2D7-A541-A18B-B5968ECA93CE}"/>
              </a:ext>
            </a:extLst>
          </p:cNvPr>
          <p:cNvPicPr>
            <a:picLocks noChangeAspect="1"/>
          </p:cNvPicPr>
          <p:nvPr/>
        </p:nvPicPr>
        <p:blipFill>
          <a:blip r:embed="rId6"/>
          <a:stretch>
            <a:fillRect/>
          </a:stretch>
        </p:blipFill>
        <p:spPr>
          <a:xfrm>
            <a:off x="206311" y="224521"/>
            <a:ext cx="5354081" cy="936143"/>
          </a:xfrm>
          <a:prstGeom prst="rect">
            <a:avLst/>
          </a:prstGeom>
        </p:spPr>
      </p:pic>
    </p:spTree>
    <p:extLst>
      <p:ext uri="{BB962C8B-B14F-4D97-AF65-F5344CB8AC3E}">
        <p14:creationId xmlns:p14="http://schemas.microsoft.com/office/powerpoint/2010/main" val="3497023454"/>
      </p:ext>
    </p:extLst>
  </p:cSld>
  <p:clrMapOvr>
    <a:masterClrMapping/>
  </p:clrMapOvr>
  <mc:AlternateContent xmlns:mc="http://schemas.openxmlformats.org/markup-compatibility/2006" xmlns:p14="http://schemas.microsoft.com/office/powerpoint/2010/main">
    <mc:Choice Requires="p14">
      <p:transition p14:dur="10" advTm="13576"/>
    </mc:Choice>
    <mc:Fallback xmlns="">
      <p:transition advTm="1357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标题 1"/>
          <p:cNvSpPr>
            <a:spLocks noGrp="1"/>
          </p:cNvSpPr>
          <p:nvPr>
            <p:ph type="title"/>
          </p:nvPr>
        </p:nvSpPr>
        <p:spPr/>
        <p:txBody>
          <a:bodyPr/>
          <a:lstStyle/>
          <a:p>
            <a:r>
              <a:rPr lang="en-US" altLang="zh-CN" b="1" dirty="0"/>
              <a:t>Takeaways</a:t>
            </a:r>
            <a:endParaRPr lang="zh-CN" altLang="en-US" b="1" dirty="0"/>
          </a:p>
        </p:txBody>
      </p:sp>
      <p:sp>
        <p:nvSpPr>
          <p:cNvPr id="1048587" name="内容占位符 3"/>
          <p:cNvSpPr>
            <a:spLocks noGrp="1"/>
          </p:cNvSpPr>
          <p:nvPr>
            <p:ph idx="1"/>
          </p:nvPr>
        </p:nvSpPr>
        <p:spPr>
          <a:xfrm>
            <a:off x="839416" y="2780928"/>
            <a:ext cx="10081120" cy="1568956"/>
          </a:xfrm>
          <a:prstGeom prst="rect">
            <a:avLst/>
          </a:prstGeom>
        </p:spPr>
        <p:txBody>
          <a:bodyPr wrap="square">
            <a:spAutoFit/>
          </a:bodyPr>
          <a:lstStyle/>
          <a:p>
            <a:pPr algn="just">
              <a:lnSpc>
                <a:spcPct val="150000"/>
              </a:lnSpc>
              <a:spcBef>
                <a:spcPts val="600"/>
              </a:spcBef>
            </a:pPr>
            <a:r>
              <a:rPr lang="en-US" altLang="x-none" sz="2000" b="1" dirty="0"/>
              <a:t>Loss-based TCP </a:t>
            </a:r>
            <a:r>
              <a:rPr lang="en-US" altLang="zh-CN" sz="2000" b="1" dirty="0"/>
              <a:t>i</a:t>
            </a:r>
            <a:r>
              <a:rPr lang="en-US" altLang="x-none" sz="2000" b="1" dirty="0"/>
              <a:t>mproperly </a:t>
            </a:r>
            <a:r>
              <a:rPr lang="en-US" altLang="zh-CN" sz="2000" b="1" dirty="0"/>
              <a:t>d</a:t>
            </a:r>
            <a:r>
              <a:rPr lang="en-US" altLang="x-none" sz="2000" b="1" dirty="0"/>
              <a:t>ecreases </a:t>
            </a:r>
            <a:r>
              <a:rPr lang="en-US" altLang="zh-CN" sz="2000" b="1" dirty="0"/>
              <a:t>w</a:t>
            </a:r>
            <a:r>
              <a:rPr lang="en-US" altLang="x-none" sz="2000" b="1" dirty="0"/>
              <a:t>indow </a:t>
            </a:r>
          </a:p>
          <a:p>
            <a:pPr algn="just">
              <a:lnSpc>
                <a:spcPct val="150000"/>
              </a:lnSpc>
              <a:spcBef>
                <a:spcPts val="600"/>
              </a:spcBef>
            </a:pPr>
            <a:r>
              <a:rPr lang="en-US" altLang="x-none" sz="2000" dirty="0"/>
              <a:t>Recovery </a:t>
            </a:r>
            <a:r>
              <a:rPr lang="en-US" altLang="zh-CN" sz="2000" dirty="0"/>
              <a:t>c</a:t>
            </a:r>
            <a:r>
              <a:rPr lang="en-US" altLang="x-none" sz="2000" dirty="0"/>
              <a:t>apability </a:t>
            </a:r>
            <a:r>
              <a:rPr lang="en-US" altLang="zh-CN" sz="2000" dirty="0"/>
              <a:t>d</a:t>
            </a:r>
            <a:r>
              <a:rPr lang="en-US" altLang="x-none" sz="2000" dirty="0"/>
              <a:t>oes not </a:t>
            </a:r>
            <a:r>
              <a:rPr lang="en-US" altLang="zh-CN" sz="2000" dirty="0"/>
              <a:t>m</a:t>
            </a:r>
            <a:r>
              <a:rPr lang="en-US" altLang="x-none" sz="2000" dirty="0"/>
              <a:t>atch </a:t>
            </a:r>
            <a:r>
              <a:rPr lang="en-US" altLang="zh-CN" sz="2000" dirty="0"/>
              <a:t>h</a:t>
            </a:r>
            <a:r>
              <a:rPr lang="en-US" altLang="x-none" sz="2000" dirty="0"/>
              <a:t>igh-speed TCP </a:t>
            </a:r>
          </a:p>
          <a:p>
            <a:pPr algn="just">
              <a:lnSpc>
                <a:spcPct val="150000"/>
              </a:lnSpc>
              <a:spcBef>
                <a:spcPts val="600"/>
              </a:spcBef>
            </a:pPr>
            <a:r>
              <a:rPr lang="en-US" altLang="x-none" sz="2000" dirty="0"/>
              <a:t>Application-</a:t>
            </a:r>
            <a:r>
              <a:rPr lang="en-US" altLang="zh-CN" sz="2000" dirty="0"/>
              <a:t>l</a:t>
            </a:r>
            <a:r>
              <a:rPr lang="en-US" altLang="x-none" sz="2000" dirty="0"/>
              <a:t>evel </a:t>
            </a:r>
            <a:r>
              <a:rPr lang="en-US" altLang="zh-CN" sz="2000" dirty="0"/>
              <a:t>o</a:t>
            </a:r>
            <a:r>
              <a:rPr lang="en-US" altLang="x-none" sz="2000" dirty="0"/>
              <a:t>ptimization </a:t>
            </a:r>
            <a:r>
              <a:rPr lang="en-US" altLang="zh-CN" sz="2000" dirty="0"/>
              <a:t>d</a:t>
            </a:r>
            <a:r>
              <a:rPr lang="en-US" altLang="x-none" sz="2000" dirty="0"/>
              <a:t>o </a:t>
            </a:r>
            <a:r>
              <a:rPr lang="en-US" altLang="zh-CN" sz="2000" dirty="0"/>
              <a:t>n</a:t>
            </a:r>
            <a:r>
              <a:rPr lang="en-US" altLang="x-none" sz="2000" dirty="0"/>
              <a:t>ot </a:t>
            </a:r>
            <a:r>
              <a:rPr lang="en-US" altLang="zh-CN" sz="2000" dirty="0"/>
              <a:t>g</a:t>
            </a:r>
            <a:r>
              <a:rPr lang="en-US" altLang="x-none" sz="2000" dirty="0"/>
              <a:t>eneralize </a:t>
            </a:r>
          </a:p>
        </p:txBody>
      </p:sp>
      <p:sp>
        <p:nvSpPr>
          <p:cNvPr id="3" name="幻灯片编号占位符 2"/>
          <p:cNvSpPr>
            <a:spLocks noGrp="1"/>
          </p:cNvSpPr>
          <p:nvPr>
            <p:ph type="sldNum" sz="quarter" idx="12"/>
          </p:nvPr>
        </p:nvSpPr>
        <p:spPr/>
        <p:txBody>
          <a:bodyPr/>
          <a:lstStyle/>
          <a:p>
            <a:pPr algn="r"/>
            <a:fld id="{3AC99A5B-5B03-425B-9284-2F10A88898BE}" type="slidenum">
              <a:rPr lang="en-US"/>
              <a:pPr algn="r"/>
              <a:t>10</a:t>
            </a:fld>
            <a:endParaRPr lang="en-US"/>
          </a:p>
        </p:txBody>
      </p:sp>
    </p:spTree>
    <p:custDataLst>
      <p:tags r:id="rId1"/>
    </p:custDataLst>
    <p:extLst>
      <p:ext uri="{BB962C8B-B14F-4D97-AF65-F5344CB8AC3E}">
        <p14:creationId xmlns:p14="http://schemas.microsoft.com/office/powerpoint/2010/main" val="1418374182"/>
      </p:ext>
    </p:extLst>
  </p:cSld>
  <p:clrMapOvr>
    <a:masterClrMapping/>
  </p:clrMapOvr>
  <mc:AlternateContent xmlns:mc="http://schemas.openxmlformats.org/markup-compatibility/2006" xmlns:p14="http://schemas.microsoft.com/office/powerpoint/2010/main">
    <mc:Choice Requires="p14">
      <p:transition p14:dur="0" advTm="39887"/>
    </mc:Choice>
    <mc:Fallback xmlns="">
      <p:transition advTm="3988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标题 1"/>
          <p:cNvSpPr>
            <a:spLocks noGrp="1"/>
          </p:cNvSpPr>
          <p:nvPr>
            <p:ph type="title"/>
          </p:nvPr>
        </p:nvSpPr>
        <p:spPr/>
        <p:txBody>
          <a:bodyPr/>
          <a:lstStyle/>
          <a:p>
            <a:r>
              <a:rPr lang="en-US" altLang="zh-CN" b="1" dirty="0"/>
              <a:t>Takeaways</a:t>
            </a:r>
            <a:endParaRPr lang="zh-CN" altLang="en-US" b="1" dirty="0"/>
          </a:p>
        </p:txBody>
      </p:sp>
      <p:sp>
        <p:nvSpPr>
          <p:cNvPr id="1048587" name="内容占位符 3"/>
          <p:cNvSpPr>
            <a:spLocks noGrp="1"/>
          </p:cNvSpPr>
          <p:nvPr>
            <p:ph idx="1"/>
          </p:nvPr>
        </p:nvSpPr>
        <p:spPr>
          <a:xfrm>
            <a:off x="839416" y="2780928"/>
            <a:ext cx="10081120" cy="1568956"/>
          </a:xfrm>
          <a:prstGeom prst="rect">
            <a:avLst/>
          </a:prstGeom>
        </p:spPr>
        <p:txBody>
          <a:bodyPr wrap="square">
            <a:spAutoFit/>
          </a:bodyPr>
          <a:lstStyle/>
          <a:p>
            <a:pPr algn="just">
              <a:lnSpc>
                <a:spcPct val="150000"/>
              </a:lnSpc>
              <a:spcBef>
                <a:spcPts val="600"/>
              </a:spcBef>
            </a:pPr>
            <a:r>
              <a:rPr lang="en-US" altLang="x-none" sz="2000" dirty="0"/>
              <a:t>Loss-based TCP </a:t>
            </a:r>
            <a:r>
              <a:rPr lang="en-US" altLang="zh-CN" sz="2000" dirty="0"/>
              <a:t>i</a:t>
            </a:r>
            <a:r>
              <a:rPr lang="en-US" altLang="x-none" sz="2000" dirty="0"/>
              <a:t>mproperly </a:t>
            </a:r>
            <a:r>
              <a:rPr lang="en-US" altLang="zh-CN" sz="2000" dirty="0"/>
              <a:t>d</a:t>
            </a:r>
            <a:r>
              <a:rPr lang="en-US" altLang="x-none" sz="2000" dirty="0"/>
              <a:t>ecreases </a:t>
            </a:r>
            <a:r>
              <a:rPr lang="en-US" altLang="zh-CN" sz="2000" dirty="0"/>
              <a:t>w</a:t>
            </a:r>
            <a:r>
              <a:rPr lang="en-US" altLang="x-none" sz="2000" dirty="0"/>
              <a:t>indow </a:t>
            </a:r>
          </a:p>
          <a:p>
            <a:pPr algn="just">
              <a:lnSpc>
                <a:spcPct val="150000"/>
              </a:lnSpc>
              <a:spcBef>
                <a:spcPts val="600"/>
              </a:spcBef>
            </a:pPr>
            <a:r>
              <a:rPr lang="en-US" altLang="x-none" sz="2000" b="1" dirty="0"/>
              <a:t>Recovery </a:t>
            </a:r>
            <a:r>
              <a:rPr lang="en-US" altLang="zh-CN" sz="2000" b="1" dirty="0"/>
              <a:t>c</a:t>
            </a:r>
            <a:r>
              <a:rPr lang="en-US" altLang="x-none" sz="2000" b="1" dirty="0"/>
              <a:t>apability </a:t>
            </a:r>
            <a:r>
              <a:rPr lang="en-US" altLang="zh-CN" sz="2000" b="1" dirty="0"/>
              <a:t>d</a:t>
            </a:r>
            <a:r>
              <a:rPr lang="en-US" altLang="x-none" sz="2000" b="1" dirty="0"/>
              <a:t>oes not </a:t>
            </a:r>
            <a:r>
              <a:rPr lang="en-US" altLang="zh-CN" sz="2000" b="1" dirty="0"/>
              <a:t>m</a:t>
            </a:r>
            <a:r>
              <a:rPr lang="en-US" altLang="x-none" sz="2000" b="1" dirty="0"/>
              <a:t>atch </a:t>
            </a:r>
            <a:r>
              <a:rPr lang="en-US" altLang="zh-CN" sz="2000" b="1" dirty="0"/>
              <a:t>h</a:t>
            </a:r>
            <a:r>
              <a:rPr lang="en-US" altLang="x-none" sz="2000" b="1" dirty="0"/>
              <a:t>igh-speed TCP </a:t>
            </a:r>
          </a:p>
          <a:p>
            <a:pPr algn="just">
              <a:lnSpc>
                <a:spcPct val="150000"/>
              </a:lnSpc>
              <a:spcBef>
                <a:spcPts val="600"/>
              </a:spcBef>
            </a:pPr>
            <a:r>
              <a:rPr lang="en-US" altLang="x-none" sz="2000" dirty="0"/>
              <a:t>Application-</a:t>
            </a:r>
            <a:r>
              <a:rPr lang="en-US" altLang="zh-CN" sz="2000" dirty="0"/>
              <a:t>l</a:t>
            </a:r>
            <a:r>
              <a:rPr lang="en-US" altLang="x-none" sz="2000" dirty="0"/>
              <a:t>evel </a:t>
            </a:r>
            <a:r>
              <a:rPr lang="en-US" altLang="zh-CN" sz="2000" dirty="0"/>
              <a:t>o</a:t>
            </a:r>
            <a:r>
              <a:rPr lang="en-US" altLang="x-none" sz="2000" dirty="0"/>
              <a:t>ptimization </a:t>
            </a:r>
            <a:r>
              <a:rPr lang="en-US" altLang="zh-CN" sz="2000" dirty="0"/>
              <a:t>d</a:t>
            </a:r>
            <a:r>
              <a:rPr lang="en-US" altLang="x-none" sz="2000" dirty="0"/>
              <a:t>o </a:t>
            </a:r>
            <a:r>
              <a:rPr lang="en-US" altLang="zh-CN" sz="2000" dirty="0"/>
              <a:t>n</a:t>
            </a:r>
            <a:r>
              <a:rPr lang="en-US" altLang="x-none" sz="2000" dirty="0"/>
              <a:t>ot </a:t>
            </a:r>
            <a:r>
              <a:rPr lang="en-US" altLang="zh-CN" sz="2000" dirty="0"/>
              <a:t>g</a:t>
            </a:r>
            <a:r>
              <a:rPr lang="en-US" altLang="x-none" sz="2000" dirty="0"/>
              <a:t>eneralize </a:t>
            </a:r>
          </a:p>
        </p:txBody>
      </p:sp>
      <p:sp>
        <p:nvSpPr>
          <p:cNvPr id="3" name="幻灯片编号占位符 2"/>
          <p:cNvSpPr>
            <a:spLocks noGrp="1"/>
          </p:cNvSpPr>
          <p:nvPr>
            <p:ph type="sldNum" sz="quarter" idx="12"/>
          </p:nvPr>
        </p:nvSpPr>
        <p:spPr/>
        <p:txBody>
          <a:bodyPr/>
          <a:lstStyle/>
          <a:p>
            <a:pPr algn="r"/>
            <a:fld id="{3AC99A5B-5B03-425B-9284-2F10A88898BE}" type="slidenum">
              <a:rPr lang="en-US"/>
              <a:pPr algn="r"/>
              <a:t>11</a:t>
            </a:fld>
            <a:endParaRPr lang="en-US"/>
          </a:p>
        </p:txBody>
      </p:sp>
    </p:spTree>
    <p:custDataLst>
      <p:tags r:id="rId1"/>
    </p:custDataLst>
    <p:extLst>
      <p:ext uri="{BB962C8B-B14F-4D97-AF65-F5344CB8AC3E}">
        <p14:creationId xmlns:p14="http://schemas.microsoft.com/office/powerpoint/2010/main" val="4105386323"/>
      </p:ext>
    </p:extLst>
  </p:cSld>
  <p:clrMapOvr>
    <a:masterClrMapping/>
  </p:clrMapOvr>
  <mc:AlternateContent xmlns:mc="http://schemas.openxmlformats.org/markup-compatibility/2006" xmlns:p14="http://schemas.microsoft.com/office/powerpoint/2010/main">
    <mc:Choice Requires="p14">
      <p:transition p14:dur="0" advTm="39887"/>
    </mc:Choice>
    <mc:Fallback xmlns="">
      <p:transition advTm="3988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2" name="标题 1"/>
          <p:cNvSpPr>
            <a:spLocks noGrp="1"/>
          </p:cNvSpPr>
          <p:nvPr>
            <p:ph type="title"/>
          </p:nvPr>
        </p:nvSpPr>
        <p:spPr>
          <a:xfrm>
            <a:off x="609600" y="188640"/>
            <a:ext cx="10972800" cy="1143000"/>
          </a:xfrm>
        </p:spPr>
        <p:txBody>
          <a:bodyPr>
            <a:normAutofit fontScale="90000"/>
          </a:bodyPr>
          <a:lstStyle/>
          <a:p>
            <a:r>
              <a:rPr lang="en-US" altLang="zh-CN" b="1" dirty="0"/>
              <a:t>BBR results in more RBBs than CUBIC</a:t>
            </a:r>
          </a:p>
        </p:txBody>
      </p:sp>
      <p:sp>
        <p:nvSpPr>
          <p:cNvPr id="3" name="幻灯片编号占位符 2"/>
          <p:cNvSpPr>
            <a:spLocks noGrp="1"/>
          </p:cNvSpPr>
          <p:nvPr>
            <p:ph type="sldNum" sz="quarter" idx="12"/>
          </p:nvPr>
        </p:nvSpPr>
        <p:spPr/>
        <p:txBody>
          <a:bodyPr/>
          <a:lstStyle/>
          <a:p>
            <a:pPr algn="r"/>
            <a:fld id="{3AC99A5B-5B03-425B-9284-2F10A88898BE}" type="slidenum">
              <a:rPr lang="en-US"/>
              <a:pPr algn="r"/>
              <a:t>12</a:t>
            </a:fld>
            <a:endParaRPr lang="en-US"/>
          </a:p>
        </p:txBody>
      </p:sp>
      <p:pic>
        <p:nvPicPr>
          <p:cNvPr id="2" name="图片 1">
            <a:extLst>
              <a:ext uri="{FF2B5EF4-FFF2-40B4-BE49-F238E27FC236}">
                <a16:creationId xmlns:a16="http://schemas.microsoft.com/office/drawing/2014/main" id="{2FB3AC73-2943-F143-B50E-FA83B49F3874}"/>
              </a:ext>
            </a:extLst>
          </p:cNvPr>
          <p:cNvPicPr>
            <a:picLocks noChangeAspect="1"/>
          </p:cNvPicPr>
          <p:nvPr/>
        </p:nvPicPr>
        <p:blipFill>
          <a:blip r:embed="rId3"/>
          <a:stretch>
            <a:fillRect/>
          </a:stretch>
        </p:blipFill>
        <p:spPr>
          <a:xfrm>
            <a:off x="4183068" y="2113058"/>
            <a:ext cx="7439472" cy="3223013"/>
          </a:xfrm>
          <a:prstGeom prst="rect">
            <a:avLst/>
          </a:prstGeom>
        </p:spPr>
      </p:pic>
      <p:sp>
        <p:nvSpPr>
          <p:cNvPr id="9" name="矩形 8">
            <a:extLst>
              <a:ext uri="{FF2B5EF4-FFF2-40B4-BE49-F238E27FC236}">
                <a16:creationId xmlns:a16="http://schemas.microsoft.com/office/drawing/2014/main" id="{290E489A-0271-474F-AEB9-9775913C5E48}"/>
              </a:ext>
            </a:extLst>
          </p:cNvPr>
          <p:cNvSpPr/>
          <p:nvPr/>
        </p:nvSpPr>
        <p:spPr>
          <a:xfrm>
            <a:off x="609600" y="2113058"/>
            <a:ext cx="360040" cy="312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1</a:t>
            </a:r>
            <a:endParaRPr kumimoji="1" lang="zh-CN" altLang="en-US" dirty="0"/>
          </a:p>
        </p:txBody>
      </p:sp>
      <p:sp>
        <p:nvSpPr>
          <p:cNvPr id="10" name="矩形 9">
            <a:extLst>
              <a:ext uri="{FF2B5EF4-FFF2-40B4-BE49-F238E27FC236}">
                <a16:creationId xmlns:a16="http://schemas.microsoft.com/office/drawing/2014/main" id="{401A5AD0-7A5F-FE45-B55F-BDD143C97E5B}"/>
              </a:ext>
            </a:extLst>
          </p:cNvPr>
          <p:cNvSpPr/>
          <p:nvPr/>
        </p:nvSpPr>
        <p:spPr>
          <a:xfrm>
            <a:off x="609600" y="2457396"/>
            <a:ext cx="360040" cy="312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2</a:t>
            </a:r>
            <a:endParaRPr kumimoji="1" lang="zh-CN" altLang="en-US" dirty="0"/>
          </a:p>
        </p:txBody>
      </p:sp>
      <p:sp>
        <p:nvSpPr>
          <p:cNvPr id="11" name="矩形 10">
            <a:extLst>
              <a:ext uri="{FF2B5EF4-FFF2-40B4-BE49-F238E27FC236}">
                <a16:creationId xmlns:a16="http://schemas.microsoft.com/office/drawing/2014/main" id="{062EA474-5023-4242-9630-96F35F7B804C}"/>
              </a:ext>
            </a:extLst>
          </p:cNvPr>
          <p:cNvSpPr/>
          <p:nvPr/>
        </p:nvSpPr>
        <p:spPr>
          <a:xfrm>
            <a:off x="609600" y="2773691"/>
            <a:ext cx="360040" cy="312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3</a:t>
            </a:r>
            <a:endParaRPr kumimoji="1" lang="zh-CN" altLang="en-US" dirty="0"/>
          </a:p>
        </p:txBody>
      </p:sp>
      <p:sp>
        <p:nvSpPr>
          <p:cNvPr id="12" name="矩形 11">
            <a:extLst>
              <a:ext uri="{FF2B5EF4-FFF2-40B4-BE49-F238E27FC236}">
                <a16:creationId xmlns:a16="http://schemas.microsoft.com/office/drawing/2014/main" id="{57EB33D6-B009-FB45-A7EE-B2A8DD08A19C}"/>
              </a:ext>
            </a:extLst>
          </p:cNvPr>
          <p:cNvSpPr/>
          <p:nvPr/>
        </p:nvSpPr>
        <p:spPr>
          <a:xfrm>
            <a:off x="609600" y="3082886"/>
            <a:ext cx="360040" cy="312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4</a:t>
            </a:r>
            <a:endParaRPr kumimoji="1" lang="zh-CN" altLang="en-US" dirty="0"/>
          </a:p>
        </p:txBody>
      </p:sp>
      <p:sp>
        <p:nvSpPr>
          <p:cNvPr id="13" name="矩形 12">
            <a:extLst>
              <a:ext uri="{FF2B5EF4-FFF2-40B4-BE49-F238E27FC236}">
                <a16:creationId xmlns:a16="http://schemas.microsoft.com/office/drawing/2014/main" id="{C1703D12-4179-2B46-9CAE-B9E5BDE71951}"/>
              </a:ext>
            </a:extLst>
          </p:cNvPr>
          <p:cNvSpPr/>
          <p:nvPr/>
        </p:nvSpPr>
        <p:spPr>
          <a:xfrm>
            <a:off x="609600" y="3399181"/>
            <a:ext cx="360040" cy="312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5</a:t>
            </a:r>
            <a:endParaRPr kumimoji="1" lang="zh-CN" altLang="en-US" dirty="0"/>
          </a:p>
        </p:txBody>
      </p:sp>
      <p:sp>
        <p:nvSpPr>
          <p:cNvPr id="14" name="矩形 13">
            <a:extLst>
              <a:ext uri="{FF2B5EF4-FFF2-40B4-BE49-F238E27FC236}">
                <a16:creationId xmlns:a16="http://schemas.microsoft.com/office/drawing/2014/main" id="{047451F2-C81F-B44C-99EF-4861CFD9FA38}"/>
              </a:ext>
            </a:extLst>
          </p:cNvPr>
          <p:cNvSpPr/>
          <p:nvPr/>
        </p:nvSpPr>
        <p:spPr>
          <a:xfrm>
            <a:off x="609600" y="3711351"/>
            <a:ext cx="360040" cy="312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6</a:t>
            </a:r>
            <a:endParaRPr kumimoji="1" lang="zh-CN" altLang="en-US" dirty="0"/>
          </a:p>
        </p:txBody>
      </p:sp>
      <p:sp>
        <p:nvSpPr>
          <p:cNvPr id="15" name="矩形 14">
            <a:extLst>
              <a:ext uri="{FF2B5EF4-FFF2-40B4-BE49-F238E27FC236}">
                <a16:creationId xmlns:a16="http://schemas.microsoft.com/office/drawing/2014/main" id="{C31C6029-2A01-3142-B14E-9441992ECC3F}"/>
              </a:ext>
            </a:extLst>
          </p:cNvPr>
          <p:cNvSpPr/>
          <p:nvPr/>
        </p:nvSpPr>
        <p:spPr>
          <a:xfrm>
            <a:off x="609600" y="4027646"/>
            <a:ext cx="360040" cy="312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7</a:t>
            </a:r>
            <a:endParaRPr kumimoji="1" lang="zh-CN" altLang="en-US" dirty="0"/>
          </a:p>
        </p:txBody>
      </p:sp>
      <p:sp>
        <p:nvSpPr>
          <p:cNvPr id="16" name="矩形 15">
            <a:extLst>
              <a:ext uri="{FF2B5EF4-FFF2-40B4-BE49-F238E27FC236}">
                <a16:creationId xmlns:a16="http://schemas.microsoft.com/office/drawing/2014/main" id="{399744FF-93ED-BF42-A5DA-CEF12DCC2BF7}"/>
              </a:ext>
            </a:extLst>
          </p:cNvPr>
          <p:cNvSpPr/>
          <p:nvPr/>
        </p:nvSpPr>
        <p:spPr>
          <a:xfrm>
            <a:off x="609600" y="4336841"/>
            <a:ext cx="360040" cy="312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8</a:t>
            </a:r>
            <a:endParaRPr kumimoji="1" lang="zh-CN" altLang="en-US" dirty="0"/>
          </a:p>
        </p:txBody>
      </p:sp>
      <p:sp>
        <p:nvSpPr>
          <p:cNvPr id="17" name="矩形 16">
            <a:extLst>
              <a:ext uri="{FF2B5EF4-FFF2-40B4-BE49-F238E27FC236}">
                <a16:creationId xmlns:a16="http://schemas.microsoft.com/office/drawing/2014/main" id="{9E8A03E2-58BA-EE44-AEE2-3237E2255BB8}"/>
              </a:ext>
            </a:extLst>
          </p:cNvPr>
          <p:cNvSpPr/>
          <p:nvPr/>
        </p:nvSpPr>
        <p:spPr>
          <a:xfrm>
            <a:off x="609600" y="4653136"/>
            <a:ext cx="360040" cy="312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9</a:t>
            </a:r>
            <a:endParaRPr kumimoji="1" lang="zh-CN" altLang="en-US" dirty="0"/>
          </a:p>
        </p:txBody>
      </p:sp>
      <p:sp>
        <p:nvSpPr>
          <p:cNvPr id="8" name="乘 7">
            <a:extLst>
              <a:ext uri="{FF2B5EF4-FFF2-40B4-BE49-F238E27FC236}">
                <a16:creationId xmlns:a16="http://schemas.microsoft.com/office/drawing/2014/main" id="{B70BAF80-6814-5940-B725-1FDE8EADE441}"/>
              </a:ext>
            </a:extLst>
          </p:cNvPr>
          <p:cNvSpPr/>
          <p:nvPr/>
        </p:nvSpPr>
        <p:spPr>
          <a:xfrm>
            <a:off x="645604" y="2791676"/>
            <a:ext cx="288032" cy="312576"/>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乘 18">
            <a:extLst>
              <a:ext uri="{FF2B5EF4-FFF2-40B4-BE49-F238E27FC236}">
                <a16:creationId xmlns:a16="http://schemas.microsoft.com/office/drawing/2014/main" id="{4498A015-077A-4846-9ECA-EC6DDB7B5895}"/>
              </a:ext>
            </a:extLst>
          </p:cNvPr>
          <p:cNvSpPr/>
          <p:nvPr/>
        </p:nvSpPr>
        <p:spPr>
          <a:xfrm>
            <a:off x="623392" y="3404456"/>
            <a:ext cx="288032" cy="312576"/>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乘 19">
            <a:extLst>
              <a:ext uri="{FF2B5EF4-FFF2-40B4-BE49-F238E27FC236}">
                <a16:creationId xmlns:a16="http://schemas.microsoft.com/office/drawing/2014/main" id="{AEE94819-1EE7-2842-8A01-1F2A34A75DD0}"/>
              </a:ext>
            </a:extLst>
          </p:cNvPr>
          <p:cNvSpPr/>
          <p:nvPr/>
        </p:nvSpPr>
        <p:spPr>
          <a:xfrm>
            <a:off x="623392" y="3717032"/>
            <a:ext cx="288032" cy="312576"/>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乘 20">
            <a:extLst>
              <a:ext uri="{FF2B5EF4-FFF2-40B4-BE49-F238E27FC236}">
                <a16:creationId xmlns:a16="http://schemas.microsoft.com/office/drawing/2014/main" id="{0FD9E8C5-B36E-5E4B-904C-ED2091752827}"/>
              </a:ext>
            </a:extLst>
          </p:cNvPr>
          <p:cNvSpPr/>
          <p:nvPr/>
        </p:nvSpPr>
        <p:spPr>
          <a:xfrm>
            <a:off x="623392" y="4052528"/>
            <a:ext cx="288032" cy="312576"/>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左大括号 17">
            <a:extLst>
              <a:ext uri="{FF2B5EF4-FFF2-40B4-BE49-F238E27FC236}">
                <a16:creationId xmlns:a16="http://schemas.microsoft.com/office/drawing/2014/main" id="{77A74F0D-6450-B149-98EE-977F961A1ADA}"/>
              </a:ext>
            </a:extLst>
          </p:cNvPr>
          <p:cNvSpPr/>
          <p:nvPr/>
        </p:nvSpPr>
        <p:spPr>
          <a:xfrm rot="10800000">
            <a:off x="993439" y="2769972"/>
            <a:ext cx="337828" cy="27670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22" name="矩形 21">
            <a:extLst>
              <a:ext uri="{FF2B5EF4-FFF2-40B4-BE49-F238E27FC236}">
                <a16:creationId xmlns:a16="http://schemas.microsoft.com/office/drawing/2014/main" id="{38CB72B8-0890-2549-871D-E9007C217DB5}"/>
              </a:ext>
            </a:extLst>
          </p:cNvPr>
          <p:cNvSpPr/>
          <p:nvPr/>
        </p:nvSpPr>
        <p:spPr>
          <a:xfrm>
            <a:off x="1276005" y="2713554"/>
            <a:ext cx="2888740" cy="369332"/>
          </a:xfrm>
          <a:prstGeom prst="rect">
            <a:avLst/>
          </a:prstGeom>
        </p:spPr>
        <p:txBody>
          <a:bodyPr wrap="none">
            <a:spAutoFit/>
          </a:bodyPr>
          <a:lstStyle/>
          <a:p>
            <a:r>
              <a:rPr lang="en-US" altLang="zh-CN" dirty="0"/>
              <a:t>Receive-buffer-bubble (RBB) </a:t>
            </a:r>
            <a:endParaRPr lang="zh-CN" altLang="en-US" dirty="0"/>
          </a:p>
        </p:txBody>
      </p:sp>
      <p:sp>
        <p:nvSpPr>
          <p:cNvPr id="24" name="左大括号 23">
            <a:extLst>
              <a:ext uri="{FF2B5EF4-FFF2-40B4-BE49-F238E27FC236}">
                <a16:creationId xmlns:a16="http://schemas.microsoft.com/office/drawing/2014/main" id="{4CAAB856-02C2-D14A-85FA-B0A9E7DF7CE6}"/>
              </a:ext>
            </a:extLst>
          </p:cNvPr>
          <p:cNvSpPr/>
          <p:nvPr/>
        </p:nvSpPr>
        <p:spPr>
          <a:xfrm rot="10800000">
            <a:off x="1018592" y="3533638"/>
            <a:ext cx="312675" cy="6874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11369687-DE11-F04E-A44B-C907D4AE6FF0}"/>
              </a:ext>
            </a:extLst>
          </p:cNvPr>
          <p:cNvSpPr/>
          <p:nvPr/>
        </p:nvSpPr>
        <p:spPr>
          <a:xfrm>
            <a:off x="1276005" y="3654595"/>
            <a:ext cx="2888740" cy="369332"/>
          </a:xfrm>
          <a:prstGeom prst="rect">
            <a:avLst/>
          </a:prstGeom>
        </p:spPr>
        <p:txBody>
          <a:bodyPr wrap="none">
            <a:spAutoFit/>
          </a:bodyPr>
          <a:lstStyle/>
          <a:p>
            <a:r>
              <a:rPr lang="en-US" altLang="zh-CN" dirty="0"/>
              <a:t>Receive-buffer-bubble (RBB) </a:t>
            </a:r>
            <a:endParaRPr lang="zh-CN" altLang="en-US" dirty="0"/>
          </a:p>
        </p:txBody>
      </p:sp>
      <p:sp>
        <p:nvSpPr>
          <p:cNvPr id="23" name="矩形 22">
            <a:extLst>
              <a:ext uri="{FF2B5EF4-FFF2-40B4-BE49-F238E27FC236}">
                <a16:creationId xmlns:a16="http://schemas.microsoft.com/office/drawing/2014/main" id="{060B4243-6A3F-184D-AD9E-5D1C77BEFB61}"/>
              </a:ext>
            </a:extLst>
          </p:cNvPr>
          <p:cNvSpPr/>
          <p:nvPr/>
        </p:nvSpPr>
        <p:spPr>
          <a:xfrm>
            <a:off x="296990" y="5151405"/>
            <a:ext cx="984693" cy="369332"/>
          </a:xfrm>
          <a:prstGeom prst="rect">
            <a:avLst/>
          </a:prstGeom>
        </p:spPr>
        <p:txBody>
          <a:bodyPr wrap="none">
            <a:spAutoFit/>
          </a:bodyPr>
          <a:lstStyle/>
          <a:p>
            <a:r>
              <a:rPr lang="en-US" altLang="zh-CN" dirty="0"/>
              <a:t>Receiver</a:t>
            </a:r>
            <a:endParaRPr lang="zh-CN" altLang="en-US" dirty="0"/>
          </a:p>
        </p:txBody>
      </p:sp>
      <p:cxnSp>
        <p:nvCxnSpPr>
          <p:cNvPr id="27" name="直线连接符 26">
            <a:extLst>
              <a:ext uri="{FF2B5EF4-FFF2-40B4-BE49-F238E27FC236}">
                <a16:creationId xmlns:a16="http://schemas.microsoft.com/office/drawing/2014/main" id="{9C8DAABB-1C04-D74F-A760-4AF3DD654651}"/>
              </a:ext>
            </a:extLst>
          </p:cNvPr>
          <p:cNvCxnSpPr>
            <a:cxnSpLocks/>
          </p:cNvCxnSpPr>
          <p:nvPr/>
        </p:nvCxnSpPr>
        <p:spPr>
          <a:xfrm>
            <a:off x="7536160" y="2113058"/>
            <a:ext cx="0" cy="2808312"/>
          </a:xfrm>
          <a:prstGeom prst="line">
            <a:avLst/>
          </a:prstGeom>
          <a:ln w="76200">
            <a:solidFill>
              <a:schemeClr val="accent2">
                <a:alpha val="38000"/>
              </a:schemeClr>
            </a:solidFill>
          </a:ln>
        </p:spPr>
        <p:style>
          <a:lnRef idx="1">
            <a:schemeClr val="accent1"/>
          </a:lnRef>
          <a:fillRef idx="0">
            <a:schemeClr val="accent1"/>
          </a:fillRef>
          <a:effectRef idx="0">
            <a:schemeClr val="accent1"/>
          </a:effectRef>
          <a:fontRef idx="minor">
            <a:schemeClr val="tx1"/>
          </a:fontRef>
        </p:style>
      </p:cxnSp>
      <p:cxnSp>
        <p:nvCxnSpPr>
          <p:cNvPr id="28" name="直线连接符 27">
            <a:extLst>
              <a:ext uri="{FF2B5EF4-FFF2-40B4-BE49-F238E27FC236}">
                <a16:creationId xmlns:a16="http://schemas.microsoft.com/office/drawing/2014/main" id="{457804E3-21B9-3444-93A8-7B6BBE207FC8}"/>
              </a:ext>
            </a:extLst>
          </p:cNvPr>
          <p:cNvCxnSpPr>
            <a:cxnSpLocks/>
          </p:cNvCxnSpPr>
          <p:nvPr/>
        </p:nvCxnSpPr>
        <p:spPr>
          <a:xfrm>
            <a:off x="10992544" y="2113058"/>
            <a:ext cx="0" cy="2808312"/>
          </a:xfrm>
          <a:prstGeom prst="line">
            <a:avLst/>
          </a:prstGeom>
          <a:ln w="76200">
            <a:solidFill>
              <a:schemeClr val="accent2">
                <a:alpha val="38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044799"/>
      </p:ext>
    </p:extLst>
  </p:cSld>
  <p:clrMapOvr>
    <a:masterClrMapping/>
  </p:clrMapOvr>
  <mc:AlternateContent xmlns:mc="http://schemas.openxmlformats.org/markup-compatibility/2006" xmlns:p14="http://schemas.microsoft.com/office/powerpoint/2010/main">
    <mc:Choice Requires="p14">
      <p:transition p14:dur="0" advTm="75392"/>
    </mc:Choice>
    <mc:Fallback xmlns="">
      <p:transition advTm="7539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2" name="标题 1"/>
          <p:cNvSpPr>
            <a:spLocks noGrp="1"/>
          </p:cNvSpPr>
          <p:nvPr>
            <p:ph type="title"/>
          </p:nvPr>
        </p:nvSpPr>
        <p:spPr>
          <a:xfrm>
            <a:off x="609600" y="188640"/>
            <a:ext cx="10972800" cy="1143000"/>
          </a:xfrm>
        </p:spPr>
        <p:txBody>
          <a:bodyPr>
            <a:normAutofit/>
          </a:bodyPr>
          <a:lstStyle/>
          <a:p>
            <a:r>
              <a:rPr lang="en-US" altLang="zh-CN" b="1" dirty="0"/>
              <a:t>Higher speed results in more RBBs </a:t>
            </a:r>
          </a:p>
        </p:txBody>
      </p:sp>
      <p:sp>
        <p:nvSpPr>
          <p:cNvPr id="3" name="幻灯片编号占位符 2"/>
          <p:cNvSpPr>
            <a:spLocks noGrp="1"/>
          </p:cNvSpPr>
          <p:nvPr>
            <p:ph type="sldNum" sz="quarter" idx="12"/>
          </p:nvPr>
        </p:nvSpPr>
        <p:spPr/>
        <p:txBody>
          <a:bodyPr/>
          <a:lstStyle/>
          <a:p>
            <a:pPr algn="r"/>
            <a:fld id="{3AC99A5B-5B03-425B-9284-2F10A88898BE}" type="slidenum">
              <a:rPr lang="en-US"/>
              <a:pPr algn="r"/>
              <a:t>13</a:t>
            </a:fld>
            <a:endParaRPr lang="en-US"/>
          </a:p>
        </p:txBody>
      </p:sp>
      <p:pic>
        <p:nvPicPr>
          <p:cNvPr id="4" name="图片 3">
            <a:extLst>
              <a:ext uri="{FF2B5EF4-FFF2-40B4-BE49-F238E27FC236}">
                <a16:creationId xmlns:a16="http://schemas.microsoft.com/office/drawing/2014/main" id="{9B52FFC5-8B22-1941-8217-CF00F991F99F}"/>
              </a:ext>
            </a:extLst>
          </p:cNvPr>
          <p:cNvPicPr>
            <a:picLocks noChangeAspect="1"/>
          </p:cNvPicPr>
          <p:nvPr/>
        </p:nvPicPr>
        <p:blipFill>
          <a:blip r:embed="rId3"/>
          <a:stretch>
            <a:fillRect/>
          </a:stretch>
        </p:blipFill>
        <p:spPr>
          <a:xfrm>
            <a:off x="407368" y="2204864"/>
            <a:ext cx="5579740" cy="2871326"/>
          </a:xfrm>
          <a:prstGeom prst="rect">
            <a:avLst/>
          </a:prstGeom>
        </p:spPr>
      </p:pic>
      <p:sp>
        <p:nvSpPr>
          <p:cNvPr id="26" name="矩形 25">
            <a:extLst>
              <a:ext uri="{FF2B5EF4-FFF2-40B4-BE49-F238E27FC236}">
                <a16:creationId xmlns:a16="http://schemas.microsoft.com/office/drawing/2014/main" id="{30EEF104-E5C6-E642-8A5B-859AD81DA32C}"/>
              </a:ext>
            </a:extLst>
          </p:cNvPr>
          <p:cNvSpPr/>
          <p:nvPr/>
        </p:nvSpPr>
        <p:spPr>
          <a:xfrm>
            <a:off x="6493269" y="3930083"/>
            <a:ext cx="5424264" cy="2031325"/>
          </a:xfrm>
          <a:prstGeom prst="rect">
            <a:avLst/>
          </a:prstGeom>
        </p:spPr>
        <p:txBody>
          <a:bodyPr wrap="square">
            <a:spAutoFit/>
          </a:bodyPr>
          <a:lstStyle/>
          <a:p>
            <a:r>
              <a:rPr lang="en-US" altLang="zh-CN" b="1" dirty="0"/>
              <a:t>Loss-based TCP (</a:t>
            </a:r>
            <a:r>
              <a:rPr lang="en-US" altLang="zh-CN" b="1" i="1" dirty="0"/>
              <a:t>e.g.</a:t>
            </a:r>
            <a:r>
              <a:rPr lang="en-US" altLang="zh-CN" b="1" dirty="0"/>
              <a:t>, TCP CUBIC) :</a:t>
            </a:r>
          </a:p>
          <a:p>
            <a:r>
              <a:rPr lang="en-US" altLang="zh-CN" dirty="0"/>
              <a:t>This mismatch issue is </a:t>
            </a:r>
            <a:r>
              <a:rPr lang="en-US" altLang="zh-CN" dirty="0">
                <a:solidFill>
                  <a:srgbClr val="C00000"/>
                </a:solidFill>
              </a:rPr>
              <a:t>unremarkable</a:t>
            </a:r>
            <a:r>
              <a:rPr lang="en-US" altLang="zh-CN" dirty="0"/>
              <a:t> when both throughput and number of RBBs are low</a:t>
            </a:r>
          </a:p>
          <a:p>
            <a:endParaRPr lang="en-US" altLang="zh-CN" dirty="0"/>
          </a:p>
          <a:p>
            <a:r>
              <a:rPr lang="en-US" altLang="zh-CN" b="1" dirty="0"/>
              <a:t>Non-loss-based TCP (</a:t>
            </a:r>
            <a:r>
              <a:rPr lang="en-US" altLang="zh-CN" b="1" i="1" dirty="0"/>
              <a:t>e.g.</a:t>
            </a:r>
            <a:r>
              <a:rPr lang="en-US" altLang="zh-CN" b="1" dirty="0"/>
              <a:t>, TCP BBR) :</a:t>
            </a:r>
            <a:endParaRPr lang="en-US" altLang="zh-CN" dirty="0"/>
          </a:p>
          <a:p>
            <a:r>
              <a:rPr lang="en-US" altLang="zh-CN" dirty="0"/>
              <a:t>Large number of RBBs requires </a:t>
            </a:r>
            <a:r>
              <a:rPr lang="en-US" altLang="zh-CN" dirty="0">
                <a:solidFill>
                  <a:srgbClr val="C00000"/>
                </a:solidFill>
              </a:rPr>
              <a:t>more efficient loss recovery capability!</a:t>
            </a:r>
            <a:endParaRPr lang="zh-CN" altLang="en-US" dirty="0">
              <a:solidFill>
                <a:srgbClr val="C00000"/>
              </a:solidFill>
            </a:endParaRPr>
          </a:p>
        </p:txBody>
      </p:sp>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53516B70-8FF3-5342-8E83-9EAB1902C949}"/>
                  </a:ext>
                </a:extLst>
              </p:cNvPr>
              <p:cNvSpPr/>
              <p:nvPr/>
            </p:nvSpPr>
            <p:spPr>
              <a:xfrm>
                <a:off x="748965" y="5751542"/>
                <a:ext cx="4896544" cy="40068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dirty="0"/>
                  <a:t>Number of RBBs           </a:t>
                </a:r>
                <a14:m>
                  <m:oMath xmlns:m="http://schemas.openxmlformats.org/officeDocument/2006/math">
                    <m:r>
                      <a:rPr kumimoji="1" lang="zh-CN" altLang="en-US" i="1">
                        <a:latin typeface="Cambria Math" panose="02040503050406030204" pitchFamily="18" charset="0"/>
                      </a:rPr>
                      <m:t>∝</m:t>
                    </m:r>
                  </m:oMath>
                </a14:m>
                <a:r>
                  <a:rPr lang="en-US" altLang="zh-CN" dirty="0"/>
                  <a:t>           Throughput </a:t>
                </a:r>
                <a:endParaRPr lang="zh-CN" altLang="en-US" dirty="0"/>
              </a:p>
            </p:txBody>
          </p:sp>
        </mc:Choice>
        <mc:Fallback xmlns="">
          <p:sp>
            <p:nvSpPr>
              <p:cNvPr id="29" name="矩形 28">
                <a:extLst>
                  <a:ext uri="{FF2B5EF4-FFF2-40B4-BE49-F238E27FC236}">
                    <a16:creationId xmlns:a16="http://schemas.microsoft.com/office/drawing/2014/main" id="{53516B70-8FF3-5342-8E83-9EAB1902C949}"/>
                  </a:ext>
                </a:extLst>
              </p:cNvPr>
              <p:cNvSpPr>
                <a:spLocks noRot="1" noChangeAspect="1" noMove="1" noResize="1" noEditPoints="1" noAdjustHandles="1" noChangeArrowheads="1" noChangeShapeType="1" noTextEdit="1"/>
              </p:cNvSpPr>
              <p:nvPr/>
            </p:nvSpPr>
            <p:spPr>
              <a:xfrm>
                <a:off x="748965" y="5751542"/>
                <a:ext cx="4896544" cy="400689"/>
              </a:xfrm>
              <a:prstGeom prst="rect">
                <a:avLst/>
              </a:prstGeom>
              <a:blipFill>
                <a:blip r:embed="rId4"/>
                <a:stretch>
                  <a:fillRect/>
                </a:stretch>
              </a:blipFill>
            </p:spPr>
            <p:txBody>
              <a:bodyPr/>
              <a:lstStyle/>
              <a:p>
                <a:r>
                  <a:rPr lang="zh-CN" altLang="en-US">
                    <a:noFill/>
                  </a:rPr>
                  <a:t> </a:t>
                </a:r>
              </a:p>
            </p:txBody>
          </p:sp>
        </mc:Fallback>
      </mc:AlternateContent>
      <p:sp>
        <p:nvSpPr>
          <p:cNvPr id="30" name="矩形 29">
            <a:extLst>
              <a:ext uri="{FF2B5EF4-FFF2-40B4-BE49-F238E27FC236}">
                <a16:creationId xmlns:a16="http://schemas.microsoft.com/office/drawing/2014/main" id="{671D39CC-D591-1D48-8BD6-5205879EB9CB}"/>
              </a:ext>
            </a:extLst>
          </p:cNvPr>
          <p:cNvSpPr/>
          <p:nvPr/>
        </p:nvSpPr>
        <p:spPr>
          <a:xfrm>
            <a:off x="1273570" y="5229200"/>
            <a:ext cx="3847335" cy="369332"/>
          </a:xfrm>
          <a:prstGeom prst="rect">
            <a:avLst/>
          </a:prstGeom>
        </p:spPr>
        <p:txBody>
          <a:bodyPr wrap="none">
            <a:spAutoFit/>
          </a:bodyPr>
          <a:lstStyle/>
          <a:p>
            <a:r>
              <a:rPr lang="en-US" altLang="zh-CN" dirty="0">
                <a:solidFill>
                  <a:schemeClr val="accent1"/>
                </a:solidFill>
              </a:rPr>
              <a:t>Goodput over large-BDP and lossy links</a:t>
            </a:r>
            <a:endParaRPr lang="zh-CN" altLang="en-US" dirty="0">
              <a:solidFill>
                <a:schemeClr val="accent1"/>
              </a:solidFill>
            </a:endParaRPr>
          </a:p>
        </p:txBody>
      </p:sp>
      <p:sp>
        <p:nvSpPr>
          <p:cNvPr id="37" name="矩形 36">
            <a:extLst>
              <a:ext uri="{FF2B5EF4-FFF2-40B4-BE49-F238E27FC236}">
                <a16:creationId xmlns:a16="http://schemas.microsoft.com/office/drawing/2014/main" id="{7E94B331-E48D-AA4E-87B3-60307ED4E274}"/>
              </a:ext>
            </a:extLst>
          </p:cNvPr>
          <p:cNvSpPr/>
          <p:nvPr/>
        </p:nvSpPr>
        <p:spPr>
          <a:xfrm>
            <a:off x="9400779" y="2257218"/>
            <a:ext cx="1168269" cy="307777"/>
          </a:xfrm>
          <a:prstGeom prst="rect">
            <a:avLst/>
          </a:prstGeom>
        </p:spPr>
        <p:txBody>
          <a:bodyPr wrap="none">
            <a:spAutoFit/>
          </a:bodyPr>
          <a:lstStyle/>
          <a:p>
            <a:r>
              <a:rPr lang="en-US" altLang="zh-CN" sz="1400" dirty="0"/>
              <a:t>Loss recovery</a:t>
            </a:r>
            <a:endParaRPr lang="zh-CN" altLang="en-US" sz="1400" dirty="0"/>
          </a:p>
        </p:txBody>
      </p:sp>
      <p:sp>
        <p:nvSpPr>
          <p:cNvPr id="38" name="矩形 37">
            <a:extLst>
              <a:ext uri="{FF2B5EF4-FFF2-40B4-BE49-F238E27FC236}">
                <a16:creationId xmlns:a16="http://schemas.microsoft.com/office/drawing/2014/main" id="{15CA8E5B-F1FC-554C-A123-5941E59FF325}"/>
              </a:ext>
            </a:extLst>
          </p:cNvPr>
          <p:cNvSpPr/>
          <p:nvPr/>
        </p:nvSpPr>
        <p:spPr>
          <a:xfrm>
            <a:off x="11012577" y="2655446"/>
            <a:ext cx="791755" cy="307777"/>
          </a:xfrm>
          <a:prstGeom prst="rect">
            <a:avLst/>
          </a:prstGeom>
        </p:spPr>
        <p:txBody>
          <a:bodyPr wrap="none">
            <a:spAutoFit/>
          </a:bodyPr>
          <a:lstStyle/>
          <a:p>
            <a:r>
              <a:rPr lang="en-US" altLang="zh-CN" sz="1400" dirty="0"/>
              <a:t>TCP</a:t>
            </a:r>
            <a:r>
              <a:rPr lang="zh-CN" altLang="en-US" sz="1400" dirty="0"/>
              <a:t> </a:t>
            </a:r>
            <a:r>
              <a:rPr lang="en-US" altLang="zh-CN" sz="1400" dirty="0"/>
              <a:t>BBR</a:t>
            </a:r>
            <a:endParaRPr lang="zh-CN" altLang="en-US" sz="1400" dirty="0"/>
          </a:p>
        </p:txBody>
      </p:sp>
      <p:sp>
        <p:nvSpPr>
          <p:cNvPr id="39" name="三角形 38">
            <a:extLst>
              <a:ext uri="{FF2B5EF4-FFF2-40B4-BE49-F238E27FC236}">
                <a16:creationId xmlns:a16="http://schemas.microsoft.com/office/drawing/2014/main" id="{1644AB10-9CE3-044A-ADAD-B7910FD5EAFD}"/>
              </a:ext>
            </a:extLst>
          </p:cNvPr>
          <p:cNvSpPr/>
          <p:nvPr/>
        </p:nvSpPr>
        <p:spPr>
          <a:xfrm>
            <a:off x="10439410" y="2905801"/>
            <a:ext cx="73042" cy="20473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40" name="矩形 39">
            <a:extLst>
              <a:ext uri="{FF2B5EF4-FFF2-40B4-BE49-F238E27FC236}">
                <a16:creationId xmlns:a16="http://schemas.microsoft.com/office/drawing/2014/main" id="{A9D1D2A8-9765-5D49-B7FC-8D5A9BB5E43E}"/>
              </a:ext>
            </a:extLst>
          </p:cNvPr>
          <p:cNvSpPr/>
          <p:nvPr/>
        </p:nvSpPr>
        <p:spPr>
          <a:xfrm rot="824727">
            <a:off x="9716650" y="2771991"/>
            <a:ext cx="1556713" cy="133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41" name="右箭头 40">
            <a:extLst>
              <a:ext uri="{FF2B5EF4-FFF2-40B4-BE49-F238E27FC236}">
                <a16:creationId xmlns:a16="http://schemas.microsoft.com/office/drawing/2014/main" id="{C67EB27E-D887-ED4F-8679-EF5AABDDB1EF}"/>
              </a:ext>
            </a:extLst>
          </p:cNvPr>
          <p:cNvSpPr/>
          <p:nvPr/>
        </p:nvSpPr>
        <p:spPr>
          <a:xfrm>
            <a:off x="8983013" y="2789255"/>
            <a:ext cx="222388" cy="21891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sz="1400"/>
          </a:p>
        </p:txBody>
      </p:sp>
      <p:sp>
        <p:nvSpPr>
          <p:cNvPr id="42" name="矩形 41">
            <a:extLst>
              <a:ext uri="{FF2B5EF4-FFF2-40B4-BE49-F238E27FC236}">
                <a16:creationId xmlns:a16="http://schemas.microsoft.com/office/drawing/2014/main" id="{3C48CCE8-7416-E945-9A87-3E073364259E}"/>
              </a:ext>
            </a:extLst>
          </p:cNvPr>
          <p:cNvSpPr/>
          <p:nvPr/>
        </p:nvSpPr>
        <p:spPr>
          <a:xfrm>
            <a:off x="9926806" y="3190337"/>
            <a:ext cx="1111073" cy="369332"/>
          </a:xfrm>
          <a:prstGeom prst="rect">
            <a:avLst/>
          </a:prstGeom>
        </p:spPr>
        <p:txBody>
          <a:bodyPr wrap="none">
            <a:spAutoFit/>
          </a:bodyPr>
          <a:lstStyle/>
          <a:p>
            <a:r>
              <a:rPr lang="en-US" altLang="zh-CN" dirty="0">
                <a:solidFill>
                  <a:srgbClr val="C00000"/>
                </a:solidFill>
              </a:rPr>
              <a:t>Mismatch</a:t>
            </a:r>
            <a:endParaRPr lang="zh-CN" altLang="en-US" dirty="0">
              <a:solidFill>
                <a:srgbClr val="C00000"/>
              </a:solidFill>
            </a:endParaRPr>
          </a:p>
        </p:txBody>
      </p:sp>
      <p:sp>
        <p:nvSpPr>
          <p:cNvPr id="44" name="矩形 43">
            <a:extLst>
              <a:ext uri="{FF2B5EF4-FFF2-40B4-BE49-F238E27FC236}">
                <a16:creationId xmlns:a16="http://schemas.microsoft.com/office/drawing/2014/main" id="{611F15F6-5B44-4343-84B8-D3B7A5EB53DB}"/>
              </a:ext>
            </a:extLst>
          </p:cNvPr>
          <p:cNvSpPr/>
          <p:nvPr/>
        </p:nvSpPr>
        <p:spPr>
          <a:xfrm>
            <a:off x="6277955" y="2709848"/>
            <a:ext cx="2454995" cy="40068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dirty="0"/>
              <a:t>Larger number of RBBs</a:t>
            </a:r>
            <a:endParaRPr lang="zh-CN" altLang="en-US" dirty="0"/>
          </a:p>
        </p:txBody>
      </p:sp>
    </p:spTree>
    <p:extLst>
      <p:ext uri="{BB962C8B-B14F-4D97-AF65-F5344CB8AC3E}">
        <p14:creationId xmlns:p14="http://schemas.microsoft.com/office/powerpoint/2010/main" val="354463718"/>
      </p:ext>
    </p:extLst>
  </p:cSld>
  <p:clrMapOvr>
    <a:masterClrMapping/>
  </p:clrMapOvr>
  <mc:AlternateContent xmlns:mc="http://schemas.openxmlformats.org/markup-compatibility/2006" xmlns:p14="http://schemas.microsoft.com/office/powerpoint/2010/main">
    <mc:Choice Requires="p14">
      <p:transition p14:dur="0" advTm="75392"/>
    </mc:Choice>
    <mc:Fallback xmlns="">
      <p:transition advTm="7539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2" name="标题 1"/>
          <p:cNvSpPr>
            <a:spLocks noGrp="1"/>
          </p:cNvSpPr>
          <p:nvPr>
            <p:ph type="title"/>
          </p:nvPr>
        </p:nvSpPr>
        <p:spPr>
          <a:xfrm>
            <a:off x="609600" y="188640"/>
            <a:ext cx="10972800" cy="1143000"/>
          </a:xfrm>
        </p:spPr>
        <p:txBody>
          <a:bodyPr>
            <a:normAutofit fontScale="90000"/>
          </a:bodyPr>
          <a:lstStyle/>
          <a:p>
            <a:r>
              <a:rPr lang="en-US" altLang="zh-CN" b="1" dirty="0"/>
              <a:t>Higher speed results in more times of retransmissions</a:t>
            </a:r>
          </a:p>
        </p:txBody>
      </p:sp>
      <p:sp>
        <p:nvSpPr>
          <p:cNvPr id="3" name="幻灯片编号占位符 2"/>
          <p:cNvSpPr>
            <a:spLocks noGrp="1"/>
          </p:cNvSpPr>
          <p:nvPr>
            <p:ph type="sldNum" sz="quarter" idx="12"/>
          </p:nvPr>
        </p:nvSpPr>
        <p:spPr/>
        <p:txBody>
          <a:bodyPr/>
          <a:lstStyle/>
          <a:p>
            <a:pPr algn="r"/>
            <a:fld id="{3AC99A5B-5B03-425B-9284-2F10A88898BE}" type="slidenum">
              <a:rPr lang="en-US"/>
              <a:pPr algn="r"/>
              <a:t>14</a:t>
            </a:fld>
            <a:endParaRPr lang="en-US"/>
          </a:p>
        </p:txBody>
      </p:sp>
      <p:cxnSp>
        <p:nvCxnSpPr>
          <p:cNvPr id="6" name="直线连接符 5">
            <a:extLst>
              <a:ext uri="{FF2B5EF4-FFF2-40B4-BE49-F238E27FC236}">
                <a16:creationId xmlns:a16="http://schemas.microsoft.com/office/drawing/2014/main" id="{88B766D6-9056-A048-8B82-B1D4E57F5CF4}"/>
              </a:ext>
            </a:extLst>
          </p:cNvPr>
          <p:cNvCxnSpPr/>
          <p:nvPr/>
        </p:nvCxnSpPr>
        <p:spPr>
          <a:xfrm>
            <a:off x="2426228" y="2805256"/>
            <a:ext cx="0" cy="2808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线连接符 11">
            <a:extLst>
              <a:ext uri="{FF2B5EF4-FFF2-40B4-BE49-F238E27FC236}">
                <a16:creationId xmlns:a16="http://schemas.microsoft.com/office/drawing/2014/main" id="{7B521A68-0851-EF43-9B9B-819AF5557BFE}"/>
              </a:ext>
            </a:extLst>
          </p:cNvPr>
          <p:cNvCxnSpPr/>
          <p:nvPr/>
        </p:nvCxnSpPr>
        <p:spPr>
          <a:xfrm>
            <a:off x="3664156" y="2805256"/>
            <a:ext cx="0" cy="2808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线箭头连接符 9">
            <a:extLst>
              <a:ext uri="{FF2B5EF4-FFF2-40B4-BE49-F238E27FC236}">
                <a16:creationId xmlns:a16="http://schemas.microsoft.com/office/drawing/2014/main" id="{660FC24B-3929-8A4F-AC03-8DE693F79B02}"/>
              </a:ext>
            </a:extLst>
          </p:cNvPr>
          <p:cNvCxnSpPr/>
          <p:nvPr/>
        </p:nvCxnSpPr>
        <p:spPr>
          <a:xfrm>
            <a:off x="2426228" y="3021280"/>
            <a:ext cx="1237928" cy="28803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线箭头连接符 13">
            <a:extLst>
              <a:ext uri="{FF2B5EF4-FFF2-40B4-BE49-F238E27FC236}">
                <a16:creationId xmlns:a16="http://schemas.microsoft.com/office/drawing/2014/main" id="{4D342A8E-A947-E14E-8CBC-B3D8704DBBE1}"/>
              </a:ext>
            </a:extLst>
          </p:cNvPr>
          <p:cNvCxnSpPr>
            <a:cxnSpLocks/>
          </p:cNvCxnSpPr>
          <p:nvPr/>
        </p:nvCxnSpPr>
        <p:spPr>
          <a:xfrm>
            <a:off x="2426228" y="3237304"/>
            <a:ext cx="661864" cy="17573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线箭头连接符 16">
            <a:extLst>
              <a:ext uri="{FF2B5EF4-FFF2-40B4-BE49-F238E27FC236}">
                <a16:creationId xmlns:a16="http://schemas.microsoft.com/office/drawing/2014/main" id="{D410A206-0FB4-4648-BEF0-5A3EF7041A78}"/>
              </a:ext>
            </a:extLst>
          </p:cNvPr>
          <p:cNvCxnSpPr/>
          <p:nvPr/>
        </p:nvCxnSpPr>
        <p:spPr>
          <a:xfrm>
            <a:off x="2426228" y="3429000"/>
            <a:ext cx="1237928" cy="288032"/>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线箭头连接符 17">
            <a:extLst>
              <a:ext uri="{FF2B5EF4-FFF2-40B4-BE49-F238E27FC236}">
                <a16:creationId xmlns:a16="http://schemas.microsoft.com/office/drawing/2014/main" id="{664F6712-6A01-F144-B602-646A5EFB18A1}"/>
              </a:ext>
            </a:extLst>
          </p:cNvPr>
          <p:cNvCxnSpPr>
            <a:cxnSpLocks/>
          </p:cNvCxnSpPr>
          <p:nvPr/>
        </p:nvCxnSpPr>
        <p:spPr>
          <a:xfrm>
            <a:off x="2420584" y="3718032"/>
            <a:ext cx="792927" cy="19050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线箭头连接符 18">
            <a:extLst>
              <a:ext uri="{FF2B5EF4-FFF2-40B4-BE49-F238E27FC236}">
                <a16:creationId xmlns:a16="http://schemas.microsoft.com/office/drawing/2014/main" id="{25D10560-F3E1-454C-832D-FE5F07B027E4}"/>
              </a:ext>
            </a:extLst>
          </p:cNvPr>
          <p:cNvCxnSpPr/>
          <p:nvPr/>
        </p:nvCxnSpPr>
        <p:spPr>
          <a:xfrm>
            <a:off x="2420584" y="4389681"/>
            <a:ext cx="1237928" cy="28803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线箭头连接符 19">
            <a:extLst>
              <a:ext uri="{FF2B5EF4-FFF2-40B4-BE49-F238E27FC236}">
                <a16:creationId xmlns:a16="http://schemas.microsoft.com/office/drawing/2014/main" id="{D43EAE3A-D96E-A54F-B18E-C6D47EE4AEA0}"/>
              </a:ext>
            </a:extLst>
          </p:cNvPr>
          <p:cNvCxnSpPr/>
          <p:nvPr/>
        </p:nvCxnSpPr>
        <p:spPr>
          <a:xfrm>
            <a:off x="2420584" y="3925881"/>
            <a:ext cx="1237928" cy="288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线箭头连接符 20">
            <a:extLst>
              <a:ext uri="{FF2B5EF4-FFF2-40B4-BE49-F238E27FC236}">
                <a16:creationId xmlns:a16="http://schemas.microsoft.com/office/drawing/2014/main" id="{2826461C-C854-5A41-B7B7-144B217EDE67}"/>
              </a:ext>
            </a:extLst>
          </p:cNvPr>
          <p:cNvCxnSpPr/>
          <p:nvPr/>
        </p:nvCxnSpPr>
        <p:spPr>
          <a:xfrm>
            <a:off x="2420584" y="4653136"/>
            <a:ext cx="1237928" cy="28803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a:extLst>
              <a:ext uri="{FF2B5EF4-FFF2-40B4-BE49-F238E27FC236}">
                <a16:creationId xmlns:a16="http://schemas.microsoft.com/office/drawing/2014/main" id="{F163F993-311E-DC47-97E3-040AF5C141B0}"/>
              </a:ext>
            </a:extLst>
          </p:cNvPr>
          <p:cNvCxnSpPr/>
          <p:nvPr/>
        </p:nvCxnSpPr>
        <p:spPr>
          <a:xfrm>
            <a:off x="2420584" y="4941168"/>
            <a:ext cx="1237928"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乘 23">
            <a:extLst>
              <a:ext uri="{FF2B5EF4-FFF2-40B4-BE49-F238E27FC236}">
                <a16:creationId xmlns:a16="http://schemas.microsoft.com/office/drawing/2014/main" id="{0B4F6E60-0144-C348-AB60-4D4F1D8A4405}"/>
              </a:ext>
            </a:extLst>
          </p:cNvPr>
          <p:cNvSpPr/>
          <p:nvPr/>
        </p:nvSpPr>
        <p:spPr>
          <a:xfrm>
            <a:off x="3069495" y="3267237"/>
            <a:ext cx="288032" cy="312576"/>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乘 29">
            <a:extLst>
              <a:ext uri="{FF2B5EF4-FFF2-40B4-BE49-F238E27FC236}">
                <a16:creationId xmlns:a16="http://schemas.microsoft.com/office/drawing/2014/main" id="{3C6A84E4-BA13-E648-888B-558E0DB2D475}"/>
              </a:ext>
            </a:extLst>
          </p:cNvPr>
          <p:cNvSpPr/>
          <p:nvPr/>
        </p:nvSpPr>
        <p:spPr>
          <a:xfrm>
            <a:off x="3213511" y="3764496"/>
            <a:ext cx="288032" cy="312576"/>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矩形 28">
            <a:extLst>
              <a:ext uri="{FF2B5EF4-FFF2-40B4-BE49-F238E27FC236}">
                <a16:creationId xmlns:a16="http://schemas.microsoft.com/office/drawing/2014/main" id="{FB7116D6-6A5F-ED48-9FED-AC77DBBDA51A}"/>
              </a:ext>
            </a:extLst>
          </p:cNvPr>
          <p:cNvSpPr/>
          <p:nvPr/>
        </p:nvSpPr>
        <p:spPr>
          <a:xfrm>
            <a:off x="1485972" y="2797761"/>
            <a:ext cx="964559" cy="369332"/>
          </a:xfrm>
          <a:prstGeom prst="rect">
            <a:avLst/>
          </a:prstGeom>
        </p:spPr>
        <p:txBody>
          <a:bodyPr wrap="none">
            <a:spAutoFit/>
          </a:bodyPr>
          <a:lstStyle/>
          <a:p>
            <a:r>
              <a:rPr lang="en-US" altLang="zh-CN" dirty="0"/>
              <a:t>Packet 1</a:t>
            </a:r>
            <a:endParaRPr lang="zh-CN" altLang="en-US" dirty="0"/>
          </a:p>
        </p:txBody>
      </p:sp>
      <p:sp>
        <p:nvSpPr>
          <p:cNvPr id="32" name="矩形 31">
            <a:extLst>
              <a:ext uri="{FF2B5EF4-FFF2-40B4-BE49-F238E27FC236}">
                <a16:creationId xmlns:a16="http://schemas.microsoft.com/office/drawing/2014/main" id="{E635D738-2D9A-CC44-8F1F-22328A2789E5}"/>
              </a:ext>
            </a:extLst>
          </p:cNvPr>
          <p:cNvSpPr/>
          <p:nvPr/>
        </p:nvSpPr>
        <p:spPr>
          <a:xfrm>
            <a:off x="1485972" y="3036490"/>
            <a:ext cx="964559" cy="369332"/>
          </a:xfrm>
          <a:prstGeom prst="rect">
            <a:avLst/>
          </a:prstGeom>
        </p:spPr>
        <p:txBody>
          <a:bodyPr wrap="none">
            <a:spAutoFit/>
          </a:bodyPr>
          <a:lstStyle/>
          <a:p>
            <a:r>
              <a:rPr lang="en-US" altLang="zh-CN" dirty="0">
                <a:solidFill>
                  <a:srgbClr val="C00000"/>
                </a:solidFill>
              </a:rPr>
              <a:t>Packet 2</a:t>
            </a:r>
            <a:endParaRPr lang="zh-CN" altLang="en-US" dirty="0">
              <a:solidFill>
                <a:srgbClr val="C00000"/>
              </a:solidFill>
            </a:endParaRPr>
          </a:p>
        </p:txBody>
      </p:sp>
      <p:cxnSp>
        <p:nvCxnSpPr>
          <p:cNvPr id="15" name="直线箭头连接符 14">
            <a:extLst>
              <a:ext uri="{FF2B5EF4-FFF2-40B4-BE49-F238E27FC236}">
                <a16:creationId xmlns:a16="http://schemas.microsoft.com/office/drawing/2014/main" id="{E1B0D3B4-B080-DB41-8C9B-EF7192879672}"/>
              </a:ext>
            </a:extLst>
          </p:cNvPr>
          <p:cNvCxnSpPr>
            <a:cxnSpLocks/>
          </p:cNvCxnSpPr>
          <p:nvPr/>
        </p:nvCxnSpPr>
        <p:spPr>
          <a:xfrm>
            <a:off x="2427744" y="4183173"/>
            <a:ext cx="694449" cy="17573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线箭头连接符 15">
            <a:extLst>
              <a:ext uri="{FF2B5EF4-FFF2-40B4-BE49-F238E27FC236}">
                <a16:creationId xmlns:a16="http://schemas.microsoft.com/office/drawing/2014/main" id="{8A3E6D2D-EBC7-F64E-B0DD-8369B2019CAA}"/>
              </a:ext>
            </a:extLst>
          </p:cNvPr>
          <p:cNvCxnSpPr>
            <a:cxnSpLocks/>
          </p:cNvCxnSpPr>
          <p:nvPr/>
        </p:nvCxnSpPr>
        <p:spPr>
          <a:xfrm>
            <a:off x="2437517" y="5178579"/>
            <a:ext cx="1232284" cy="29327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乘 25">
            <a:extLst>
              <a:ext uri="{FF2B5EF4-FFF2-40B4-BE49-F238E27FC236}">
                <a16:creationId xmlns:a16="http://schemas.microsoft.com/office/drawing/2014/main" id="{57D4956D-B2AD-1443-835D-57BA4AA25A92}"/>
              </a:ext>
            </a:extLst>
          </p:cNvPr>
          <p:cNvSpPr/>
          <p:nvPr/>
        </p:nvSpPr>
        <p:spPr>
          <a:xfrm>
            <a:off x="3122193" y="4240500"/>
            <a:ext cx="288032" cy="312576"/>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矩形 32">
            <a:extLst>
              <a:ext uri="{FF2B5EF4-FFF2-40B4-BE49-F238E27FC236}">
                <a16:creationId xmlns:a16="http://schemas.microsoft.com/office/drawing/2014/main" id="{525C0418-FDA2-5E43-BFC8-036B0476CAD9}"/>
              </a:ext>
            </a:extLst>
          </p:cNvPr>
          <p:cNvSpPr/>
          <p:nvPr/>
        </p:nvSpPr>
        <p:spPr>
          <a:xfrm>
            <a:off x="1487488" y="4005064"/>
            <a:ext cx="964559" cy="369332"/>
          </a:xfrm>
          <a:prstGeom prst="rect">
            <a:avLst/>
          </a:prstGeom>
        </p:spPr>
        <p:txBody>
          <a:bodyPr wrap="none">
            <a:spAutoFit/>
          </a:bodyPr>
          <a:lstStyle/>
          <a:p>
            <a:r>
              <a:rPr lang="en-US" altLang="zh-CN" dirty="0">
                <a:solidFill>
                  <a:srgbClr val="C00000"/>
                </a:solidFill>
              </a:rPr>
              <a:t>Packet 2</a:t>
            </a:r>
            <a:endParaRPr lang="zh-CN" altLang="en-US" dirty="0">
              <a:solidFill>
                <a:srgbClr val="C00000"/>
              </a:solidFill>
            </a:endParaRPr>
          </a:p>
        </p:txBody>
      </p:sp>
      <p:sp>
        <p:nvSpPr>
          <p:cNvPr id="34" name="矩形 33">
            <a:extLst>
              <a:ext uri="{FF2B5EF4-FFF2-40B4-BE49-F238E27FC236}">
                <a16:creationId xmlns:a16="http://schemas.microsoft.com/office/drawing/2014/main" id="{79745E2B-4DFE-FF4B-B2EA-E4CF81D5C9C2}"/>
              </a:ext>
            </a:extLst>
          </p:cNvPr>
          <p:cNvSpPr/>
          <p:nvPr/>
        </p:nvSpPr>
        <p:spPr>
          <a:xfrm>
            <a:off x="1497261" y="5001948"/>
            <a:ext cx="964559" cy="369332"/>
          </a:xfrm>
          <a:prstGeom prst="rect">
            <a:avLst/>
          </a:prstGeom>
        </p:spPr>
        <p:txBody>
          <a:bodyPr wrap="none">
            <a:spAutoFit/>
          </a:bodyPr>
          <a:lstStyle/>
          <a:p>
            <a:r>
              <a:rPr lang="en-US" altLang="zh-CN" dirty="0">
                <a:solidFill>
                  <a:srgbClr val="C00000"/>
                </a:solidFill>
              </a:rPr>
              <a:t>Packet 2</a:t>
            </a:r>
            <a:endParaRPr lang="zh-CN" altLang="en-US" dirty="0">
              <a:solidFill>
                <a:srgbClr val="C00000"/>
              </a:solidFill>
            </a:endParaRPr>
          </a:p>
        </p:txBody>
      </p:sp>
      <p:sp>
        <p:nvSpPr>
          <p:cNvPr id="35" name="矩形 34">
            <a:extLst>
              <a:ext uri="{FF2B5EF4-FFF2-40B4-BE49-F238E27FC236}">
                <a16:creationId xmlns:a16="http://schemas.microsoft.com/office/drawing/2014/main" id="{52ABE0BF-F6C7-EA4F-886D-51DACA85D550}"/>
              </a:ext>
            </a:extLst>
          </p:cNvPr>
          <p:cNvSpPr/>
          <p:nvPr/>
        </p:nvSpPr>
        <p:spPr>
          <a:xfrm>
            <a:off x="1485972" y="3275074"/>
            <a:ext cx="964559" cy="369332"/>
          </a:xfrm>
          <a:prstGeom prst="rect">
            <a:avLst/>
          </a:prstGeom>
        </p:spPr>
        <p:txBody>
          <a:bodyPr wrap="none">
            <a:spAutoFit/>
          </a:bodyPr>
          <a:lstStyle/>
          <a:p>
            <a:r>
              <a:rPr lang="en-US" altLang="zh-CN" dirty="0"/>
              <a:t>Packet 3</a:t>
            </a:r>
            <a:endParaRPr lang="zh-CN" altLang="en-US" dirty="0"/>
          </a:p>
        </p:txBody>
      </p:sp>
      <p:sp>
        <p:nvSpPr>
          <p:cNvPr id="36" name="矩形 35">
            <a:extLst>
              <a:ext uri="{FF2B5EF4-FFF2-40B4-BE49-F238E27FC236}">
                <a16:creationId xmlns:a16="http://schemas.microsoft.com/office/drawing/2014/main" id="{AF2DC668-FAB7-DC46-A40E-0504FC389BCE}"/>
              </a:ext>
            </a:extLst>
          </p:cNvPr>
          <p:cNvSpPr/>
          <p:nvPr/>
        </p:nvSpPr>
        <p:spPr>
          <a:xfrm>
            <a:off x="1485972" y="3535781"/>
            <a:ext cx="964559" cy="369332"/>
          </a:xfrm>
          <a:prstGeom prst="rect">
            <a:avLst/>
          </a:prstGeom>
        </p:spPr>
        <p:txBody>
          <a:bodyPr wrap="none">
            <a:spAutoFit/>
          </a:bodyPr>
          <a:lstStyle/>
          <a:p>
            <a:r>
              <a:rPr lang="en-US" altLang="zh-CN" dirty="0">
                <a:solidFill>
                  <a:srgbClr val="7030A0"/>
                </a:solidFill>
              </a:rPr>
              <a:t>Packet 4</a:t>
            </a:r>
            <a:endParaRPr lang="zh-CN" altLang="en-US" dirty="0">
              <a:solidFill>
                <a:srgbClr val="7030A0"/>
              </a:solidFill>
            </a:endParaRPr>
          </a:p>
        </p:txBody>
      </p:sp>
      <p:sp>
        <p:nvSpPr>
          <p:cNvPr id="37" name="矩形 36">
            <a:extLst>
              <a:ext uri="{FF2B5EF4-FFF2-40B4-BE49-F238E27FC236}">
                <a16:creationId xmlns:a16="http://schemas.microsoft.com/office/drawing/2014/main" id="{85E9B60B-205B-C049-99F8-61FBEA691402}"/>
              </a:ext>
            </a:extLst>
          </p:cNvPr>
          <p:cNvSpPr/>
          <p:nvPr/>
        </p:nvSpPr>
        <p:spPr>
          <a:xfrm>
            <a:off x="1485972" y="4230135"/>
            <a:ext cx="964559" cy="369332"/>
          </a:xfrm>
          <a:prstGeom prst="rect">
            <a:avLst/>
          </a:prstGeom>
        </p:spPr>
        <p:txBody>
          <a:bodyPr wrap="none">
            <a:spAutoFit/>
          </a:bodyPr>
          <a:lstStyle/>
          <a:p>
            <a:r>
              <a:rPr lang="en-US" altLang="zh-CN" dirty="0">
                <a:solidFill>
                  <a:srgbClr val="7030A0"/>
                </a:solidFill>
              </a:rPr>
              <a:t>Packet 4</a:t>
            </a:r>
            <a:endParaRPr lang="zh-CN" altLang="en-US" dirty="0">
              <a:solidFill>
                <a:srgbClr val="7030A0"/>
              </a:solidFill>
            </a:endParaRPr>
          </a:p>
        </p:txBody>
      </p:sp>
      <p:sp>
        <p:nvSpPr>
          <p:cNvPr id="38" name="矩形 37">
            <a:extLst>
              <a:ext uri="{FF2B5EF4-FFF2-40B4-BE49-F238E27FC236}">
                <a16:creationId xmlns:a16="http://schemas.microsoft.com/office/drawing/2014/main" id="{D45A069E-7B62-5A42-B4BD-306D92833C74}"/>
              </a:ext>
            </a:extLst>
          </p:cNvPr>
          <p:cNvSpPr/>
          <p:nvPr/>
        </p:nvSpPr>
        <p:spPr>
          <a:xfrm>
            <a:off x="1485972" y="3789040"/>
            <a:ext cx="964559" cy="369332"/>
          </a:xfrm>
          <a:prstGeom prst="rect">
            <a:avLst/>
          </a:prstGeom>
        </p:spPr>
        <p:txBody>
          <a:bodyPr wrap="none">
            <a:spAutoFit/>
          </a:bodyPr>
          <a:lstStyle/>
          <a:p>
            <a:r>
              <a:rPr lang="en-US" altLang="zh-CN" dirty="0"/>
              <a:t>Packet 5</a:t>
            </a:r>
            <a:endParaRPr lang="zh-CN" altLang="en-US" dirty="0"/>
          </a:p>
        </p:txBody>
      </p:sp>
      <p:sp>
        <p:nvSpPr>
          <p:cNvPr id="39" name="矩形 38">
            <a:extLst>
              <a:ext uri="{FF2B5EF4-FFF2-40B4-BE49-F238E27FC236}">
                <a16:creationId xmlns:a16="http://schemas.microsoft.com/office/drawing/2014/main" id="{D9630581-5668-AF4F-8394-6A9EAF062B6D}"/>
              </a:ext>
            </a:extLst>
          </p:cNvPr>
          <p:cNvSpPr/>
          <p:nvPr/>
        </p:nvSpPr>
        <p:spPr>
          <a:xfrm>
            <a:off x="1485972" y="4499828"/>
            <a:ext cx="964559" cy="369332"/>
          </a:xfrm>
          <a:prstGeom prst="rect">
            <a:avLst/>
          </a:prstGeom>
        </p:spPr>
        <p:txBody>
          <a:bodyPr wrap="none">
            <a:spAutoFit/>
          </a:bodyPr>
          <a:lstStyle/>
          <a:p>
            <a:r>
              <a:rPr lang="en-US" altLang="zh-CN" dirty="0"/>
              <a:t>Packet 6</a:t>
            </a:r>
            <a:endParaRPr lang="zh-CN" altLang="en-US" dirty="0"/>
          </a:p>
        </p:txBody>
      </p:sp>
      <p:sp>
        <p:nvSpPr>
          <p:cNvPr id="40" name="矩形 39">
            <a:extLst>
              <a:ext uri="{FF2B5EF4-FFF2-40B4-BE49-F238E27FC236}">
                <a16:creationId xmlns:a16="http://schemas.microsoft.com/office/drawing/2014/main" id="{B7F95052-89EF-F749-AEA2-84EEAA8F5914}"/>
              </a:ext>
            </a:extLst>
          </p:cNvPr>
          <p:cNvSpPr/>
          <p:nvPr/>
        </p:nvSpPr>
        <p:spPr>
          <a:xfrm>
            <a:off x="1485972" y="4725144"/>
            <a:ext cx="964559" cy="369332"/>
          </a:xfrm>
          <a:prstGeom prst="rect">
            <a:avLst/>
          </a:prstGeom>
        </p:spPr>
        <p:txBody>
          <a:bodyPr wrap="none">
            <a:spAutoFit/>
          </a:bodyPr>
          <a:lstStyle/>
          <a:p>
            <a:r>
              <a:rPr lang="en-US" altLang="zh-CN" dirty="0"/>
              <a:t>Packet 7</a:t>
            </a:r>
            <a:endParaRPr lang="zh-CN" altLang="en-US" dirty="0"/>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730F5727-0367-4D48-89A4-40482D7105F5}"/>
                  </a:ext>
                </a:extLst>
              </p:cNvPr>
              <p:cNvSpPr txBox="1"/>
              <p:nvPr/>
            </p:nvSpPr>
            <p:spPr>
              <a:xfrm>
                <a:off x="788792" y="5057652"/>
                <a:ext cx="6158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=2</m:t>
                      </m:r>
                    </m:oMath>
                  </m:oMathPara>
                </a14:m>
                <a:endParaRPr kumimoji="1" lang="zh-CN" altLang="en-US" dirty="0"/>
              </a:p>
            </p:txBody>
          </p:sp>
        </mc:Choice>
        <mc:Fallback xmlns="">
          <p:sp>
            <p:nvSpPr>
              <p:cNvPr id="31" name="文本框 30">
                <a:extLst>
                  <a:ext uri="{FF2B5EF4-FFF2-40B4-BE49-F238E27FC236}">
                    <a16:creationId xmlns:a16="http://schemas.microsoft.com/office/drawing/2014/main" id="{730F5727-0367-4D48-89A4-40482D7105F5}"/>
                  </a:ext>
                </a:extLst>
              </p:cNvPr>
              <p:cNvSpPr txBox="1">
                <a:spLocks noRot="1" noChangeAspect="1" noMove="1" noResize="1" noEditPoints="1" noAdjustHandles="1" noChangeArrowheads="1" noChangeShapeType="1" noTextEdit="1"/>
              </p:cNvSpPr>
              <p:nvPr/>
            </p:nvSpPr>
            <p:spPr>
              <a:xfrm>
                <a:off x="788792" y="5057652"/>
                <a:ext cx="615874" cy="276999"/>
              </a:xfrm>
              <a:prstGeom prst="rect">
                <a:avLst/>
              </a:prstGeom>
              <a:blipFill>
                <a:blip r:embed="rId3"/>
                <a:stretch>
                  <a:fillRect l="-8000" r="-6000" b="-43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E5A9D981-2F70-AE45-B9C2-28ECBE9F05B3}"/>
                  </a:ext>
                </a:extLst>
              </p:cNvPr>
              <p:cNvSpPr txBox="1"/>
              <p:nvPr/>
            </p:nvSpPr>
            <p:spPr>
              <a:xfrm>
                <a:off x="788792" y="4282586"/>
                <a:ext cx="6158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0" i="1" smtClean="0">
                          <a:latin typeface="Cambria Math" panose="02040503050406030204" pitchFamily="18" charset="0"/>
                        </a:rPr>
                        <m:t>𝑘</m:t>
                      </m:r>
                      <m:r>
                        <a:rPr kumimoji="1" lang="en-US" altLang="zh-CN" b="0" i="1" smtClean="0">
                          <a:latin typeface="Cambria Math" panose="02040503050406030204" pitchFamily="18" charset="0"/>
                        </a:rPr>
                        <m:t>=1</m:t>
                      </m:r>
                    </m:oMath>
                  </m:oMathPara>
                </a14:m>
                <a:endParaRPr kumimoji="1" lang="zh-CN" altLang="en-US" dirty="0"/>
              </a:p>
            </p:txBody>
          </p:sp>
        </mc:Choice>
        <mc:Fallback xmlns="">
          <p:sp>
            <p:nvSpPr>
              <p:cNvPr id="42" name="文本框 41">
                <a:extLst>
                  <a:ext uri="{FF2B5EF4-FFF2-40B4-BE49-F238E27FC236}">
                    <a16:creationId xmlns:a16="http://schemas.microsoft.com/office/drawing/2014/main" id="{E5A9D981-2F70-AE45-B9C2-28ECBE9F05B3}"/>
                  </a:ext>
                </a:extLst>
              </p:cNvPr>
              <p:cNvSpPr txBox="1">
                <a:spLocks noRot="1" noChangeAspect="1" noMove="1" noResize="1" noEditPoints="1" noAdjustHandles="1" noChangeArrowheads="1" noChangeShapeType="1" noTextEdit="1"/>
              </p:cNvSpPr>
              <p:nvPr/>
            </p:nvSpPr>
            <p:spPr>
              <a:xfrm>
                <a:off x="788792" y="4282586"/>
                <a:ext cx="615874" cy="276999"/>
              </a:xfrm>
              <a:prstGeom prst="rect">
                <a:avLst/>
              </a:prstGeom>
              <a:blipFill>
                <a:blip r:embed="rId4"/>
                <a:stretch>
                  <a:fillRect l="-8000" r="-6000" b="-43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A72B0AC6-C6F7-E847-9369-9AD4EB13AC1F}"/>
                  </a:ext>
                </a:extLst>
              </p:cNvPr>
              <p:cNvSpPr txBox="1"/>
              <p:nvPr/>
            </p:nvSpPr>
            <p:spPr>
              <a:xfrm>
                <a:off x="1933497" y="5920427"/>
                <a:ext cx="9854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𝑘</m:t>
                          </m:r>
                        </m:e>
                        <m:sub>
                          <m:r>
                            <a:rPr kumimoji="1" lang="en-US" altLang="zh-CN" b="0" i="1" smtClean="0">
                              <a:latin typeface="Cambria Math" panose="02040503050406030204" pitchFamily="18" charset="0"/>
                            </a:rPr>
                            <m:t>𝑚𝑎𝑥</m:t>
                          </m:r>
                        </m:sub>
                      </m:sSub>
                      <m:r>
                        <a:rPr kumimoji="1" lang="en-US" altLang="zh-CN" b="0" i="1" smtClean="0">
                          <a:latin typeface="Cambria Math" panose="02040503050406030204" pitchFamily="18" charset="0"/>
                        </a:rPr>
                        <m:t>=2</m:t>
                      </m:r>
                    </m:oMath>
                  </m:oMathPara>
                </a14:m>
                <a:endParaRPr kumimoji="1" lang="zh-CN" altLang="en-US" dirty="0"/>
              </a:p>
            </p:txBody>
          </p:sp>
        </mc:Choice>
        <mc:Fallback xmlns="">
          <p:sp>
            <p:nvSpPr>
              <p:cNvPr id="43" name="文本框 42">
                <a:extLst>
                  <a:ext uri="{FF2B5EF4-FFF2-40B4-BE49-F238E27FC236}">
                    <a16:creationId xmlns:a16="http://schemas.microsoft.com/office/drawing/2014/main" id="{A72B0AC6-C6F7-E847-9369-9AD4EB13AC1F}"/>
                  </a:ext>
                </a:extLst>
              </p:cNvPr>
              <p:cNvSpPr txBox="1">
                <a:spLocks noRot="1" noChangeAspect="1" noMove="1" noResize="1" noEditPoints="1" noAdjustHandles="1" noChangeArrowheads="1" noChangeShapeType="1" noTextEdit="1"/>
              </p:cNvSpPr>
              <p:nvPr/>
            </p:nvSpPr>
            <p:spPr>
              <a:xfrm>
                <a:off x="1933497" y="5920427"/>
                <a:ext cx="985463" cy="276999"/>
              </a:xfrm>
              <a:prstGeom prst="rect">
                <a:avLst/>
              </a:prstGeom>
              <a:blipFill>
                <a:blip r:embed="rId5"/>
                <a:stretch>
                  <a:fillRect l="-5063" r="-3797" b="-86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矩形 40">
                <a:extLst>
                  <a:ext uri="{FF2B5EF4-FFF2-40B4-BE49-F238E27FC236}">
                    <a16:creationId xmlns:a16="http://schemas.microsoft.com/office/drawing/2014/main" id="{10EE8C2F-B5FF-1B44-9F5D-2A64217BF0B6}"/>
                  </a:ext>
                </a:extLst>
              </p:cNvPr>
              <p:cNvSpPr/>
              <p:nvPr/>
            </p:nvSpPr>
            <p:spPr>
              <a:xfrm>
                <a:off x="673377" y="1744880"/>
                <a:ext cx="4426083" cy="646331"/>
              </a:xfrm>
              <a:prstGeom prst="rect">
                <a:avLst/>
              </a:prstGeom>
            </p:spPr>
            <p:txBody>
              <a:bodyPr wrap="none">
                <a:spAutoFit/>
              </a:bodyPr>
              <a:lstStyle/>
              <a:p>
                <a:pPr lvl="0">
                  <a:defRPr/>
                </a:pPr>
                <a14:m>
                  <m:oMath xmlns:m="http://schemas.openxmlformats.org/officeDocument/2006/math">
                    <m:r>
                      <a:rPr kumimoji="1" lang="en-US" altLang="zh-CN" i="1">
                        <a:latin typeface="Cambria Math" panose="02040503050406030204" pitchFamily="18" charset="0"/>
                      </a:rPr>
                      <m:t>𝑘</m:t>
                    </m:r>
                    <m:r>
                      <a:rPr kumimoji="1" lang="en-US" altLang="zh-CN" i="1">
                        <a:latin typeface="Cambria Math" panose="02040503050406030204" pitchFamily="18" charset="0"/>
                      </a:rPr>
                      <m:t> </m:t>
                    </m:r>
                  </m:oMath>
                </a14:m>
                <a:r>
                  <a:rPr lang="en-US" altLang="zh-CN" dirty="0"/>
                  <a:t>: retransmission times of a specific packet</a:t>
                </a:r>
              </a:p>
              <a:p>
                <a:pPr lvl="0">
                  <a:defRPr/>
                </a:pPr>
                <a14:m>
                  <m:oMath xmlns:m="http://schemas.openxmlformats.org/officeDocument/2006/math">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𝑘</m:t>
                        </m:r>
                      </m:e>
                      <m:sub>
                        <m:r>
                          <a:rPr kumimoji="1" lang="en-US" altLang="zh-CN" i="1">
                            <a:latin typeface="Cambria Math" panose="02040503050406030204" pitchFamily="18" charset="0"/>
                          </a:rPr>
                          <m:t>𝑚𝑎𝑥</m:t>
                        </m:r>
                      </m:sub>
                    </m:sSub>
                  </m:oMath>
                </a14:m>
                <a:r>
                  <a:rPr lang="en-US" altLang="zh-CN" dirty="0"/>
                  <a:t>: maximum value of k among all packets</a:t>
                </a:r>
              </a:p>
            </p:txBody>
          </p:sp>
        </mc:Choice>
        <mc:Fallback xmlns="">
          <p:sp>
            <p:nvSpPr>
              <p:cNvPr id="41" name="矩形 40">
                <a:extLst>
                  <a:ext uri="{FF2B5EF4-FFF2-40B4-BE49-F238E27FC236}">
                    <a16:creationId xmlns:a16="http://schemas.microsoft.com/office/drawing/2014/main" id="{10EE8C2F-B5FF-1B44-9F5D-2A64217BF0B6}"/>
                  </a:ext>
                </a:extLst>
              </p:cNvPr>
              <p:cNvSpPr>
                <a:spLocks noRot="1" noChangeAspect="1" noMove="1" noResize="1" noEditPoints="1" noAdjustHandles="1" noChangeArrowheads="1" noChangeShapeType="1" noTextEdit="1"/>
              </p:cNvSpPr>
              <p:nvPr/>
            </p:nvSpPr>
            <p:spPr>
              <a:xfrm>
                <a:off x="673377" y="1744880"/>
                <a:ext cx="4426083" cy="646331"/>
              </a:xfrm>
              <a:prstGeom prst="rect">
                <a:avLst/>
              </a:prstGeom>
              <a:blipFill>
                <a:blip r:embed="rId6"/>
                <a:stretch>
                  <a:fillRect t="-1923" b="-15385"/>
                </a:stretch>
              </a:blipFill>
            </p:spPr>
            <p:txBody>
              <a:bodyPr/>
              <a:lstStyle/>
              <a:p>
                <a:r>
                  <a:rPr lang="zh-CN" altLang="en-US">
                    <a:noFill/>
                  </a:rPr>
                  <a:t> </a:t>
                </a:r>
              </a:p>
            </p:txBody>
          </p:sp>
        </mc:Fallback>
      </mc:AlternateContent>
      <p:pic>
        <p:nvPicPr>
          <p:cNvPr id="44" name="图片 43">
            <a:extLst>
              <a:ext uri="{FF2B5EF4-FFF2-40B4-BE49-F238E27FC236}">
                <a16:creationId xmlns:a16="http://schemas.microsoft.com/office/drawing/2014/main" id="{AEE296F2-8C60-4F4E-A4E3-A74CA3A6C0AD}"/>
              </a:ext>
            </a:extLst>
          </p:cNvPr>
          <p:cNvPicPr>
            <a:picLocks noChangeAspect="1"/>
          </p:cNvPicPr>
          <p:nvPr/>
        </p:nvPicPr>
        <p:blipFill>
          <a:blip r:embed="rId7"/>
          <a:stretch>
            <a:fillRect/>
          </a:stretch>
        </p:blipFill>
        <p:spPr>
          <a:xfrm>
            <a:off x="5946925" y="2027085"/>
            <a:ext cx="4536504" cy="3367387"/>
          </a:xfrm>
          <a:prstGeom prst="rect">
            <a:avLst/>
          </a:prstGeom>
        </p:spPr>
      </p:pic>
      <mc:AlternateContent xmlns:mc="http://schemas.openxmlformats.org/markup-compatibility/2006" xmlns:a14="http://schemas.microsoft.com/office/drawing/2010/main">
        <mc:Choice Requires="a14">
          <p:sp>
            <p:nvSpPr>
              <p:cNvPr id="48" name="矩形 47">
                <a:extLst>
                  <a:ext uri="{FF2B5EF4-FFF2-40B4-BE49-F238E27FC236}">
                    <a16:creationId xmlns:a16="http://schemas.microsoft.com/office/drawing/2014/main" id="{DDD1071D-65BD-9D46-9D7E-826F98B1E582}"/>
                  </a:ext>
                </a:extLst>
              </p:cNvPr>
              <p:cNvSpPr/>
              <p:nvPr/>
            </p:nvSpPr>
            <p:spPr>
              <a:xfrm>
                <a:off x="6125603" y="5613568"/>
                <a:ext cx="4896544" cy="40068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14:m>
                  <m:oMath xmlns:m="http://schemas.openxmlformats.org/officeDocument/2006/math">
                    <m:sSub>
                      <m:sSubPr>
                        <m:ctrlPr>
                          <a:rPr kumimoji="1" lang="en-US" altLang="zh-CN" i="1" smtClean="0">
                            <a:latin typeface="Cambria Math" panose="02040503050406030204" pitchFamily="18" charset="0"/>
                          </a:rPr>
                        </m:ctrlPr>
                      </m:sSubPr>
                      <m:e>
                        <m:r>
                          <a:rPr kumimoji="1" lang="en-US" altLang="zh-CN" i="1">
                            <a:latin typeface="Cambria Math" panose="02040503050406030204" pitchFamily="18" charset="0"/>
                          </a:rPr>
                          <m:t>𝑘</m:t>
                        </m:r>
                      </m:e>
                      <m:sub>
                        <m:r>
                          <a:rPr kumimoji="1" lang="en-US" altLang="zh-CN" i="1">
                            <a:latin typeface="Cambria Math" panose="02040503050406030204" pitchFamily="18" charset="0"/>
                          </a:rPr>
                          <m:t>𝑚𝑎𝑥</m:t>
                        </m:r>
                      </m:sub>
                    </m:sSub>
                    <m:r>
                      <a:rPr kumimoji="1" lang="en-US" altLang="zh-CN" i="1">
                        <a:latin typeface="Cambria Math" panose="02040503050406030204" pitchFamily="18" charset="0"/>
                      </a:rPr>
                      <m:t> </m:t>
                    </m:r>
                    <m:r>
                      <a:rPr kumimoji="1" lang="en-US" altLang="zh-CN" b="0" i="1" smtClean="0">
                        <a:latin typeface="Cambria Math" panose="02040503050406030204" pitchFamily="18" charset="0"/>
                      </a:rPr>
                      <m:t>          </m:t>
                    </m:r>
                    <m:r>
                      <a:rPr kumimoji="1" lang="zh-CN" altLang="en-US" i="1">
                        <a:latin typeface="Cambria Math" panose="02040503050406030204" pitchFamily="18" charset="0"/>
                      </a:rPr>
                      <m:t>∝</m:t>
                    </m:r>
                  </m:oMath>
                </a14:m>
                <a:r>
                  <a:rPr lang="en-US" altLang="zh-CN" dirty="0"/>
                  <a:t>           Throughput </a:t>
                </a:r>
                <a:endParaRPr lang="zh-CN" altLang="en-US" dirty="0"/>
              </a:p>
            </p:txBody>
          </p:sp>
        </mc:Choice>
        <mc:Fallback xmlns="">
          <p:sp>
            <p:nvSpPr>
              <p:cNvPr id="48" name="矩形 47">
                <a:extLst>
                  <a:ext uri="{FF2B5EF4-FFF2-40B4-BE49-F238E27FC236}">
                    <a16:creationId xmlns:a16="http://schemas.microsoft.com/office/drawing/2014/main" id="{DDD1071D-65BD-9D46-9D7E-826F98B1E582}"/>
                  </a:ext>
                </a:extLst>
              </p:cNvPr>
              <p:cNvSpPr>
                <a:spLocks noRot="1" noChangeAspect="1" noMove="1" noResize="1" noEditPoints="1" noAdjustHandles="1" noChangeArrowheads="1" noChangeShapeType="1" noTextEdit="1"/>
              </p:cNvSpPr>
              <p:nvPr/>
            </p:nvSpPr>
            <p:spPr>
              <a:xfrm>
                <a:off x="6125603" y="5613568"/>
                <a:ext cx="4896544" cy="400689"/>
              </a:xfrm>
              <a:prstGeom prst="rect">
                <a:avLst/>
              </a:prstGeom>
              <a:blipFill>
                <a:blip r:embed="rId8"/>
                <a:stretch>
                  <a:fillRect/>
                </a:stretch>
              </a:blipFill>
            </p:spPr>
            <p:txBody>
              <a:bodyPr/>
              <a:lstStyle/>
              <a:p>
                <a:r>
                  <a:rPr lang="zh-CN" altLang="en-US">
                    <a:noFill/>
                  </a:rPr>
                  <a:t> </a:t>
                </a:r>
              </a:p>
            </p:txBody>
          </p:sp>
        </mc:Fallback>
      </mc:AlternateContent>
      <p:sp>
        <p:nvSpPr>
          <p:cNvPr id="46" name="矩形 45">
            <a:extLst>
              <a:ext uri="{FF2B5EF4-FFF2-40B4-BE49-F238E27FC236}">
                <a16:creationId xmlns:a16="http://schemas.microsoft.com/office/drawing/2014/main" id="{692E8F7A-E558-6F47-BFB3-FCB6FF522FE0}"/>
              </a:ext>
            </a:extLst>
          </p:cNvPr>
          <p:cNvSpPr/>
          <p:nvPr/>
        </p:nvSpPr>
        <p:spPr>
          <a:xfrm rot="16200000">
            <a:off x="4559337" y="3102036"/>
            <a:ext cx="2456570" cy="523220"/>
          </a:xfrm>
          <a:prstGeom prst="rect">
            <a:avLst/>
          </a:prstGeom>
        </p:spPr>
        <p:txBody>
          <a:bodyPr wrap="none">
            <a:spAutoFit/>
          </a:bodyPr>
          <a:lstStyle/>
          <a:p>
            <a:r>
              <a:rPr lang="en-US" altLang="zh-CN" sz="2800" b="1" dirty="0">
                <a:latin typeface="NimbusRomNo9L"/>
              </a:rPr>
              <a:t>Retransmission</a:t>
            </a:r>
            <a:endParaRPr lang="en-US" altLang="zh-CN" sz="2800" b="1" dirty="0"/>
          </a:p>
        </p:txBody>
      </p:sp>
      <mc:AlternateContent xmlns:mc="http://schemas.openxmlformats.org/markup-compatibility/2006" xmlns:a14="http://schemas.microsoft.com/office/drawing/2010/main">
        <mc:Choice Requires="a14">
          <p:sp>
            <p:nvSpPr>
              <p:cNvPr id="49" name="矩形 48">
                <a:extLst>
                  <a:ext uri="{FF2B5EF4-FFF2-40B4-BE49-F238E27FC236}">
                    <a16:creationId xmlns:a16="http://schemas.microsoft.com/office/drawing/2014/main" id="{ACFCB157-9DCE-7242-B432-4C83EBD12C90}"/>
                  </a:ext>
                </a:extLst>
              </p:cNvPr>
              <p:cNvSpPr/>
              <p:nvPr/>
            </p:nvSpPr>
            <p:spPr>
              <a:xfrm>
                <a:off x="10320777" y="2767975"/>
                <a:ext cx="1519327" cy="468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2400" b="1" i="1" smtClean="0">
                              <a:latin typeface="Cambria Math" panose="02040503050406030204" pitchFamily="18" charset="0"/>
                            </a:rPr>
                          </m:ctrlPr>
                        </m:sSubSupPr>
                        <m:e>
                          <m:r>
                            <a:rPr lang="en-US" altLang="zh-CN" sz="2400" b="1" i="1" smtClean="0">
                              <a:latin typeface="Cambria Math" panose="02040503050406030204" pitchFamily="18" charset="0"/>
                            </a:rPr>
                            <m:t>𝒌</m:t>
                          </m:r>
                        </m:e>
                        <m:sub>
                          <m:r>
                            <a:rPr lang="en-US" altLang="zh-CN" sz="2400" b="1" i="1" smtClean="0">
                              <a:latin typeface="Cambria Math" panose="02040503050406030204" pitchFamily="18" charset="0"/>
                            </a:rPr>
                            <m:t>𝒎𝒂𝒙</m:t>
                          </m:r>
                        </m:sub>
                        <m:sup>
                          <m:r>
                            <a:rPr lang="en-US" altLang="zh-CN" sz="2400" b="1" i="1" smtClean="0">
                              <a:latin typeface="Cambria Math" panose="02040503050406030204" pitchFamily="18" charset="0"/>
                            </a:rPr>
                            <m:t>𝑩𝑩𝑹</m:t>
                          </m:r>
                        </m:sup>
                      </m:sSubSup>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𝟒</m:t>
                      </m:r>
                    </m:oMath>
                  </m:oMathPara>
                </a14:m>
                <a:endParaRPr lang="en-US" altLang="zh-CN" sz="2400" b="1" dirty="0"/>
              </a:p>
            </p:txBody>
          </p:sp>
        </mc:Choice>
        <mc:Fallback xmlns="">
          <p:sp>
            <p:nvSpPr>
              <p:cNvPr id="49" name="矩形 48">
                <a:extLst>
                  <a:ext uri="{FF2B5EF4-FFF2-40B4-BE49-F238E27FC236}">
                    <a16:creationId xmlns:a16="http://schemas.microsoft.com/office/drawing/2014/main" id="{ACFCB157-9DCE-7242-B432-4C83EBD12C90}"/>
                  </a:ext>
                </a:extLst>
              </p:cNvPr>
              <p:cNvSpPr>
                <a:spLocks noRot="1" noChangeAspect="1" noMove="1" noResize="1" noEditPoints="1" noAdjustHandles="1" noChangeArrowheads="1" noChangeShapeType="1" noTextEdit="1"/>
              </p:cNvSpPr>
              <p:nvPr/>
            </p:nvSpPr>
            <p:spPr>
              <a:xfrm>
                <a:off x="10320777" y="2767975"/>
                <a:ext cx="1519327" cy="468205"/>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矩形 50">
                <a:extLst>
                  <a:ext uri="{FF2B5EF4-FFF2-40B4-BE49-F238E27FC236}">
                    <a16:creationId xmlns:a16="http://schemas.microsoft.com/office/drawing/2014/main" id="{9985BFD1-204E-A042-8316-9CA8E6FD2A7A}"/>
                  </a:ext>
                </a:extLst>
              </p:cNvPr>
              <p:cNvSpPr/>
              <p:nvPr/>
            </p:nvSpPr>
            <p:spPr>
              <a:xfrm>
                <a:off x="10320777" y="3560356"/>
                <a:ext cx="1743747" cy="470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sz="2400" b="1" i="1" smtClean="0">
                              <a:latin typeface="Cambria Math" panose="02040503050406030204" pitchFamily="18" charset="0"/>
                            </a:rPr>
                          </m:ctrlPr>
                        </m:sSubSupPr>
                        <m:e>
                          <m:r>
                            <a:rPr lang="en-US" altLang="zh-CN" sz="2400" b="1" i="1" smtClean="0">
                              <a:latin typeface="Cambria Math" panose="02040503050406030204" pitchFamily="18" charset="0"/>
                            </a:rPr>
                            <m:t>𝒌</m:t>
                          </m:r>
                        </m:e>
                        <m:sub>
                          <m:r>
                            <a:rPr lang="en-US" altLang="zh-CN" sz="2400" b="1" i="1" smtClean="0">
                              <a:latin typeface="Cambria Math" panose="02040503050406030204" pitchFamily="18" charset="0"/>
                            </a:rPr>
                            <m:t>𝒎𝒂𝒙</m:t>
                          </m:r>
                        </m:sub>
                        <m:sup>
                          <m:r>
                            <a:rPr lang="en-US" altLang="zh-CN" sz="2400" b="1" i="1" smtClean="0">
                              <a:latin typeface="Cambria Math" panose="02040503050406030204" pitchFamily="18" charset="0"/>
                            </a:rPr>
                            <m:t>𝑪𝑼𝑩𝑰𝑪</m:t>
                          </m:r>
                        </m:sup>
                      </m:sSubSup>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𝟐</m:t>
                      </m:r>
                    </m:oMath>
                  </m:oMathPara>
                </a14:m>
                <a:endParaRPr lang="en-US" altLang="zh-CN" sz="2400" b="1" dirty="0"/>
              </a:p>
            </p:txBody>
          </p:sp>
        </mc:Choice>
        <mc:Fallback xmlns="">
          <p:sp>
            <p:nvSpPr>
              <p:cNvPr id="51" name="矩形 50">
                <a:extLst>
                  <a:ext uri="{FF2B5EF4-FFF2-40B4-BE49-F238E27FC236}">
                    <a16:creationId xmlns:a16="http://schemas.microsoft.com/office/drawing/2014/main" id="{9985BFD1-204E-A042-8316-9CA8E6FD2A7A}"/>
                  </a:ext>
                </a:extLst>
              </p:cNvPr>
              <p:cNvSpPr>
                <a:spLocks noRot="1" noChangeAspect="1" noMove="1" noResize="1" noEditPoints="1" noAdjustHandles="1" noChangeArrowheads="1" noChangeShapeType="1" noTextEdit="1"/>
              </p:cNvSpPr>
              <p:nvPr/>
            </p:nvSpPr>
            <p:spPr>
              <a:xfrm>
                <a:off x="10320777" y="3560356"/>
                <a:ext cx="1743747" cy="470000"/>
              </a:xfrm>
              <a:prstGeom prst="rect">
                <a:avLst/>
              </a:prstGeom>
              <a:blipFill>
                <a:blip r:embed="rId10"/>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68330773"/>
      </p:ext>
    </p:extLst>
  </p:cSld>
  <p:clrMapOvr>
    <a:masterClrMapping/>
  </p:clrMapOvr>
  <mc:AlternateContent xmlns:mc="http://schemas.openxmlformats.org/markup-compatibility/2006" xmlns:p14="http://schemas.microsoft.com/office/powerpoint/2010/main">
    <mc:Choice Requires="p14">
      <p:transition p14:dur="0" advTm="75392"/>
    </mc:Choice>
    <mc:Fallback xmlns="">
      <p:transition advTm="7539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2" name="标题 1"/>
          <p:cNvSpPr>
            <a:spLocks noGrp="1"/>
          </p:cNvSpPr>
          <p:nvPr>
            <p:ph type="title"/>
          </p:nvPr>
        </p:nvSpPr>
        <p:spPr>
          <a:xfrm>
            <a:off x="609600" y="188640"/>
            <a:ext cx="10972800" cy="1143000"/>
          </a:xfrm>
        </p:spPr>
        <p:txBody>
          <a:bodyPr>
            <a:normAutofit fontScale="90000"/>
          </a:bodyPr>
          <a:lstStyle/>
          <a:p>
            <a:r>
              <a:rPr lang="en-US" altLang="zh-CN" b="1" dirty="0"/>
              <a:t>High-speed wide-area transmission is buffer starving </a:t>
            </a:r>
          </a:p>
        </p:txBody>
      </p:sp>
      <p:sp>
        <p:nvSpPr>
          <p:cNvPr id="3" name="幻灯片编号占位符 2"/>
          <p:cNvSpPr>
            <a:spLocks noGrp="1"/>
          </p:cNvSpPr>
          <p:nvPr>
            <p:ph type="sldNum" sz="quarter" idx="12"/>
          </p:nvPr>
        </p:nvSpPr>
        <p:spPr/>
        <p:txBody>
          <a:bodyPr/>
          <a:lstStyle/>
          <a:p>
            <a:pPr algn="r"/>
            <a:fld id="{3AC99A5B-5B03-425B-9284-2F10A88898BE}" type="slidenum">
              <a:rPr lang="en-US"/>
              <a:pPr algn="r"/>
              <a:t>15</a:t>
            </a:fld>
            <a:endParaRPr lang="en-US"/>
          </a:p>
        </p:txBody>
      </p:sp>
      <mc:AlternateContent xmlns:mc="http://schemas.openxmlformats.org/markup-compatibility/2006" xmlns:a14="http://schemas.microsoft.com/office/drawing/2010/main">
        <mc:Choice Requires="a14">
          <p:sp>
            <p:nvSpPr>
              <p:cNvPr id="45" name="矩形 44">
                <a:extLst>
                  <a:ext uri="{FF2B5EF4-FFF2-40B4-BE49-F238E27FC236}">
                    <a16:creationId xmlns:a16="http://schemas.microsoft.com/office/drawing/2014/main" id="{6584EC33-B79F-1D44-90C3-7F2F9E1C1A37}"/>
                  </a:ext>
                </a:extLst>
              </p:cNvPr>
              <p:cNvSpPr/>
              <p:nvPr/>
            </p:nvSpPr>
            <p:spPr>
              <a:xfrm>
                <a:off x="756272" y="6105091"/>
                <a:ext cx="4237125" cy="40068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dirty="0"/>
                  <a:t>Receive buffer required</a:t>
                </a:r>
                <a14:m>
                  <m:oMath xmlns:m="http://schemas.openxmlformats.org/officeDocument/2006/math">
                    <m:r>
                      <a:rPr kumimoji="1" lang="en-US" altLang="zh-CN" b="0" i="0" smtClean="0">
                        <a:latin typeface="Cambria Math" panose="02040503050406030204" pitchFamily="18" charset="0"/>
                      </a:rPr>
                      <m:t>     </m:t>
                    </m:r>
                    <m:r>
                      <a:rPr kumimoji="1" lang="zh-CN" altLang="en-US" i="1">
                        <a:latin typeface="Cambria Math" panose="02040503050406030204" pitchFamily="18" charset="0"/>
                      </a:rPr>
                      <m:t>∝</m:t>
                    </m:r>
                  </m:oMath>
                </a14:m>
                <a:r>
                  <a:rPr lang="en-US" altLang="zh-CN" dirty="0"/>
                  <a:t>       </a:t>
                </a:r>
                <a14:m>
                  <m:oMath xmlns:m="http://schemas.openxmlformats.org/officeDocument/2006/math">
                    <m:sSub>
                      <m:sSubPr>
                        <m:ctrlPr>
                          <a:rPr kumimoji="1" lang="en-US" altLang="zh-CN" i="1">
                            <a:latin typeface="Cambria Math" panose="02040503050406030204" pitchFamily="18" charset="0"/>
                          </a:rPr>
                        </m:ctrlPr>
                      </m:sSubPr>
                      <m:e>
                        <m:r>
                          <a:rPr kumimoji="1" lang="en-US" altLang="zh-CN" i="1">
                            <a:latin typeface="Cambria Math" panose="02040503050406030204" pitchFamily="18" charset="0"/>
                          </a:rPr>
                          <m:t>𝑘</m:t>
                        </m:r>
                      </m:e>
                      <m:sub>
                        <m:r>
                          <a:rPr kumimoji="1" lang="en-US" altLang="zh-CN" i="1">
                            <a:latin typeface="Cambria Math" panose="02040503050406030204" pitchFamily="18" charset="0"/>
                          </a:rPr>
                          <m:t>𝑚𝑎𝑥</m:t>
                        </m:r>
                      </m:sub>
                    </m:sSub>
                  </m:oMath>
                </a14:m>
                <a:r>
                  <a:rPr lang="en-US" altLang="zh-CN" dirty="0"/>
                  <a:t> </a:t>
                </a:r>
                <a:endParaRPr lang="zh-CN" altLang="en-US" dirty="0"/>
              </a:p>
            </p:txBody>
          </p:sp>
        </mc:Choice>
        <mc:Fallback xmlns="">
          <p:sp>
            <p:nvSpPr>
              <p:cNvPr id="45" name="矩形 44">
                <a:extLst>
                  <a:ext uri="{FF2B5EF4-FFF2-40B4-BE49-F238E27FC236}">
                    <a16:creationId xmlns:a16="http://schemas.microsoft.com/office/drawing/2014/main" id="{6584EC33-B79F-1D44-90C3-7F2F9E1C1A37}"/>
                  </a:ext>
                </a:extLst>
              </p:cNvPr>
              <p:cNvSpPr>
                <a:spLocks noRot="1" noChangeAspect="1" noMove="1" noResize="1" noEditPoints="1" noAdjustHandles="1" noChangeArrowheads="1" noChangeShapeType="1" noTextEdit="1"/>
              </p:cNvSpPr>
              <p:nvPr/>
            </p:nvSpPr>
            <p:spPr>
              <a:xfrm>
                <a:off x="756272" y="6105091"/>
                <a:ext cx="4237125" cy="400689"/>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矩形 47">
                <a:extLst>
                  <a:ext uri="{FF2B5EF4-FFF2-40B4-BE49-F238E27FC236}">
                    <a16:creationId xmlns:a16="http://schemas.microsoft.com/office/drawing/2014/main" id="{DDD1071D-65BD-9D46-9D7E-826F98B1E582}"/>
                  </a:ext>
                </a:extLst>
              </p:cNvPr>
              <p:cNvSpPr/>
              <p:nvPr/>
            </p:nvSpPr>
            <p:spPr>
              <a:xfrm>
                <a:off x="769795" y="5493774"/>
                <a:ext cx="4223603" cy="40068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14:m>
                  <m:oMath xmlns:m="http://schemas.openxmlformats.org/officeDocument/2006/math">
                    <m:sSub>
                      <m:sSubPr>
                        <m:ctrlPr>
                          <a:rPr kumimoji="1" lang="en-US" altLang="zh-CN" i="1" smtClean="0">
                            <a:latin typeface="Cambria Math" panose="02040503050406030204" pitchFamily="18" charset="0"/>
                          </a:rPr>
                        </m:ctrlPr>
                      </m:sSubPr>
                      <m:e>
                        <m:r>
                          <a:rPr kumimoji="1" lang="en-US" altLang="zh-CN" i="1">
                            <a:latin typeface="Cambria Math" panose="02040503050406030204" pitchFamily="18" charset="0"/>
                          </a:rPr>
                          <m:t>𝑘</m:t>
                        </m:r>
                      </m:e>
                      <m:sub>
                        <m:r>
                          <a:rPr kumimoji="1" lang="en-US" altLang="zh-CN" i="1">
                            <a:latin typeface="Cambria Math" panose="02040503050406030204" pitchFamily="18" charset="0"/>
                          </a:rPr>
                          <m:t>𝑚𝑎𝑥</m:t>
                        </m:r>
                      </m:sub>
                    </m:sSub>
                    <m:r>
                      <a:rPr kumimoji="1" lang="en-US" altLang="zh-CN" i="1">
                        <a:latin typeface="Cambria Math" panose="02040503050406030204" pitchFamily="18" charset="0"/>
                      </a:rPr>
                      <m:t> </m:t>
                    </m:r>
                    <m:r>
                      <a:rPr kumimoji="1" lang="en-US" altLang="zh-CN" b="0" i="1" smtClean="0">
                        <a:latin typeface="Cambria Math" panose="02040503050406030204" pitchFamily="18" charset="0"/>
                      </a:rPr>
                      <m:t>          </m:t>
                    </m:r>
                    <m:r>
                      <a:rPr kumimoji="1" lang="zh-CN" altLang="en-US" i="1">
                        <a:latin typeface="Cambria Math" panose="02040503050406030204" pitchFamily="18" charset="0"/>
                      </a:rPr>
                      <m:t>∝</m:t>
                    </m:r>
                  </m:oMath>
                </a14:m>
                <a:r>
                  <a:rPr lang="en-US" altLang="zh-CN" dirty="0"/>
                  <a:t>           Throughput </a:t>
                </a:r>
                <a:endParaRPr lang="zh-CN" altLang="en-US" dirty="0"/>
              </a:p>
            </p:txBody>
          </p:sp>
        </mc:Choice>
        <mc:Fallback xmlns="">
          <p:sp>
            <p:nvSpPr>
              <p:cNvPr id="48" name="矩形 47">
                <a:extLst>
                  <a:ext uri="{FF2B5EF4-FFF2-40B4-BE49-F238E27FC236}">
                    <a16:creationId xmlns:a16="http://schemas.microsoft.com/office/drawing/2014/main" id="{DDD1071D-65BD-9D46-9D7E-826F98B1E582}"/>
                  </a:ext>
                </a:extLst>
              </p:cNvPr>
              <p:cNvSpPr>
                <a:spLocks noRot="1" noChangeAspect="1" noMove="1" noResize="1" noEditPoints="1" noAdjustHandles="1" noChangeArrowheads="1" noChangeShapeType="1" noTextEdit="1"/>
              </p:cNvSpPr>
              <p:nvPr/>
            </p:nvSpPr>
            <p:spPr>
              <a:xfrm>
                <a:off x="769795" y="5493774"/>
                <a:ext cx="4223603" cy="400689"/>
              </a:xfrm>
              <a:prstGeom prst="rect">
                <a:avLst/>
              </a:prstGeom>
              <a:blipFill>
                <a:blip r:embed="rId4"/>
                <a:stretch>
                  <a:fillRect/>
                </a:stretch>
              </a:blipFill>
            </p:spPr>
            <p:txBody>
              <a:bodyPr/>
              <a:lstStyle/>
              <a:p>
                <a:r>
                  <a:rPr lang="zh-CN" altLang="en-US">
                    <a:noFill/>
                  </a:rPr>
                  <a:t> </a:t>
                </a:r>
              </a:p>
            </p:txBody>
          </p:sp>
        </mc:Fallback>
      </mc:AlternateContent>
      <p:pic>
        <p:nvPicPr>
          <p:cNvPr id="44" name="图片 43">
            <a:extLst>
              <a:ext uri="{FF2B5EF4-FFF2-40B4-BE49-F238E27FC236}">
                <a16:creationId xmlns:a16="http://schemas.microsoft.com/office/drawing/2014/main" id="{AEE296F2-8C60-4F4E-A4E3-A74CA3A6C0AD}"/>
              </a:ext>
            </a:extLst>
          </p:cNvPr>
          <p:cNvPicPr>
            <a:picLocks noChangeAspect="1"/>
          </p:cNvPicPr>
          <p:nvPr/>
        </p:nvPicPr>
        <p:blipFill>
          <a:blip r:embed="rId5"/>
          <a:stretch>
            <a:fillRect/>
          </a:stretch>
        </p:blipFill>
        <p:spPr>
          <a:xfrm>
            <a:off x="756273" y="1988193"/>
            <a:ext cx="4536504" cy="3367387"/>
          </a:xfrm>
          <a:prstGeom prst="rect">
            <a:avLst/>
          </a:prstGeom>
        </p:spPr>
      </p:pic>
      <p:sp>
        <p:nvSpPr>
          <p:cNvPr id="46" name="矩形 45">
            <a:extLst>
              <a:ext uri="{FF2B5EF4-FFF2-40B4-BE49-F238E27FC236}">
                <a16:creationId xmlns:a16="http://schemas.microsoft.com/office/drawing/2014/main" id="{692E8F7A-E558-6F47-BFB3-FCB6FF522FE0}"/>
              </a:ext>
            </a:extLst>
          </p:cNvPr>
          <p:cNvSpPr/>
          <p:nvPr/>
        </p:nvSpPr>
        <p:spPr>
          <a:xfrm rot="16200000">
            <a:off x="-631315" y="3063144"/>
            <a:ext cx="2456570" cy="523220"/>
          </a:xfrm>
          <a:prstGeom prst="rect">
            <a:avLst/>
          </a:prstGeom>
        </p:spPr>
        <p:txBody>
          <a:bodyPr wrap="none">
            <a:spAutoFit/>
          </a:bodyPr>
          <a:lstStyle/>
          <a:p>
            <a:r>
              <a:rPr lang="en-US" altLang="zh-CN" sz="2800" b="1" dirty="0">
                <a:latin typeface="NimbusRomNo9L"/>
              </a:rPr>
              <a:t>Retransmission</a:t>
            </a:r>
            <a:endParaRPr lang="en-US" altLang="zh-CN" sz="2800" b="1" dirty="0"/>
          </a:p>
        </p:txBody>
      </p:sp>
      <mc:AlternateContent xmlns:mc="http://schemas.openxmlformats.org/markup-compatibility/2006" xmlns:a14="http://schemas.microsoft.com/office/drawing/2010/main">
        <mc:Choice Requires="a14">
          <p:sp>
            <p:nvSpPr>
              <p:cNvPr id="49" name="矩形 48">
                <a:extLst>
                  <a:ext uri="{FF2B5EF4-FFF2-40B4-BE49-F238E27FC236}">
                    <a16:creationId xmlns:a16="http://schemas.microsoft.com/office/drawing/2014/main" id="{ACFCB157-9DCE-7242-B432-4C83EBD12C90}"/>
                  </a:ext>
                </a:extLst>
              </p:cNvPr>
              <p:cNvSpPr/>
              <p:nvPr/>
            </p:nvSpPr>
            <p:spPr>
              <a:xfrm>
                <a:off x="5555591" y="2358485"/>
                <a:ext cx="5376728" cy="468205"/>
              </a:xfrm>
              <a:prstGeom prst="rect">
                <a:avLst/>
              </a:prstGeom>
            </p:spPr>
            <p:txBody>
              <a:bodyPr wrap="none">
                <a:spAutoFit/>
              </a:bodyPr>
              <a:lstStyle/>
              <a:p>
                <a14:m>
                  <m:oMath xmlns:m="http://schemas.openxmlformats.org/officeDocument/2006/math">
                    <m:sSubSup>
                      <m:sSubSupPr>
                        <m:ctrlPr>
                          <a:rPr lang="en-US" altLang="zh-CN" sz="2400" b="1" i="1" smtClean="0">
                            <a:solidFill>
                              <a:schemeClr val="tx1"/>
                            </a:solidFill>
                            <a:latin typeface="Cambria Math" panose="02040503050406030204" pitchFamily="18" charset="0"/>
                          </a:rPr>
                        </m:ctrlPr>
                      </m:sSubSupPr>
                      <m:e>
                        <m:r>
                          <a:rPr lang="en-US" altLang="zh-CN" sz="2400" b="1" i="1" smtClean="0">
                            <a:solidFill>
                              <a:schemeClr val="tx1"/>
                            </a:solidFill>
                            <a:latin typeface="Cambria Math" panose="02040503050406030204" pitchFamily="18" charset="0"/>
                          </a:rPr>
                          <m:t>𝒌</m:t>
                        </m:r>
                      </m:e>
                      <m:sub>
                        <m:r>
                          <a:rPr lang="en-US" altLang="zh-CN" sz="2400" b="1" i="1" smtClean="0">
                            <a:solidFill>
                              <a:schemeClr val="tx1"/>
                            </a:solidFill>
                            <a:latin typeface="Cambria Math" panose="02040503050406030204" pitchFamily="18" charset="0"/>
                          </a:rPr>
                          <m:t>𝒎𝒂𝒙</m:t>
                        </m:r>
                      </m:sub>
                      <m:sup>
                        <m:r>
                          <a:rPr lang="en-US" altLang="zh-CN" sz="2400" b="1" i="1" smtClean="0">
                            <a:solidFill>
                              <a:schemeClr val="tx1"/>
                            </a:solidFill>
                            <a:latin typeface="Cambria Math" panose="02040503050406030204" pitchFamily="18" charset="0"/>
                          </a:rPr>
                          <m:t>𝑩𝑩𝑹</m:t>
                        </m:r>
                      </m:sup>
                    </m:sSubSup>
                    <m:r>
                      <a:rPr lang="en-US" altLang="zh-CN" sz="2400" b="1" i="1" smtClean="0">
                        <a:solidFill>
                          <a:schemeClr val="tx1"/>
                        </a:solidFill>
                        <a:latin typeface="Cambria Math" panose="02040503050406030204" pitchFamily="18" charset="0"/>
                      </a:rPr>
                      <m:t>=</m:t>
                    </m:r>
                    <m:r>
                      <a:rPr lang="en-US" altLang="zh-CN" sz="2400" b="1" i="1" smtClean="0">
                        <a:solidFill>
                          <a:schemeClr val="tx1"/>
                        </a:solidFill>
                        <a:latin typeface="Cambria Math" panose="02040503050406030204" pitchFamily="18" charset="0"/>
                      </a:rPr>
                      <m:t>𝟒</m:t>
                    </m:r>
                  </m:oMath>
                </a14:m>
                <a:r>
                  <a:rPr lang="en-US" altLang="zh-CN" sz="2400" b="1" dirty="0">
                    <a:solidFill>
                      <a:schemeClr val="tx1"/>
                    </a:solidFill>
                  </a:rPr>
                  <a:t> requires </a:t>
                </a:r>
                <a:r>
                  <a:rPr lang="en-US" altLang="zh-CN" sz="2400" b="1" dirty="0">
                    <a:solidFill>
                      <a:srgbClr val="C00000"/>
                    </a:solidFill>
                  </a:rPr>
                  <a:t>4x BDP </a:t>
                </a:r>
                <a:r>
                  <a:rPr lang="en-US" altLang="zh-CN" sz="2400" b="1" dirty="0">
                    <a:solidFill>
                      <a:schemeClr val="tx1"/>
                    </a:solidFill>
                  </a:rPr>
                  <a:t>receive buffer</a:t>
                </a:r>
              </a:p>
            </p:txBody>
          </p:sp>
        </mc:Choice>
        <mc:Fallback xmlns="">
          <p:sp>
            <p:nvSpPr>
              <p:cNvPr id="49" name="矩形 48">
                <a:extLst>
                  <a:ext uri="{FF2B5EF4-FFF2-40B4-BE49-F238E27FC236}">
                    <a16:creationId xmlns:a16="http://schemas.microsoft.com/office/drawing/2014/main" id="{ACFCB157-9DCE-7242-B432-4C83EBD12C90}"/>
                  </a:ext>
                </a:extLst>
              </p:cNvPr>
              <p:cNvSpPr>
                <a:spLocks noRot="1" noChangeAspect="1" noMove="1" noResize="1" noEditPoints="1" noAdjustHandles="1" noChangeArrowheads="1" noChangeShapeType="1" noTextEdit="1"/>
              </p:cNvSpPr>
              <p:nvPr/>
            </p:nvSpPr>
            <p:spPr>
              <a:xfrm>
                <a:off x="5555591" y="2358485"/>
                <a:ext cx="5376728" cy="468205"/>
              </a:xfrm>
              <a:prstGeom prst="rect">
                <a:avLst/>
              </a:prstGeom>
              <a:blipFill>
                <a:blip r:embed="rId6"/>
                <a:stretch>
                  <a:fillRect l="-235" t="-7895" r="-706" b="-2631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矩形 50">
                <a:extLst>
                  <a:ext uri="{FF2B5EF4-FFF2-40B4-BE49-F238E27FC236}">
                    <a16:creationId xmlns:a16="http://schemas.microsoft.com/office/drawing/2014/main" id="{9985BFD1-204E-A042-8316-9CA8E6FD2A7A}"/>
                  </a:ext>
                </a:extLst>
              </p:cNvPr>
              <p:cNvSpPr/>
              <p:nvPr/>
            </p:nvSpPr>
            <p:spPr>
              <a:xfrm>
                <a:off x="5519936" y="1753193"/>
                <a:ext cx="5710153" cy="470000"/>
              </a:xfrm>
              <a:prstGeom prst="rect">
                <a:avLst/>
              </a:prstGeom>
            </p:spPr>
            <p:txBody>
              <a:bodyPr wrap="none">
                <a:spAutoFit/>
              </a:bodyPr>
              <a:lstStyle/>
              <a:p>
                <a14:m>
                  <m:oMath xmlns:m="http://schemas.openxmlformats.org/officeDocument/2006/math">
                    <m:sSubSup>
                      <m:sSubSupPr>
                        <m:ctrlPr>
                          <a:rPr lang="en-US" altLang="zh-CN" sz="2400" b="1" i="1" smtClean="0">
                            <a:solidFill>
                              <a:schemeClr val="tx1"/>
                            </a:solidFill>
                            <a:latin typeface="Cambria Math" panose="02040503050406030204" pitchFamily="18" charset="0"/>
                          </a:rPr>
                        </m:ctrlPr>
                      </m:sSubSupPr>
                      <m:e>
                        <m:r>
                          <a:rPr lang="en-US" altLang="zh-CN" sz="2400" b="1" i="1" smtClean="0">
                            <a:solidFill>
                              <a:schemeClr val="tx1"/>
                            </a:solidFill>
                            <a:latin typeface="Cambria Math" panose="02040503050406030204" pitchFamily="18" charset="0"/>
                          </a:rPr>
                          <m:t>𝒌</m:t>
                        </m:r>
                      </m:e>
                      <m:sub>
                        <m:r>
                          <a:rPr lang="en-US" altLang="zh-CN" sz="2400" b="1" i="1" smtClean="0">
                            <a:solidFill>
                              <a:schemeClr val="tx1"/>
                            </a:solidFill>
                            <a:latin typeface="Cambria Math" panose="02040503050406030204" pitchFamily="18" charset="0"/>
                          </a:rPr>
                          <m:t>𝒎𝒂𝒙</m:t>
                        </m:r>
                      </m:sub>
                      <m:sup>
                        <m:r>
                          <a:rPr lang="en-US" altLang="zh-CN" sz="2400" b="1" i="1" smtClean="0">
                            <a:solidFill>
                              <a:schemeClr val="tx1"/>
                            </a:solidFill>
                            <a:latin typeface="Cambria Math" panose="02040503050406030204" pitchFamily="18" charset="0"/>
                          </a:rPr>
                          <m:t>𝑪𝑼𝑩𝑰𝑪</m:t>
                        </m:r>
                      </m:sup>
                    </m:sSubSup>
                    <m:r>
                      <a:rPr lang="en-US" altLang="zh-CN" sz="2400" b="1" i="1" smtClean="0">
                        <a:solidFill>
                          <a:schemeClr val="tx1"/>
                        </a:solidFill>
                        <a:latin typeface="Cambria Math" panose="02040503050406030204" pitchFamily="18" charset="0"/>
                      </a:rPr>
                      <m:t>=</m:t>
                    </m:r>
                    <m:r>
                      <a:rPr lang="en-US" altLang="zh-CN" sz="2400" b="1" i="1" smtClean="0">
                        <a:solidFill>
                          <a:schemeClr val="tx1"/>
                        </a:solidFill>
                        <a:latin typeface="Cambria Math" panose="02040503050406030204" pitchFamily="18" charset="0"/>
                      </a:rPr>
                      <m:t>𝟐</m:t>
                    </m:r>
                  </m:oMath>
                </a14:m>
                <a:r>
                  <a:rPr lang="en-US" altLang="zh-CN" sz="2400" b="1" dirty="0">
                    <a:solidFill>
                      <a:schemeClr val="tx1"/>
                    </a:solidFill>
                  </a:rPr>
                  <a:t> requires </a:t>
                </a:r>
                <a:r>
                  <a:rPr lang="en-US" altLang="zh-CN" sz="2400" b="1" dirty="0">
                    <a:solidFill>
                      <a:srgbClr val="C00000"/>
                    </a:solidFill>
                  </a:rPr>
                  <a:t>2x BDP </a:t>
                </a:r>
                <a:r>
                  <a:rPr lang="en-US" altLang="zh-CN" sz="2400" b="1" dirty="0">
                    <a:solidFill>
                      <a:schemeClr val="tx1"/>
                    </a:solidFill>
                  </a:rPr>
                  <a:t>receive buffer</a:t>
                </a:r>
              </a:p>
            </p:txBody>
          </p:sp>
        </mc:Choice>
        <mc:Fallback xmlns="">
          <p:sp>
            <p:nvSpPr>
              <p:cNvPr id="51" name="矩形 50">
                <a:extLst>
                  <a:ext uri="{FF2B5EF4-FFF2-40B4-BE49-F238E27FC236}">
                    <a16:creationId xmlns:a16="http://schemas.microsoft.com/office/drawing/2014/main" id="{9985BFD1-204E-A042-8316-9CA8E6FD2A7A}"/>
                  </a:ext>
                </a:extLst>
              </p:cNvPr>
              <p:cNvSpPr>
                <a:spLocks noRot="1" noChangeAspect="1" noMove="1" noResize="1" noEditPoints="1" noAdjustHandles="1" noChangeArrowheads="1" noChangeShapeType="1" noTextEdit="1"/>
              </p:cNvSpPr>
              <p:nvPr/>
            </p:nvSpPr>
            <p:spPr>
              <a:xfrm>
                <a:off x="5519936" y="1753193"/>
                <a:ext cx="5710153" cy="470000"/>
              </a:xfrm>
              <a:prstGeom prst="rect">
                <a:avLst/>
              </a:prstGeom>
              <a:blipFill>
                <a:blip r:embed="rId7"/>
                <a:stretch>
                  <a:fillRect l="-444" t="-5263" b="-26316"/>
                </a:stretch>
              </a:blipFill>
            </p:spPr>
            <p:txBody>
              <a:bodyPr/>
              <a:lstStyle/>
              <a:p>
                <a:r>
                  <a:rPr lang="zh-CN" altLang="en-US">
                    <a:noFill/>
                  </a:rPr>
                  <a:t> </a:t>
                </a:r>
              </a:p>
            </p:txBody>
          </p:sp>
        </mc:Fallback>
      </mc:AlternateContent>
      <p:pic>
        <p:nvPicPr>
          <p:cNvPr id="47" name="图片 46">
            <a:extLst>
              <a:ext uri="{FF2B5EF4-FFF2-40B4-BE49-F238E27FC236}">
                <a16:creationId xmlns:a16="http://schemas.microsoft.com/office/drawing/2014/main" id="{D89F4EA4-7ABD-CB47-B883-1B3EE742510C}"/>
              </a:ext>
            </a:extLst>
          </p:cNvPr>
          <p:cNvPicPr>
            <a:picLocks noChangeAspect="1"/>
          </p:cNvPicPr>
          <p:nvPr/>
        </p:nvPicPr>
        <p:blipFill rotWithShape="1">
          <a:blip r:embed="rId8"/>
          <a:srcRect l="53600" b="15697"/>
          <a:stretch/>
        </p:blipFill>
        <p:spPr>
          <a:xfrm>
            <a:off x="6240016" y="3516356"/>
            <a:ext cx="4799856" cy="3101237"/>
          </a:xfrm>
          <a:prstGeom prst="rect">
            <a:avLst/>
          </a:prstGeom>
        </p:spPr>
      </p:pic>
      <p:sp>
        <p:nvSpPr>
          <p:cNvPr id="4" name="矩形 3">
            <a:extLst>
              <a:ext uri="{FF2B5EF4-FFF2-40B4-BE49-F238E27FC236}">
                <a16:creationId xmlns:a16="http://schemas.microsoft.com/office/drawing/2014/main" id="{4DB30F8E-C4C5-1F45-9B4B-8F023D2EE41E}"/>
              </a:ext>
            </a:extLst>
          </p:cNvPr>
          <p:cNvSpPr/>
          <p:nvPr/>
        </p:nvSpPr>
        <p:spPr>
          <a:xfrm>
            <a:off x="5523571" y="2986857"/>
            <a:ext cx="6758197" cy="369332"/>
          </a:xfrm>
          <a:prstGeom prst="rect">
            <a:avLst/>
          </a:prstGeom>
        </p:spPr>
        <p:txBody>
          <a:bodyPr wrap="none">
            <a:spAutoFit/>
          </a:bodyPr>
          <a:lstStyle/>
          <a:p>
            <a:r>
              <a:rPr lang="en-US" altLang="zh-CN" dirty="0"/>
              <a:t>(</a:t>
            </a:r>
            <a:r>
              <a:rPr lang="en-US" altLang="zh-CN" i="1" dirty="0"/>
              <a:t>c5.xlarge </a:t>
            </a:r>
            <a:r>
              <a:rPr lang="en-US" altLang="zh-CN" dirty="0"/>
              <a:t>instances of Amazon EC2</a:t>
            </a:r>
            <a:r>
              <a:rPr lang="zh-CN" altLang="en-US" dirty="0"/>
              <a:t> </a:t>
            </a:r>
            <a:r>
              <a:rPr lang="en-US" altLang="zh-CN" dirty="0"/>
              <a:t>usually</a:t>
            </a:r>
            <a:r>
              <a:rPr lang="zh-CN" altLang="en-US" dirty="0"/>
              <a:t> </a:t>
            </a:r>
            <a:r>
              <a:rPr lang="en-US" altLang="zh-CN" dirty="0"/>
              <a:t>sets</a:t>
            </a:r>
            <a:r>
              <a:rPr lang="zh-CN" altLang="en-US" dirty="0"/>
              <a:t> </a:t>
            </a:r>
            <a:r>
              <a:rPr lang="en-US" altLang="zh-CN" dirty="0">
                <a:solidFill>
                  <a:srgbClr val="C00000"/>
                </a:solidFill>
              </a:rPr>
              <a:t>16 MB </a:t>
            </a:r>
            <a:r>
              <a:rPr lang="en-US" altLang="zh-CN" dirty="0"/>
              <a:t>receive buffer) </a:t>
            </a:r>
          </a:p>
        </p:txBody>
      </p:sp>
      <p:sp>
        <p:nvSpPr>
          <p:cNvPr id="5" name="矩形 4">
            <a:extLst>
              <a:ext uri="{FF2B5EF4-FFF2-40B4-BE49-F238E27FC236}">
                <a16:creationId xmlns:a16="http://schemas.microsoft.com/office/drawing/2014/main" id="{B03812A8-9F74-C64B-9B4C-8304631B6BD2}"/>
              </a:ext>
            </a:extLst>
          </p:cNvPr>
          <p:cNvSpPr/>
          <p:nvPr/>
        </p:nvSpPr>
        <p:spPr>
          <a:xfrm>
            <a:off x="10887763" y="2407921"/>
            <a:ext cx="1079142" cy="369332"/>
          </a:xfrm>
          <a:prstGeom prst="rect">
            <a:avLst/>
          </a:prstGeom>
        </p:spPr>
        <p:txBody>
          <a:bodyPr wrap="none">
            <a:spAutoFit/>
          </a:bodyPr>
          <a:lstStyle/>
          <a:p>
            <a:r>
              <a:rPr lang="en-US" altLang="zh-CN" b="1" dirty="0">
                <a:solidFill>
                  <a:srgbClr val="C00000"/>
                </a:solidFill>
                <a:latin typeface="NimbusRomNo9L"/>
              </a:rPr>
              <a:t>≈143 MB </a:t>
            </a:r>
            <a:endParaRPr lang="en-US" altLang="zh-CN" b="1" dirty="0">
              <a:solidFill>
                <a:srgbClr val="C00000"/>
              </a:solidFill>
            </a:endParaRPr>
          </a:p>
        </p:txBody>
      </p:sp>
    </p:spTree>
    <p:extLst>
      <p:ext uri="{BB962C8B-B14F-4D97-AF65-F5344CB8AC3E}">
        <p14:creationId xmlns:p14="http://schemas.microsoft.com/office/powerpoint/2010/main" val="3423466349"/>
      </p:ext>
    </p:extLst>
  </p:cSld>
  <p:clrMapOvr>
    <a:masterClrMapping/>
  </p:clrMapOvr>
  <mc:AlternateContent xmlns:mc="http://schemas.openxmlformats.org/markup-compatibility/2006" xmlns:p14="http://schemas.microsoft.com/office/powerpoint/2010/main">
    <mc:Choice Requires="p14">
      <p:transition p14:dur="0" advTm="75392"/>
    </mc:Choice>
    <mc:Fallback xmlns="">
      <p:transition advTm="7539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标题 1"/>
          <p:cNvSpPr>
            <a:spLocks noGrp="1"/>
          </p:cNvSpPr>
          <p:nvPr>
            <p:ph type="title"/>
          </p:nvPr>
        </p:nvSpPr>
        <p:spPr/>
        <p:txBody>
          <a:bodyPr/>
          <a:lstStyle/>
          <a:p>
            <a:r>
              <a:rPr lang="en-US" altLang="zh-CN" b="1" dirty="0"/>
              <a:t>Takeaways</a:t>
            </a:r>
            <a:endParaRPr lang="zh-CN" altLang="en-US" b="1" dirty="0"/>
          </a:p>
        </p:txBody>
      </p:sp>
      <p:sp>
        <p:nvSpPr>
          <p:cNvPr id="1048587" name="内容占位符 3"/>
          <p:cNvSpPr>
            <a:spLocks noGrp="1"/>
          </p:cNvSpPr>
          <p:nvPr>
            <p:ph idx="1"/>
          </p:nvPr>
        </p:nvSpPr>
        <p:spPr>
          <a:xfrm>
            <a:off x="839416" y="2780928"/>
            <a:ext cx="10081120" cy="1568956"/>
          </a:xfrm>
          <a:prstGeom prst="rect">
            <a:avLst/>
          </a:prstGeom>
        </p:spPr>
        <p:txBody>
          <a:bodyPr wrap="square">
            <a:spAutoFit/>
          </a:bodyPr>
          <a:lstStyle/>
          <a:p>
            <a:pPr algn="just">
              <a:lnSpc>
                <a:spcPct val="150000"/>
              </a:lnSpc>
              <a:spcBef>
                <a:spcPts val="600"/>
              </a:spcBef>
            </a:pPr>
            <a:r>
              <a:rPr lang="en-US" altLang="x-none" sz="2000" dirty="0"/>
              <a:t>Loss-based TCP </a:t>
            </a:r>
            <a:r>
              <a:rPr lang="en-US" altLang="zh-CN" sz="2000" dirty="0"/>
              <a:t>i</a:t>
            </a:r>
            <a:r>
              <a:rPr lang="en-US" altLang="x-none" sz="2000" dirty="0"/>
              <a:t>mproperly </a:t>
            </a:r>
            <a:r>
              <a:rPr lang="en-US" altLang="zh-CN" sz="2000" dirty="0"/>
              <a:t>d</a:t>
            </a:r>
            <a:r>
              <a:rPr lang="en-US" altLang="x-none" sz="2000" dirty="0"/>
              <a:t>ecreases </a:t>
            </a:r>
            <a:r>
              <a:rPr lang="en-US" altLang="zh-CN" sz="2000" dirty="0"/>
              <a:t>w</a:t>
            </a:r>
            <a:r>
              <a:rPr lang="en-US" altLang="x-none" sz="2000" dirty="0"/>
              <a:t>indow </a:t>
            </a:r>
          </a:p>
          <a:p>
            <a:pPr algn="just">
              <a:lnSpc>
                <a:spcPct val="150000"/>
              </a:lnSpc>
              <a:spcBef>
                <a:spcPts val="600"/>
              </a:spcBef>
            </a:pPr>
            <a:r>
              <a:rPr lang="en-US" altLang="x-none" sz="2000" b="1" dirty="0"/>
              <a:t>Recovery </a:t>
            </a:r>
            <a:r>
              <a:rPr lang="en-US" altLang="zh-CN" sz="2000" b="1" dirty="0"/>
              <a:t>c</a:t>
            </a:r>
            <a:r>
              <a:rPr lang="en-US" altLang="x-none" sz="2000" b="1" dirty="0"/>
              <a:t>apability </a:t>
            </a:r>
            <a:r>
              <a:rPr lang="en-US" altLang="zh-CN" sz="2000" b="1" dirty="0"/>
              <a:t>d</a:t>
            </a:r>
            <a:r>
              <a:rPr lang="en-US" altLang="x-none" sz="2000" b="1" dirty="0"/>
              <a:t>oes not </a:t>
            </a:r>
            <a:r>
              <a:rPr lang="en-US" altLang="zh-CN" sz="2000" b="1" dirty="0"/>
              <a:t>m</a:t>
            </a:r>
            <a:r>
              <a:rPr lang="en-US" altLang="x-none" sz="2000" b="1" dirty="0"/>
              <a:t>atch </a:t>
            </a:r>
            <a:r>
              <a:rPr lang="en-US" altLang="zh-CN" sz="2000" b="1" dirty="0"/>
              <a:t>h</a:t>
            </a:r>
            <a:r>
              <a:rPr lang="en-US" altLang="x-none" sz="2000" b="1" dirty="0"/>
              <a:t>igh-speed TCP </a:t>
            </a:r>
          </a:p>
          <a:p>
            <a:pPr algn="just">
              <a:lnSpc>
                <a:spcPct val="150000"/>
              </a:lnSpc>
              <a:spcBef>
                <a:spcPts val="600"/>
              </a:spcBef>
            </a:pPr>
            <a:r>
              <a:rPr lang="en-US" altLang="x-none" sz="2000" dirty="0"/>
              <a:t>Application-</a:t>
            </a:r>
            <a:r>
              <a:rPr lang="en-US" altLang="zh-CN" sz="2000" dirty="0"/>
              <a:t>l</a:t>
            </a:r>
            <a:r>
              <a:rPr lang="en-US" altLang="x-none" sz="2000" dirty="0"/>
              <a:t>evel </a:t>
            </a:r>
            <a:r>
              <a:rPr lang="en-US" altLang="zh-CN" sz="2000" dirty="0"/>
              <a:t>o</a:t>
            </a:r>
            <a:r>
              <a:rPr lang="en-US" altLang="x-none" sz="2000" dirty="0"/>
              <a:t>ptimization </a:t>
            </a:r>
            <a:r>
              <a:rPr lang="en-US" altLang="zh-CN" sz="2000" dirty="0"/>
              <a:t>d</a:t>
            </a:r>
            <a:r>
              <a:rPr lang="en-US" altLang="x-none" sz="2000" dirty="0"/>
              <a:t>o </a:t>
            </a:r>
            <a:r>
              <a:rPr lang="en-US" altLang="zh-CN" sz="2000" dirty="0"/>
              <a:t>n</a:t>
            </a:r>
            <a:r>
              <a:rPr lang="en-US" altLang="x-none" sz="2000" dirty="0"/>
              <a:t>ot </a:t>
            </a:r>
            <a:r>
              <a:rPr lang="en-US" altLang="zh-CN" sz="2000" dirty="0"/>
              <a:t>g</a:t>
            </a:r>
            <a:r>
              <a:rPr lang="en-US" altLang="x-none" sz="2000" dirty="0"/>
              <a:t>eneralize </a:t>
            </a:r>
          </a:p>
        </p:txBody>
      </p:sp>
      <p:sp>
        <p:nvSpPr>
          <p:cNvPr id="3" name="幻灯片编号占位符 2"/>
          <p:cNvSpPr>
            <a:spLocks noGrp="1"/>
          </p:cNvSpPr>
          <p:nvPr>
            <p:ph type="sldNum" sz="quarter" idx="12"/>
          </p:nvPr>
        </p:nvSpPr>
        <p:spPr/>
        <p:txBody>
          <a:bodyPr/>
          <a:lstStyle/>
          <a:p>
            <a:pPr algn="r"/>
            <a:fld id="{3AC99A5B-5B03-425B-9284-2F10A88898BE}" type="slidenum">
              <a:rPr lang="en-US"/>
              <a:pPr algn="r"/>
              <a:t>16</a:t>
            </a:fld>
            <a:endParaRPr lang="en-US"/>
          </a:p>
        </p:txBody>
      </p:sp>
    </p:spTree>
    <p:custDataLst>
      <p:tags r:id="rId1"/>
    </p:custDataLst>
    <p:extLst>
      <p:ext uri="{BB962C8B-B14F-4D97-AF65-F5344CB8AC3E}">
        <p14:creationId xmlns:p14="http://schemas.microsoft.com/office/powerpoint/2010/main" val="1990474375"/>
      </p:ext>
    </p:extLst>
  </p:cSld>
  <p:clrMapOvr>
    <a:masterClrMapping/>
  </p:clrMapOvr>
  <mc:AlternateContent xmlns:mc="http://schemas.openxmlformats.org/markup-compatibility/2006" xmlns:p14="http://schemas.microsoft.com/office/powerpoint/2010/main">
    <mc:Choice Requires="p14">
      <p:transition p14:dur="0" advTm="39887"/>
    </mc:Choice>
    <mc:Fallback xmlns="">
      <p:transition advTm="3988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标题 1"/>
          <p:cNvSpPr>
            <a:spLocks noGrp="1"/>
          </p:cNvSpPr>
          <p:nvPr>
            <p:ph type="title"/>
          </p:nvPr>
        </p:nvSpPr>
        <p:spPr/>
        <p:txBody>
          <a:bodyPr/>
          <a:lstStyle/>
          <a:p>
            <a:r>
              <a:rPr lang="en-US" altLang="zh-CN" b="1" dirty="0"/>
              <a:t>Takeaways</a:t>
            </a:r>
            <a:endParaRPr lang="zh-CN" altLang="en-US" b="1" dirty="0"/>
          </a:p>
        </p:txBody>
      </p:sp>
      <p:sp>
        <p:nvSpPr>
          <p:cNvPr id="1048587" name="内容占位符 3"/>
          <p:cNvSpPr>
            <a:spLocks noGrp="1"/>
          </p:cNvSpPr>
          <p:nvPr>
            <p:ph idx="1"/>
          </p:nvPr>
        </p:nvSpPr>
        <p:spPr>
          <a:xfrm>
            <a:off x="839416" y="2780928"/>
            <a:ext cx="10081120" cy="1568956"/>
          </a:xfrm>
          <a:prstGeom prst="rect">
            <a:avLst/>
          </a:prstGeom>
        </p:spPr>
        <p:txBody>
          <a:bodyPr wrap="square">
            <a:spAutoFit/>
          </a:bodyPr>
          <a:lstStyle/>
          <a:p>
            <a:pPr algn="just">
              <a:lnSpc>
                <a:spcPct val="150000"/>
              </a:lnSpc>
              <a:spcBef>
                <a:spcPts val="600"/>
              </a:spcBef>
            </a:pPr>
            <a:r>
              <a:rPr lang="en-US" altLang="x-none" sz="2000" dirty="0"/>
              <a:t>Loss-based TCP </a:t>
            </a:r>
            <a:r>
              <a:rPr lang="en-US" altLang="zh-CN" sz="2000" dirty="0"/>
              <a:t>i</a:t>
            </a:r>
            <a:r>
              <a:rPr lang="en-US" altLang="x-none" sz="2000" dirty="0"/>
              <a:t>mproperly </a:t>
            </a:r>
            <a:r>
              <a:rPr lang="en-US" altLang="zh-CN" sz="2000" dirty="0"/>
              <a:t>d</a:t>
            </a:r>
            <a:r>
              <a:rPr lang="en-US" altLang="x-none" sz="2000" dirty="0"/>
              <a:t>ecreases </a:t>
            </a:r>
            <a:r>
              <a:rPr lang="en-US" altLang="zh-CN" sz="2000" dirty="0"/>
              <a:t>w</a:t>
            </a:r>
            <a:r>
              <a:rPr lang="en-US" altLang="x-none" sz="2000" dirty="0"/>
              <a:t>indow </a:t>
            </a:r>
          </a:p>
          <a:p>
            <a:pPr algn="just">
              <a:lnSpc>
                <a:spcPct val="150000"/>
              </a:lnSpc>
              <a:spcBef>
                <a:spcPts val="600"/>
              </a:spcBef>
            </a:pPr>
            <a:r>
              <a:rPr lang="en-US" altLang="x-none" sz="2000" dirty="0"/>
              <a:t>Recovery </a:t>
            </a:r>
            <a:r>
              <a:rPr lang="en-US" altLang="zh-CN" sz="2000" dirty="0"/>
              <a:t>c</a:t>
            </a:r>
            <a:r>
              <a:rPr lang="en-US" altLang="x-none" sz="2000" dirty="0"/>
              <a:t>apability </a:t>
            </a:r>
            <a:r>
              <a:rPr lang="en-US" altLang="zh-CN" sz="2000" dirty="0"/>
              <a:t>d</a:t>
            </a:r>
            <a:r>
              <a:rPr lang="en-US" altLang="x-none" sz="2000" dirty="0"/>
              <a:t>oes not </a:t>
            </a:r>
            <a:r>
              <a:rPr lang="en-US" altLang="zh-CN" sz="2000" dirty="0"/>
              <a:t>m</a:t>
            </a:r>
            <a:r>
              <a:rPr lang="en-US" altLang="x-none" sz="2000" dirty="0"/>
              <a:t>atch </a:t>
            </a:r>
            <a:r>
              <a:rPr lang="en-US" altLang="zh-CN" sz="2000" dirty="0"/>
              <a:t>h</a:t>
            </a:r>
            <a:r>
              <a:rPr lang="en-US" altLang="x-none" sz="2000" dirty="0"/>
              <a:t>igh-speed TCP </a:t>
            </a:r>
          </a:p>
          <a:p>
            <a:pPr algn="just">
              <a:lnSpc>
                <a:spcPct val="150000"/>
              </a:lnSpc>
              <a:spcBef>
                <a:spcPts val="600"/>
              </a:spcBef>
            </a:pPr>
            <a:r>
              <a:rPr lang="en-US" altLang="x-none" sz="2000" b="1" dirty="0"/>
              <a:t>Application-</a:t>
            </a:r>
            <a:r>
              <a:rPr lang="en-US" altLang="zh-CN" sz="2000" b="1" dirty="0"/>
              <a:t>l</a:t>
            </a:r>
            <a:r>
              <a:rPr lang="en-US" altLang="x-none" sz="2000" b="1" dirty="0"/>
              <a:t>evel </a:t>
            </a:r>
            <a:r>
              <a:rPr lang="en-US" altLang="zh-CN" sz="2000" b="1" dirty="0"/>
              <a:t>o</a:t>
            </a:r>
            <a:r>
              <a:rPr lang="en-US" altLang="x-none" sz="2000" b="1" dirty="0"/>
              <a:t>ptimization </a:t>
            </a:r>
            <a:r>
              <a:rPr lang="en-US" altLang="zh-CN" sz="2000" b="1" dirty="0"/>
              <a:t>d</a:t>
            </a:r>
            <a:r>
              <a:rPr lang="en-US" altLang="x-none" sz="2000" b="1" dirty="0"/>
              <a:t>o </a:t>
            </a:r>
            <a:r>
              <a:rPr lang="en-US" altLang="zh-CN" sz="2000" b="1" dirty="0"/>
              <a:t>n</a:t>
            </a:r>
            <a:r>
              <a:rPr lang="en-US" altLang="x-none" sz="2000" b="1" dirty="0"/>
              <a:t>ot </a:t>
            </a:r>
            <a:r>
              <a:rPr lang="en-US" altLang="zh-CN" sz="2000" b="1" dirty="0"/>
              <a:t>g</a:t>
            </a:r>
            <a:r>
              <a:rPr lang="en-US" altLang="x-none" sz="2000" b="1" dirty="0"/>
              <a:t>eneralize </a:t>
            </a:r>
          </a:p>
        </p:txBody>
      </p:sp>
      <p:sp>
        <p:nvSpPr>
          <p:cNvPr id="3" name="幻灯片编号占位符 2"/>
          <p:cNvSpPr>
            <a:spLocks noGrp="1"/>
          </p:cNvSpPr>
          <p:nvPr>
            <p:ph type="sldNum" sz="quarter" idx="12"/>
          </p:nvPr>
        </p:nvSpPr>
        <p:spPr/>
        <p:txBody>
          <a:bodyPr/>
          <a:lstStyle/>
          <a:p>
            <a:pPr algn="r"/>
            <a:fld id="{3AC99A5B-5B03-425B-9284-2F10A88898BE}" type="slidenum">
              <a:rPr lang="en-US"/>
              <a:pPr algn="r"/>
              <a:t>17</a:t>
            </a:fld>
            <a:endParaRPr lang="en-US"/>
          </a:p>
        </p:txBody>
      </p:sp>
    </p:spTree>
    <p:custDataLst>
      <p:tags r:id="rId1"/>
    </p:custDataLst>
    <p:extLst>
      <p:ext uri="{BB962C8B-B14F-4D97-AF65-F5344CB8AC3E}">
        <p14:creationId xmlns:p14="http://schemas.microsoft.com/office/powerpoint/2010/main" val="3618830008"/>
      </p:ext>
    </p:extLst>
  </p:cSld>
  <p:clrMapOvr>
    <a:masterClrMapping/>
  </p:clrMapOvr>
  <mc:AlternateContent xmlns:mc="http://schemas.openxmlformats.org/markup-compatibility/2006" xmlns:p14="http://schemas.microsoft.com/office/powerpoint/2010/main">
    <mc:Choice Requires="p14">
      <p:transition p14:dur="0" advTm="39887"/>
    </mc:Choice>
    <mc:Fallback xmlns="">
      <p:transition advTm="3988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3"/>
          <p:cNvSpPr>
            <a:spLocks noGrp="1"/>
          </p:cNvSpPr>
          <p:nvPr>
            <p:ph type="title"/>
          </p:nvPr>
        </p:nvSpPr>
        <p:spPr>
          <a:xfrm>
            <a:off x="609600" y="188640"/>
            <a:ext cx="10972800" cy="1143000"/>
          </a:xfrm>
        </p:spPr>
        <p:txBody>
          <a:bodyPr>
            <a:normAutofit fontScale="90000"/>
          </a:bodyPr>
          <a:lstStyle/>
          <a:p>
            <a:r>
              <a:rPr lang="en-US" altLang="zh-CN" b="1" dirty="0"/>
              <a:t>Application-level optimization do not generalize </a:t>
            </a:r>
          </a:p>
        </p:txBody>
      </p:sp>
      <p:sp>
        <p:nvSpPr>
          <p:cNvPr id="3" name="幻灯片编号占位符 2"/>
          <p:cNvSpPr>
            <a:spLocks noGrp="1"/>
          </p:cNvSpPr>
          <p:nvPr>
            <p:ph type="sldNum" sz="quarter" idx="12"/>
          </p:nvPr>
        </p:nvSpPr>
        <p:spPr/>
        <p:txBody>
          <a:bodyPr/>
          <a:lstStyle/>
          <a:p>
            <a:pPr algn="r"/>
            <a:fld id="{3AC99A5B-5B03-425B-9284-2F10A88898BE}" type="slidenum">
              <a:rPr lang="en-US"/>
              <a:pPr algn="r"/>
              <a:t>18</a:t>
            </a:fld>
            <a:endParaRPr lang="en-US"/>
          </a:p>
        </p:txBody>
      </p:sp>
      <p:sp>
        <p:nvSpPr>
          <p:cNvPr id="15" name="Rectangle 3">
            <a:extLst>
              <a:ext uri="{FF2B5EF4-FFF2-40B4-BE49-F238E27FC236}">
                <a16:creationId xmlns:a16="http://schemas.microsoft.com/office/drawing/2014/main" id="{94EB07D3-BABA-9443-B088-F123DF6AB328}"/>
              </a:ext>
            </a:extLst>
          </p:cNvPr>
          <p:cNvSpPr txBox="1">
            <a:spLocks noChangeArrowheads="1"/>
          </p:cNvSpPr>
          <p:nvPr/>
        </p:nvSpPr>
        <p:spPr bwMode="auto">
          <a:xfrm>
            <a:off x="695400" y="1916833"/>
            <a:ext cx="11305256" cy="2376264"/>
          </a:xfrm>
          <a:prstGeom prst="rect">
            <a:avLst/>
          </a:prstGeom>
          <a:noFill/>
          <a:ln w="9525">
            <a:noFill/>
            <a:miter lim="800000"/>
            <a:headEnd/>
            <a:tailEnd/>
          </a:ln>
        </p:spPr>
        <p:txBody>
          <a:bodyPr vert="horz" wrap="square" lIns="78270" tIns="39135" rIns="78270" bIns="39135" numCol="1" anchor="t" anchorCtr="0" compatLnSpc="1">
            <a:prstTxWarp prst="textNoShape">
              <a:avLst/>
            </a:prstTxWarp>
          </a:bodyPr>
          <a:lstStyle>
            <a:lvl1pPr marL="252413" indent="-252413" algn="l" defTabSz="671513" rtl="0" eaLnBrk="0" fontAlgn="base" hangingPunct="0">
              <a:lnSpc>
                <a:spcPct val="140000"/>
              </a:lnSpc>
              <a:spcBef>
                <a:spcPct val="0"/>
              </a:spcBef>
              <a:spcAft>
                <a:spcPct val="0"/>
              </a:spcAft>
              <a:buFont typeface="Wingdings" pitchFamily="2" charset="2"/>
              <a:buChar char="n"/>
              <a:defRPr sz="1600" b="1">
                <a:solidFill>
                  <a:schemeClr val="tx1"/>
                </a:solidFill>
                <a:latin typeface="+mn-lt"/>
                <a:ea typeface="+mn-ea"/>
                <a:cs typeface="+mn-cs"/>
              </a:defRPr>
            </a:lvl1pPr>
            <a:lvl2pPr marL="546100" indent="-209550" algn="l" defTabSz="671513" rtl="0" eaLnBrk="0" fontAlgn="base" hangingPunct="0">
              <a:lnSpc>
                <a:spcPct val="140000"/>
              </a:lnSpc>
              <a:spcBef>
                <a:spcPct val="0"/>
              </a:spcBef>
              <a:spcAft>
                <a:spcPct val="0"/>
              </a:spcAft>
              <a:buChar char="–"/>
              <a:defRPr sz="1900">
                <a:solidFill>
                  <a:schemeClr val="tx1"/>
                </a:solidFill>
                <a:latin typeface="+mn-lt"/>
                <a:ea typeface="+mn-ea"/>
              </a:defRPr>
            </a:lvl2pPr>
            <a:lvl3pPr marL="839788" indent="-168275" algn="l" defTabSz="671513" rtl="0" eaLnBrk="0" fontAlgn="base" hangingPunct="0">
              <a:lnSpc>
                <a:spcPct val="140000"/>
              </a:lnSpc>
              <a:spcBef>
                <a:spcPct val="0"/>
              </a:spcBef>
              <a:spcAft>
                <a:spcPct val="0"/>
              </a:spcAft>
              <a:buChar char="•"/>
              <a:defRPr sz="1900">
                <a:solidFill>
                  <a:schemeClr val="tx1"/>
                </a:solidFill>
                <a:latin typeface="+mn-lt"/>
                <a:ea typeface="+mn-ea"/>
              </a:defRPr>
            </a:lvl3pPr>
            <a:lvl4pPr marL="1174750" indent="-168275" algn="l" defTabSz="671513" rtl="0" eaLnBrk="0" fontAlgn="base" hangingPunct="0">
              <a:lnSpc>
                <a:spcPct val="140000"/>
              </a:lnSpc>
              <a:spcBef>
                <a:spcPct val="0"/>
              </a:spcBef>
              <a:spcAft>
                <a:spcPct val="0"/>
              </a:spcAft>
              <a:buChar char="–"/>
              <a:defRPr sz="1900">
                <a:solidFill>
                  <a:schemeClr val="tx1"/>
                </a:solidFill>
                <a:latin typeface="+mn-lt"/>
                <a:ea typeface="+mn-ea"/>
              </a:defRPr>
            </a:lvl4pPr>
            <a:lvl5pPr marL="1509713" indent="-166688" algn="l" defTabSz="671513" rtl="0" eaLnBrk="0" fontAlgn="base" hangingPunct="0">
              <a:lnSpc>
                <a:spcPct val="140000"/>
              </a:lnSpc>
              <a:spcBef>
                <a:spcPct val="0"/>
              </a:spcBef>
              <a:spcAft>
                <a:spcPct val="0"/>
              </a:spcAft>
              <a:buChar char="»"/>
              <a:defRPr sz="1900">
                <a:solidFill>
                  <a:schemeClr val="tx1"/>
                </a:solidFill>
                <a:latin typeface="+mn-lt"/>
                <a:ea typeface="+mn-ea"/>
              </a:defRPr>
            </a:lvl5pPr>
            <a:lvl6pPr marL="1966913" indent="-166688" algn="l" defTabSz="671513" rtl="0" fontAlgn="base">
              <a:lnSpc>
                <a:spcPct val="140000"/>
              </a:lnSpc>
              <a:spcBef>
                <a:spcPct val="0"/>
              </a:spcBef>
              <a:spcAft>
                <a:spcPct val="0"/>
              </a:spcAft>
              <a:buChar char="»"/>
              <a:defRPr sz="1900">
                <a:solidFill>
                  <a:schemeClr val="tx1"/>
                </a:solidFill>
                <a:latin typeface="+mn-lt"/>
                <a:ea typeface="+mn-ea"/>
              </a:defRPr>
            </a:lvl6pPr>
            <a:lvl7pPr marL="2424113" indent="-166688" algn="l" defTabSz="671513" rtl="0" fontAlgn="base">
              <a:lnSpc>
                <a:spcPct val="140000"/>
              </a:lnSpc>
              <a:spcBef>
                <a:spcPct val="0"/>
              </a:spcBef>
              <a:spcAft>
                <a:spcPct val="0"/>
              </a:spcAft>
              <a:buChar char="»"/>
              <a:defRPr sz="1900">
                <a:solidFill>
                  <a:schemeClr val="tx1"/>
                </a:solidFill>
                <a:latin typeface="+mn-lt"/>
                <a:ea typeface="+mn-ea"/>
              </a:defRPr>
            </a:lvl7pPr>
            <a:lvl8pPr marL="2881313" indent="-166688" algn="l" defTabSz="671513" rtl="0" fontAlgn="base">
              <a:lnSpc>
                <a:spcPct val="140000"/>
              </a:lnSpc>
              <a:spcBef>
                <a:spcPct val="0"/>
              </a:spcBef>
              <a:spcAft>
                <a:spcPct val="0"/>
              </a:spcAft>
              <a:buChar char="»"/>
              <a:defRPr sz="1900">
                <a:solidFill>
                  <a:schemeClr val="tx1"/>
                </a:solidFill>
                <a:latin typeface="+mn-lt"/>
                <a:ea typeface="+mn-ea"/>
              </a:defRPr>
            </a:lvl8pPr>
            <a:lvl9pPr marL="3338513" indent="-166688" algn="l" defTabSz="671513" rtl="0" fontAlgn="base">
              <a:lnSpc>
                <a:spcPct val="140000"/>
              </a:lnSpc>
              <a:spcBef>
                <a:spcPct val="0"/>
              </a:spcBef>
              <a:spcAft>
                <a:spcPct val="0"/>
              </a:spcAft>
              <a:buChar char="»"/>
              <a:defRPr sz="1900">
                <a:solidFill>
                  <a:schemeClr val="tx1"/>
                </a:solidFill>
                <a:latin typeface="+mn-lt"/>
                <a:ea typeface="+mn-ea"/>
              </a:defRPr>
            </a:lvl9pPr>
          </a:lstStyle>
          <a:p>
            <a:pPr>
              <a:defRPr/>
            </a:pPr>
            <a:r>
              <a:rPr lang="en-US" altLang="zh-CN" sz="2000" kern="0" dirty="0">
                <a:latin typeface="Verdana" panose="020B0604030504040204" pitchFamily="34" charset="0"/>
                <a:ea typeface="Verdana" panose="020B0604030504040204" pitchFamily="34" charset="0"/>
              </a:rPr>
              <a:t>Parallel TCP requires tuning repeatedly</a:t>
            </a:r>
          </a:p>
          <a:p>
            <a:pPr lvl="1">
              <a:defRPr/>
            </a:pPr>
            <a:r>
              <a:rPr lang="en-US" altLang="zh-CN" sz="1600" kern="0" dirty="0">
                <a:latin typeface="Verdana" panose="020B0604030504040204" pitchFamily="34" charset="0"/>
                <a:ea typeface="Verdana" panose="020B0604030504040204" pitchFamily="34" charset="0"/>
              </a:rPr>
              <a:t>Network conditions such as RTT, PLR, bottleneck link capacity are always dynamically changing, and cross traffic is also unpredictable </a:t>
            </a:r>
          </a:p>
          <a:p>
            <a:pPr lvl="1">
              <a:defRPr/>
            </a:pPr>
            <a:r>
              <a:rPr lang="en-US" altLang="zh-CN" sz="1600" kern="0" dirty="0">
                <a:latin typeface="Verdana" panose="020B0604030504040204" pitchFamily="34" charset="0"/>
                <a:ea typeface="Verdana" panose="020B0604030504040204" pitchFamily="34" charset="0"/>
              </a:rPr>
              <a:t>Characteristics of datasets (e.g., file size and number of files) and end-hosts (e.g., file system and transmission protocol type) impact the optimal parallelism level</a:t>
            </a:r>
          </a:p>
          <a:p>
            <a:pPr>
              <a:defRPr/>
            </a:pPr>
            <a:r>
              <a:rPr lang="en-US" altLang="zh-CN" sz="2000" kern="0" dirty="0">
                <a:latin typeface="Verdana" panose="020B0604030504040204" pitchFamily="34" charset="0"/>
                <a:ea typeface="Verdana" panose="020B0604030504040204" pitchFamily="34" charset="0"/>
              </a:rPr>
              <a:t>Parallel TCP introduces negative effect due to a greater risk of tail loss </a:t>
            </a:r>
          </a:p>
        </p:txBody>
      </p:sp>
      <p:pic>
        <p:nvPicPr>
          <p:cNvPr id="2" name="图片 1">
            <a:extLst>
              <a:ext uri="{FF2B5EF4-FFF2-40B4-BE49-F238E27FC236}">
                <a16:creationId xmlns:a16="http://schemas.microsoft.com/office/drawing/2014/main" id="{7A3926B2-982D-1D41-983D-5990CDBCF2CC}"/>
              </a:ext>
            </a:extLst>
          </p:cNvPr>
          <p:cNvPicPr>
            <a:picLocks noChangeAspect="1"/>
          </p:cNvPicPr>
          <p:nvPr/>
        </p:nvPicPr>
        <p:blipFill>
          <a:blip r:embed="rId4"/>
          <a:stretch>
            <a:fillRect/>
          </a:stretch>
        </p:blipFill>
        <p:spPr>
          <a:xfrm>
            <a:off x="3156012" y="4293097"/>
            <a:ext cx="5879976" cy="2292002"/>
          </a:xfrm>
          <a:prstGeom prst="rect">
            <a:avLst/>
          </a:prstGeom>
        </p:spPr>
      </p:pic>
    </p:spTree>
    <p:custDataLst>
      <p:tags r:id="rId1"/>
    </p:custDataLst>
    <p:extLst>
      <p:ext uri="{BB962C8B-B14F-4D97-AF65-F5344CB8AC3E}">
        <p14:creationId xmlns:p14="http://schemas.microsoft.com/office/powerpoint/2010/main" val="1273773656"/>
      </p:ext>
    </p:extLst>
  </p:cSld>
  <p:clrMapOvr>
    <a:masterClrMapping/>
  </p:clrMapOvr>
  <mc:AlternateContent xmlns:mc="http://schemas.openxmlformats.org/markup-compatibility/2006" xmlns:p14="http://schemas.microsoft.com/office/powerpoint/2010/main">
    <mc:Choice Requires="p14">
      <p:transition p14:dur="0" advTm="19595"/>
    </mc:Choice>
    <mc:Fallback xmlns="">
      <p:transition advTm="19595"/>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pPr algn="r"/>
            <a:fld id="{3AC99A5B-5B03-425B-9284-2F10A88898BE}" type="slidenum">
              <a:rPr lang="en-US"/>
              <a:pPr algn="r"/>
              <a:t>19</a:t>
            </a:fld>
            <a:endParaRPr lang="en-US"/>
          </a:p>
        </p:txBody>
      </p:sp>
      <p:sp>
        <p:nvSpPr>
          <p:cNvPr id="4" name="矩形 3">
            <a:extLst>
              <a:ext uri="{FF2B5EF4-FFF2-40B4-BE49-F238E27FC236}">
                <a16:creationId xmlns:a16="http://schemas.microsoft.com/office/drawing/2014/main" id="{9F33A62E-1B7C-7143-BB3A-7AAA1EBC2B9A}"/>
              </a:ext>
            </a:extLst>
          </p:cNvPr>
          <p:cNvSpPr/>
          <p:nvPr/>
        </p:nvSpPr>
        <p:spPr>
          <a:xfrm>
            <a:off x="358191" y="2348880"/>
            <a:ext cx="11208568" cy="2123658"/>
          </a:xfrm>
          <a:prstGeom prst="rect">
            <a:avLst/>
          </a:prstGeom>
        </p:spPr>
        <p:txBody>
          <a:bodyPr wrap="square">
            <a:spAutoFit/>
          </a:bodyPr>
          <a:lstStyle/>
          <a:p>
            <a:pPr algn="ctr"/>
            <a:r>
              <a:rPr lang="en-US" altLang="zh-CN" sz="4400" b="1" dirty="0">
                <a:latin typeface="NimbusRomNo9L"/>
              </a:rPr>
              <a:t>Our work</a:t>
            </a:r>
            <a:r>
              <a:rPr lang="en-US" altLang="zh-CN" sz="4400" dirty="0">
                <a:latin typeface="NimbusRomNo9L"/>
              </a:rPr>
              <a:t>: </a:t>
            </a:r>
          </a:p>
          <a:p>
            <a:pPr algn="ctr"/>
            <a:r>
              <a:rPr lang="en-US" altLang="zh-CN" sz="4400" b="1" dirty="0">
                <a:solidFill>
                  <a:srgbClr val="C00000"/>
                </a:solidFill>
                <a:latin typeface="NimbusRomNo9L"/>
              </a:rPr>
              <a:t>Eliminating the bottleneck of receive buffer </a:t>
            </a:r>
            <a:r>
              <a:rPr lang="en-US" altLang="zh-CN" sz="4400" dirty="0">
                <a:latin typeface="NimbusRomNo9L"/>
              </a:rPr>
              <a:t>during the loss recovery phases</a:t>
            </a:r>
            <a:endParaRPr lang="en-US" altLang="zh-CN" sz="4400" dirty="0"/>
          </a:p>
        </p:txBody>
      </p:sp>
    </p:spTree>
    <p:custDataLst>
      <p:tags r:id="rId1"/>
    </p:custDataLst>
    <p:extLst>
      <p:ext uri="{BB962C8B-B14F-4D97-AF65-F5344CB8AC3E}">
        <p14:creationId xmlns:p14="http://schemas.microsoft.com/office/powerpoint/2010/main" val="1202413168"/>
      </p:ext>
    </p:extLst>
  </p:cSld>
  <p:clrMapOvr>
    <a:masterClrMapping/>
  </p:clrMapOvr>
  <mc:AlternateContent xmlns:mc="http://schemas.openxmlformats.org/markup-compatibility/2006" xmlns:p14="http://schemas.microsoft.com/office/powerpoint/2010/main">
    <mc:Choice Requires="p14">
      <p:transition p14:dur="0" advTm="19595"/>
    </mc:Choice>
    <mc:Fallback xmlns="">
      <p:transition advTm="19595"/>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9CF106-0351-457B-98B8-78CD77847C16}"/>
              </a:ext>
            </a:extLst>
          </p:cNvPr>
          <p:cNvSpPr>
            <a:spLocks noGrp="1"/>
          </p:cNvSpPr>
          <p:nvPr>
            <p:ph type="title"/>
          </p:nvPr>
        </p:nvSpPr>
        <p:spPr>
          <a:xfrm>
            <a:off x="2596734" y="172049"/>
            <a:ext cx="6696744" cy="1299808"/>
          </a:xfrm>
          <a:noFill/>
          <a:ln w="381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rmAutofit fontScale="90000"/>
          </a:bodyPr>
          <a:lstStyle/>
          <a:p>
            <a:r>
              <a:rPr lang="en-US" altLang="zh-CN" b="1" dirty="0">
                <a:solidFill>
                  <a:schemeClr val="bg1"/>
                </a:solidFill>
                <a:latin typeface="Verdana" panose="020B0604030504040204" pitchFamily="34" charset="0"/>
                <a:ea typeface="Verdana" panose="020B0604030504040204" pitchFamily="34" charset="0"/>
                <a:cs typeface="Tahoma" panose="020B0604030504040204" pitchFamily="34" charset="0"/>
              </a:rPr>
              <a:t>High Speed Rails (HSRs)</a:t>
            </a:r>
            <a:endParaRPr lang="zh-CN" altLang="en-US" b="1" dirty="0">
              <a:solidFill>
                <a:schemeClr val="bg1"/>
              </a:solidFill>
              <a:latin typeface="Verdana" panose="020B0604030504040204" pitchFamily="34" charset="0"/>
              <a:cs typeface="Tahoma" panose="020B0604030504040204" pitchFamily="34" charset="0"/>
            </a:endParaRPr>
          </a:p>
        </p:txBody>
      </p:sp>
      <p:sp>
        <p:nvSpPr>
          <p:cNvPr id="50" name="标题 1"/>
          <p:cNvSpPr txBox="1">
            <a:spLocks/>
          </p:cNvSpPr>
          <p:nvPr/>
        </p:nvSpPr>
        <p:spPr>
          <a:xfrm>
            <a:off x="609600" y="274638"/>
            <a:ext cx="109728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200" kern="1200">
                <a:solidFill>
                  <a:schemeClr val="accent1"/>
                </a:solidFill>
                <a:latin typeface="Verdana" pitchFamily="34" charset="0"/>
                <a:ea typeface="Verdana" pitchFamily="34" charset="0"/>
                <a:cs typeface="Verdana" pitchFamily="34" charset="0"/>
              </a:defRPr>
            </a:lvl1pPr>
          </a:lstStyle>
          <a:p>
            <a:r>
              <a:rPr lang="en-US" altLang="zh-CN" b="1" dirty="0">
                <a:cs typeface="Tahoma" panose="020B0604030504040204" pitchFamily="34" charset="0"/>
              </a:rPr>
              <a:t>Wide</a:t>
            </a:r>
            <a:r>
              <a:rPr lang="zh-CN" altLang="en-US" b="1" dirty="0">
                <a:cs typeface="Tahoma" panose="020B0604030504040204" pitchFamily="34" charset="0"/>
              </a:rPr>
              <a:t> </a:t>
            </a:r>
            <a:r>
              <a:rPr lang="en-US" altLang="zh-CN" b="1" dirty="0">
                <a:cs typeface="Tahoma" panose="020B0604030504040204" pitchFamily="34" charset="0"/>
              </a:rPr>
              <a:t>area network (WAN) demands ultra-high bandwidth transmission </a:t>
            </a:r>
          </a:p>
        </p:txBody>
      </p:sp>
      <p:grpSp>
        <p:nvGrpSpPr>
          <p:cNvPr id="107" name="Group 84"/>
          <p:cNvGrpSpPr>
            <a:grpSpLocks/>
          </p:cNvGrpSpPr>
          <p:nvPr/>
        </p:nvGrpSpPr>
        <p:grpSpPr bwMode="auto">
          <a:xfrm rot="10800000" flipH="1">
            <a:off x="3099475" y="1611362"/>
            <a:ext cx="692269" cy="4561864"/>
            <a:chOff x="3787" y="1423"/>
            <a:chExt cx="543" cy="1860"/>
          </a:xfrm>
        </p:grpSpPr>
        <p:sp>
          <p:nvSpPr>
            <p:cNvPr id="108" name="Freeform 85"/>
            <p:cNvSpPr>
              <a:spLocks/>
            </p:cNvSpPr>
            <p:nvPr/>
          </p:nvSpPr>
          <p:spPr bwMode="auto">
            <a:xfrm>
              <a:off x="3787" y="1423"/>
              <a:ext cx="407" cy="1085"/>
            </a:xfrm>
            <a:custGeom>
              <a:avLst/>
              <a:gdLst/>
              <a:ahLst/>
              <a:cxnLst>
                <a:cxn ang="0">
                  <a:pos x="27" y="26"/>
                </a:cxn>
                <a:cxn ang="0">
                  <a:pos x="0" y="0"/>
                </a:cxn>
                <a:cxn ang="0">
                  <a:pos x="0" y="25"/>
                </a:cxn>
                <a:cxn ang="0">
                  <a:pos x="27" y="35"/>
                </a:cxn>
                <a:cxn ang="0">
                  <a:pos x="27" y="26"/>
                </a:cxn>
              </a:cxnLst>
              <a:rect l="0" t="0" r="r" b="b"/>
              <a:pathLst>
                <a:path w="27" h="35">
                  <a:moveTo>
                    <a:pt x="27" y="26"/>
                  </a:moveTo>
                  <a:cubicBezTo>
                    <a:pt x="27" y="26"/>
                    <a:pt x="10" y="18"/>
                    <a:pt x="0" y="0"/>
                  </a:cubicBezTo>
                  <a:lnTo>
                    <a:pt x="0" y="25"/>
                  </a:lnTo>
                  <a:cubicBezTo>
                    <a:pt x="0" y="25"/>
                    <a:pt x="12" y="33"/>
                    <a:pt x="27" y="35"/>
                  </a:cubicBezTo>
                  <a:lnTo>
                    <a:pt x="27" y="26"/>
                  </a:lnTo>
                </a:path>
              </a:pathLst>
            </a:custGeom>
            <a:gradFill rotWithShape="1">
              <a:gsLst>
                <a:gs pos="0">
                  <a:srgbClr val="EAEAEA"/>
                </a:gs>
                <a:gs pos="100000">
                  <a:srgbClr val="969696"/>
                </a:gs>
              </a:gsLst>
              <a:lin ang="0" scaled="1"/>
            </a:gradFill>
            <a:ln w="9525" cap="flat" cmpd="sng">
              <a:noFill/>
              <a:prstDash val="solid"/>
              <a:round/>
              <a:headEnd/>
              <a:tailEnd/>
            </a:ln>
            <a:effectLst/>
          </p:spPr>
          <p:txBody>
            <a:bodyPr/>
            <a:lstStyle/>
            <a:p>
              <a:endParaRPr lang="zh-CN" altLang="en-US" sz="1900" dirty="0">
                <a:latin typeface="Verdana" panose="020B0604030504040204" pitchFamily="34" charset="0"/>
                <a:ea typeface="微软雅黑" pitchFamily="34" charset="-122"/>
                <a:cs typeface="Tahoma" panose="020B0604030504040204" pitchFamily="34" charset="0"/>
              </a:endParaRPr>
            </a:p>
          </p:txBody>
        </p:sp>
        <p:sp>
          <p:nvSpPr>
            <p:cNvPr id="109" name="Freeform 86"/>
            <p:cNvSpPr>
              <a:spLocks/>
            </p:cNvSpPr>
            <p:nvPr/>
          </p:nvSpPr>
          <p:spPr bwMode="auto">
            <a:xfrm>
              <a:off x="3787" y="2198"/>
              <a:ext cx="407" cy="1085"/>
            </a:xfrm>
            <a:custGeom>
              <a:avLst/>
              <a:gdLst/>
              <a:ahLst/>
              <a:cxnLst>
                <a:cxn ang="0">
                  <a:pos x="27" y="10"/>
                </a:cxn>
                <a:cxn ang="0">
                  <a:pos x="0" y="35"/>
                </a:cxn>
                <a:cxn ang="0">
                  <a:pos x="0" y="11"/>
                </a:cxn>
                <a:cxn ang="0">
                  <a:pos x="27" y="0"/>
                </a:cxn>
                <a:cxn ang="0">
                  <a:pos x="27" y="10"/>
                </a:cxn>
              </a:cxnLst>
              <a:rect l="0" t="0" r="r" b="b"/>
              <a:pathLst>
                <a:path w="27" h="35">
                  <a:moveTo>
                    <a:pt x="27" y="10"/>
                  </a:moveTo>
                  <a:cubicBezTo>
                    <a:pt x="27" y="10"/>
                    <a:pt x="10" y="17"/>
                    <a:pt x="0" y="35"/>
                  </a:cubicBezTo>
                  <a:lnTo>
                    <a:pt x="0" y="11"/>
                  </a:lnTo>
                  <a:cubicBezTo>
                    <a:pt x="0" y="11"/>
                    <a:pt x="12" y="3"/>
                    <a:pt x="27" y="0"/>
                  </a:cubicBezTo>
                  <a:lnTo>
                    <a:pt x="27" y="10"/>
                  </a:lnTo>
                </a:path>
              </a:pathLst>
            </a:custGeom>
            <a:gradFill rotWithShape="1">
              <a:gsLst>
                <a:gs pos="0">
                  <a:srgbClr val="EAEAEA"/>
                </a:gs>
                <a:gs pos="100000">
                  <a:srgbClr val="B2B2B2"/>
                </a:gs>
              </a:gsLst>
              <a:lin ang="0" scaled="1"/>
            </a:gradFill>
            <a:ln w="9525" cap="flat" cmpd="sng">
              <a:noFill/>
              <a:prstDash val="solid"/>
              <a:round/>
              <a:headEnd type="none" w="med" len="med"/>
              <a:tailEnd type="none" w="med" len="med"/>
            </a:ln>
            <a:effectLst/>
          </p:spPr>
          <p:txBody>
            <a:bodyPr/>
            <a:lstStyle/>
            <a:p>
              <a:endParaRPr lang="zh-CN" altLang="en-US" sz="1900" dirty="0">
                <a:latin typeface="Verdana" panose="020B0604030504040204" pitchFamily="34" charset="0"/>
                <a:ea typeface="微软雅黑" pitchFamily="34" charset="-122"/>
                <a:cs typeface="Tahoma" panose="020B0604030504040204" pitchFamily="34" charset="0"/>
              </a:endParaRPr>
            </a:p>
          </p:txBody>
        </p:sp>
        <p:sp>
          <p:nvSpPr>
            <p:cNvPr id="110" name="Freeform 87"/>
            <p:cNvSpPr>
              <a:spLocks/>
            </p:cNvSpPr>
            <p:nvPr/>
          </p:nvSpPr>
          <p:spPr bwMode="auto">
            <a:xfrm>
              <a:off x="3954" y="2229"/>
              <a:ext cx="240" cy="279"/>
            </a:xfrm>
            <a:custGeom>
              <a:avLst/>
              <a:gdLst/>
              <a:ahLst/>
              <a:cxnLst>
                <a:cxn ang="0">
                  <a:pos x="16" y="0"/>
                </a:cxn>
                <a:cxn ang="0">
                  <a:pos x="16" y="9"/>
                </a:cxn>
                <a:cxn ang="0">
                  <a:pos x="15" y="9"/>
                </a:cxn>
                <a:cxn ang="0">
                  <a:pos x="0" y="4"/>
                </a:cxn>
                <a:cxn ang="0">
                  <a:pos x="15" y="0"/>
                </a:cxn>
                <a:cxn ang="0">
                  <a:pos x="16" y="0"/>
                </a:cxn>
              </a:cxnLst>
              <a:rect l="0" t="0" r="r" b="b"/>
              <a:pathLst>
                <a:path w="16" h="9">
                  <a:moveTo>
                    <a:pt x="16" y="0"/>
                  </a:moveTo>
                  <a:lnTo>
                    <a:pt x="16" y="9"/>
                  </a:lnTo>
                  <a:cubicBezTo>
                    <a:pt x="16" y="9"/>
                    <a:pt x="16" y="9"/>
                    <a:pt x="15" y="9"/>
                  </a:cubicBezTo>
                  <a:cubicBezTo>
                    <a:pt x="9" y="8"/>
                    <a:pt x="4" y="6"/>
                    <a:pt x="0" y="4"/>
                  </a:cubicBezTo>
                  <a:cubicBezTo>
                    <a:pt x="4" y="2"/>
                    <a:pt x="9" y="0"/>
                    <a:pt x="15" y="0"/>
                  </a:cubicBezTo>
                  <a:cubicBezTo>
                    <a:pt x="16" y="0"/>
                    <a:pt x="16" y="0"/>
                    <a:pt x="16" y="0"/>
                  </a:cubicBezTo>
                </a:path>
              </a:pathLst>
            </a:custGeom>
            <a:gradFill rotWithShape="1">
              <a:gsLst>
                <a:gs pos="0">
                  <a:srgbClr val="EAEAEA"/>
                </a:gs>
                <a:gs pos="100000">
                  <a:srgbClr val="B2B2B2"/>
                </a:gs>
              </a:gsLst>
              <a:lin ang="0" scaled="1"/>
            </a:gradFill>
            <a:ln w="9525" cap="flat" cmpd="sng">
              <a:noFill/>
              <a:prstDash val="solid"/>
              <a:round/>
              <a:headEnd type="none" w="med" len="med"/>
              <a:tailEnd type="none" w="med" len="med"/>
            </a:ln>
            <a:effectLst/>
          </p:spPr>
          <p:txBody>
            <a:bodyPr/>
            <a:lstStyle/>
            <a:p>
              <a:endParaRPr lang="zh-CN" altLang="en-US" sz="1900" dirty="0">
                <a:latin typeface="Verdana" panose="020B0604030504040204" pitchFamily="34" charset="0"/>
                <a:ea typeface="微软雅黑" pitchFamily="34" charset="-122"/>
                <a:cs typeface="Tahoma" panose="020B0604030504040204" pitchFamily="34" charset="0"/>
              </a:endParaRPr>
            </a:p>
          </p:txBody>
        </p:sp>
        <p:sp>
          <p:nvSpPr>
            <p:cNvPr id="111" name="Freeform 88"/>
            <p:cNvSpPr>
              <a:spLocks/>
            </p:cNvSpPr>
            <p:nvPr/>
          </p:nvSpPr>
          <p:spPr bwMode="auto">
            <a:xfrm>
              <a:off x="4180" y="2043"/>
              <a:ext cx="150" cy="620"/>
            </a:xfrm>
            <a:custGeom>
              <a:avLst/>
              <a:gdLst/>
              <a:ahLst/>
              <a:cxnLst>
                <a:cxn ang="0">
                  <a:pos x="0" y="20"/>
                </a:cxn>
                <a:cxn ang="0">
                  <a:pos x="0" y="0"/>
                </a:cxn>
                <a:cxn ang="0">
                  <a:pos x="10" y="10"/>
                </a:cxn>
                <a:cxn ang="0">
                  <a:pos x="0" y="20"/>
                </a:cxn>
              </a:cxnLst>
              <a:rect l="0" t="0" r="r" b="b"/>
              <a:pathLst>
                <a:path w="10" h="20">
                  <a:moveTo>
                    <a:pt x="0" y="20"/>
                  </a:moveTo>
                  <a:lnTo>
                    <a:pt x="0" y="0"/>
                  </a:lnTo>
                  <a:lnTo>
                    <a:pt x="10" y="10"/>
                  </a:lnTo>
                  <a:lnTo>
                    <a:pt x="0" y="20"/>
                  </a:lnTo>
                </a:path>
              </a:pathLst>
            </a:custGeom>
            <a:gradFill rotWithShape="1">
              <a:gsLst>
                <a:gs pos="0">
                  <a:srgbClr val="EAEAEA"/>
                </a:gs>
                <a:gs pos="100000">
                  <a:srgbClr val="B2B2B2"/>
                </a:gs>
              </a:gsLst>
              <a:lin ang="0" scaled="1"/>
            </a:gradFill>
            <a:ln w="9525" cap="flat" cmpd="sng">
              <a:noFill/>
              <a:prstDash val="solid"/>
              <a:round/>
              <a:headEnd type="none" w="med" len="med"/>
              <a:tailEnd type="none" w="med" len="med"/>
            </a:ln>
            <a:effectLst/>
          </p:spPr>
          <p:txBody>
            <a:bodyPr/>
            <a:lstStyle/>
            <a:p>
              <a:endParaRPr lang="zh-CN" altLang="en-US" sz="1900" dirty="0">
                <a:latin typeface="Verdana" panose="020B0604030504040204" pitchFamily="34" charset="0"/>
                <a:ea typeface="微软雅黑" pitchFamily="34" charset="-122"/>
                <a:cs typeface="Tahoma" panose="020B0604030504040204" pitchFamily="34" charset="0"/>
              </a:endParaRPr>
            </a:p>
          </p:txBody>
        </p:sp>
      </p:grpSp>
      <p:sp>
        <p:nvSpPr>
          <p:cNvPr id="60" name="矩形 59"/>
          <p:cNvSpPr/>
          <p:nvPr/>
        </p:nvSpPr>
        <p:spPr>
          <a:xfrm>
            <a:off x="407368" y="4241980"/>
            <a:ext cx="2690550" cy="523220"/>
          </a:xfrm>
          <a:prstGeom prst="rect">
            <a:avLst/>
          </a:prstGeom>
          <a:noFill/>
        </p:spPr>
        <p:txBody>
          <a:bodyPr wrap="square" rtlCol="0">
            <a:spAutoFit/>
          </a:bodyPr>
          <a:lstStyle/>
          <a:p>
            <a:pPr algn="ctr"/>
            <a:r>
              <a:rPr lang="en-US" sz="1400" kern="0" dirty="0">
                <a:solidFill>
                  <a:schemeClr val="tx1">
                    <a:lumMod val="65000"/>
                    <a:lumOff val="35000"/>
                  </a:schemeClr>
                </a:solidFill>
                <a:latin typeface="Verdana" panose="020B0604030504040204" pitchFamily="34" charset="0"/>
                <a:ea typeface="Verdana" panose="020B0604030504040204" pitchFamily="34" charset="0"/>
                <a:cs typeface="Tahoma" panose="020B0604030504040204" pitchFamily="34" charset="0"/>
              </a:rPr>
              <a:t>Ultra-high-definition</a:t>
            </a:r>
          </a:p>
          <a:p>
            <a:pPr algn="ctr"/>
            <a:r>
              <a:rPr lang="en-US" sz="1400" kern="0" dirty="0">
                <a:solidFill>
                  <a:schemeClr val="tx1">
                    <a:lumMod val="65000"/>
                    <a:lumOff val="35000"/>
                  </a:schemeClr>
                </a:solidFill>
                <a:latin typeface="Verdana" panose="020B0604030504040204" pitchFamily="34" charset="0"/>
                <a:ea typeface="Verdana" panose="020B0604030504040204" pitchFamily="34" charset="0"/>
                <a:cs typeface="Tahoma" panose="020B0604030504040204" pitchFamily="34" charset="0"/>
              </a:rPr>
              <a:t>(UHD) streaming</a:t>
            </a:r>
          </a:p>
        </p:txBody>
      </p:sp>
      <p:grpSp>
        <p:nvGrpSpPr>
          <p:cNvPr id="8" name="组合 7"/>
          <p:cNvGrpSpPr/>
          <p:nvPr/>
        </p:nvGrpSpPr>
        <p:grpSpPr>
          <a:xfrm>
            <a:off x="674419" y="1780796"/>
            <a:ext cx="2203790" cy="1354595"/>
            <a:chOff x="602219" y="4305034"/>
            <a:chExt cx="2729019" cy="1756263"/>
          </a:xfrm>
        </p:grpSpPr>
        <p:sp>
          <p:nvSpPr>
            <p:cNvPr id="54" name="矩形 53"/>
            <p:cNvSpPr/>
            <p:nvPr/>
          </p:nvSpPr>
          <p:spPr>
            <a:xfrm>
              <a:off x="602219" y="5662257"/>
              <a:ext cx="2729019" cy="399040"/>
            </a:xfrm>
            <a:prstGeom prst="rect">
              <a:avLst/>
            </a:prstGeom>
            <a:noFill/>
          </p:spPr>
          <p:txBody>
            <a:bodyPr wrap="square" rtlCol="0">
              <a:spAutoFit/>
            </a:bodyPr>
            <a:lstStyle/>
            <a:p>
              <a:pPr algn="ctr"/>
              <a:r>
                <a:rPr lang="en-US" sz="1400" kern="0" dirty="0">
                  <a:solidFill>
                    <a:schemeClr val="tx1">
                      <a:lumMod val="65000"/>
                      <a:lumOff val="35000"/>
                    </a:schemeClr>
                  </a:solidFill>
                  <a:latin typeface="Verdana" panose="020B0604030504040204" pitchFamily="34" charset="0"/>
                  <a:ea typeface="Verdana" panose="020B0604030504040204" pitchFamily="34" charset="0"/>
                  <a:cs typeface="Tahoma" panose="020B0604030504040204" pitchFamily="34" charset="0"/>
                </a:rPr>
                <a:t>Cloud AR/VR gaming</a:t>
              </a:r>
            </a:p>
          </p:txBody>
        </p:sp>
        <p:pic>
          <p:nvPicPr>
            <p:cNvPr id="62" name="图片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905" y="4305034"/>
              <a:ext cx="2149646" cy="1321556"/>
            </a:xfrm>
            <a:prstGeom prst="rect">
              <a:avLst/>
            </a:prstGeom>
          </p:spPr>
        </p:pic>
      </p:grpSp>
      <p:sp>
        <p:nvSpPr>
          <p:cNvPr id="65" name="矩形 64"/>
          <p:cNvSpPr/>
          <p:nvPr/>
        </p:nvSpPr>
        <p:spPr>
          <a:xfrm>
            <a:off x="729308" y="5865449"/>
            <a:ext cx="2203790" cy="307777"/>
          </a:xfrm>
          <a:prstGeom prst="rect">
            <a:avLst/>
          </a:prstGeom>
          <a:noFill/>
        </p:spPr>
        <p:txBody>
          <a:bodyPr wrap="square" rtlCol="0">
            <a:spAutoFit/>
          </a:bodyPr>
          <a:lstStyle/>
          <a:p>
            <a:pPr algn="ctr"/>
            <a:r>
              <a:rPr lang="en-US" sz="1400" kern="0" dirty="0">
                <a:solidFill>
                  <a:schemeClr val="tx1">
                    <a:lumMod val="65000"/>
                    <a:lumOff val="35000"/>
                  </a:schemeClr>
                </a:solidFill>
                <a:latin typeface="Verdana" panose="020B0604030504040204" pitchFamily="34" charset="0"/>
                <a:ea typeface="Verdana" panose="020B0604030504040204" pitchFamily="34" charset="0"/>
                <a:cs typeface="Tahoma" panose="020B0604030504040204" pitchFamily="34" charset="0"/>
              </a:rPr>
              <a:t>Metaverse</a:t>
            </a:r>
          </a:p>
        </p:txBody>
      </p:sp>
      <p:sp>
        <p:nvSpPr>
          <p:cNvPr id="4" name="幻灯片编号占位符 3"/>
          <p:cNvSpPr>
            <a:spLocks noGrp="1"/>
          </p:cNvSpPr>
          <p:nvPr>
            <p:ph type="sldNum" sz="quarter" idx="12"/>
          </p:nvPr>
        </p:nvSpPr>
        <p:spPr/>
        <p:txBody>
          <a:bodyPr/>
          <a:lstStyle/>
          <a:p>
            <a:pPr algn="r"/>
            <a:fld id="{3AC99A5B-5B03-425B-9284-2F10A88898BE}" type="slidenum">
              <a:rPr lang="en-US" smtClean="0"/>
              <a:pPr algn="r"/>
              <a:t>2</a:t>
            </a:fld>
            <a:endParaRPr lang="en-US" dirty="0"/>
          </a:p>
        </p:txBody>
      </p:sp>
      <p:pic>
        <p:nvPicPr>
          <p:cNvPr id="3" name="图片 2">
            <a:extLst>
              <a:ext uri="{FF2B5EF4-FFF2-40B4-BE49-F238E27FC236}">
                <a16:creationId xmlns:a16="http://schemas.microsoft.com/office/drawing/2014/main" id="{3190929B-449A-0347-9F32-BA0FF41BBD63}"/>
              </a:ext>
            </a:extLst>
          </p:cNvPr>
          <p:cNvPicPr>
            <a:picLocks noChangeAspect="1"/>
          </p:cNvPicPr>
          <p:nvPr/>
        </p:nvPicPr>
        <p:blipFill>
          <a:blip r:embed="rId4"/>
          <a:stretch>
            <a:fillRect/>
          </a:stretch>
        </p:blipFill>
        <p:spPr>
          <a:xfrm>
            <a:off x="916257" y="4811719"/>
            <a:ext cx="1735924" cy="977435"/>
          </a:xfrm>
          <a:prstGeom prst="rect">
            <a:avLst/>
          </a:prstGeom>
        </p:spPr>
      </p:pic>
      <p:pic>
        <p:nvPicPr>
          <p:cNvPr id="5" name="图片 4">
            <a:extLst>
              <a:ext uri="{FF2B5EF4-FFF2-40B4-BE49-F238E27FC236}">
                <a16:creationId xmlns:a16="http://schemas.microsoft.com/office/drawing/2014/main" id="{CB097A71-316C-1E44-A18F-F4F70B9F0061}"/>
              </a:ext>
            </a:extLst>
          </p:cNvPr>
          <p:cNvPicPr>
            <a:picLocks noChangeAspect="1"/>
          </p:cNvPicPr>
          <p:nvPr/>
        </p:nvPicPr>
        <p:blipFill>
          <a:blip r:embed="rId5"/>
          <a:stretch>
            <a:fillRect/>
          </a:stretch>
        </p:blipFill>
        <p:spPr>
          <a:xfrm>
            <a:off x="916257" y="3212976"/>
            <a:ext cx="1740687" cy="974785"/>
          </a:xfrm>
          <a:prstGeom prst="rect">
            <a:avLst/>
          </a:prstGeom>
        </p:spPr>
      </p:pic>
      <p:pic>
        <p:nvPicPr>
          <p:cNvPr id="14" name="图片 13">
            <a:extLst>
              <a:ext uri="{FF2B5EF4-FFF2-40B4-BE49-F238E27FC236}">
                <a16:creationId xmlns:a16="http://schemas.microsoft.com/office/drawing/2014/main" id="{126807E4-9896-FD41-BCAC-CD9AA8A261FE}"/>
              </a:ext>
            </a:extLst>
          </p:cNvPr>
          <p:cNvPicPr>
            <a:picLocks noChangeAspect="1"/>
          </p:cNvPicPr>
          <p:nvPr/>
        </p:nvPicPr>
        <p:blipFill>
          <a:blip r:embed="rId6"/>
          <a:stretch>
            <a:fillRect/>
          </a:stretch>
        </p:blipFill>
        <p:spPr>
          <a:xfrm>
            <a:off x="3934300" y="2411318"/>
            <a:ext cx="8166100" cy="2578100"/>
          </a:xfrm>
          <a:prstGeom prst="rect">
            <a:avLst/>
          </a:prstGeom>
        </p:spPr>
      </p:pic>
      <p:sp>
        <p:nvSpPr>
          <p:cNvPr id="72" name="矩形 71">
            <a:extLst>
              <a:ext uri="{FF2B5EF4-FFF2-40B4-BE49-F238E27FC236}">
                <a16:creationId xmlns:a16="http://schemas.microsoft.com/office/drawing/2014/main" id="{66B27117-CD9A-0B47-ABBB-F0D18BB16157}"/>
              </a:ext>
            </a:extLst>
          </p:cNvPr>
          <p:cNvSpPr/>
          <p:nvPr/>
        </p:nvSpPr>
        <p:spPr>
          <a:xfrm>
            <a:off x="3465370" y="4987180"/>
            <a:ext cx="8919235" cy="415498"/>
          </a:xfrm>
          <a:prstGeom prst="rect">
            <a:avLst/>
          </a:prstGeom>
        </p:spPr>
        <p:txBody>
          <a:bodyPr wrap="square">
            <a:spAutoFit/>
          </a:bodyPr>
          <a:lstStyle/>
          <a:p>
            <a:pPr lvl="1">
              <a:defRPr/>
            </a:pPr>
            <a:r>
              <a:rPr lang="en-US" altLang="zh-CN" sz="1000" kern="0" dirty="0">
                <a:solidFill>
                  <a:schemeClr val="bg1">
                    <a:lumMod val="50000"/>
                  </a:schemeClr>
                </a:solidFill>
                <a:latin typeface="微软雅黑" pitchFamily="34" charset="-122"/>
                <a:ea typeface="微软雅黑" pitchFamily="34" charset="-122"/>
              </a:rPr>
              <a:t>Data</a:t>
            </a:r>
            <a:r>
              <a:rPr lang="zh-CN" altLang="en-US" sz="1000" kern="0" dirty="0">
                <a:solidFill>
                  <a:schemeClr val="bg1">
                    <a:lumMod val="50000"/>
                  </a:schemeClr>
                </a:solidFill>
                <a:latin typeface="微软雅黑" pitchFamily="34" charset="-122"/>
                <a:ea typeface="微软雅黑" pitchFamily="34" charset="-122"/>
              </a:rPr>
              <a:t> </a:t>
            </a:r>
            <a:r>
              <a:rPr lang="en-US" altLang="zh-CN" sz="1000" kern="0" dirty="0">
                <a:solidFill>
                  <a:schemeClr val="bg1">
                    <a:lumMod val="50000"/>
                  </a:schemeClr>
                </a:solidFill>
                <a:latin typeface="微软雅黑" pitchFamily="34" charset="-122"/>
                <a:ea typeface="微软雅黑" pitchFamily="34" charset="-122"/>
              </a:rPr>
              <a:t>Source:</a:t>
            </a:r>
            <a:r>
              <a:rPr lang="zh-CN" altLang="en-US" sz="1000" kern="0" dirty="0">
                <a:solidFill>
                  <a:schemeClr val="bg1">
                    <a:lumMod val="50000"/>
                  </a:schemeClr>
                </a:solidFill>
                <a:latin typeface="微软雅黑" pitchFamily="34" charset="-122"/>
                <a:ea typeface="微软雅黑" pitchFamily="34" charset="-122"/>
              </a:rPr>
              <a:t> </a:t>
            </a:r>
            <a:r>
              <a:rPr lang="en-US" altLang="zh-CN" sz="1000" kern="0" dirty="0" err="1">
                <a:solidFill>
                  <a:schemeClr val="bg1">
                    <a:lumMod val="50000"/>
                  </a:schemeClr>
                </a:solidFill>
                <a:latin typeface="微软雅黑" pitchFamily="34" charset="-122"/>
                <a:ea typeface="微软雅黑" pitchFamily="34" charset="-122"/>
              </a:rPr>
              <a:t>Mangiante</a:t>
            </a:r>
            <a:r>
              <a:rPr lang="en-US" altLang="zh-CN" sz="1000" kern="0" dirty="0">
                <a:solidFill>
                  <a:schemeClr val="bg1">
                    <a:lumMod val="50000"/>
                  </a:schemeClr>
                </a:solidFill>
                <a:latin typeface="微软雅黑" pitchFamily="34" charset="-122"/>
                <a:ea typeface="微软雅黑" pitchFamily="34" charset="-122"/>
              </a:rPr>
              <a:t>, Simone , et al. “VR is on the Edge: How to Deliver 360° Videos in Mobile Networks.”</a:t>
            </a:r>
            <a:r>
              <a:rPr lang="zh-CN" altLang="en-US" sz="1000" kern="0" dirty="0">
                <a:solidFill>
                  <a:schemeClr val="bg1">
                    <a:lumMod val="50000"/>
                  </a:schemeClr>
                </a:solidFill>
                <a:latin typeface="微软雅黑" pitchFamily="34" charset="-122"/>
                <a:ea typeface="微软雅黑" pitchFamily="34" charset="-122"/>
              </a:rPr>
              <a:t> </a:t>
            </a:r>
            <a:r>
              <a:rPr lang="en-US" altLang="zh-CN" sz="1000" kern="0" dirty="0">
                <a:solidFill>
                  <a:schemeClr val="bg1">
                    <a:lumMod val="50000"/>
                  </a:schemeClr>
                </a:solidFill>
                <a:latin typeface="微软雅黑" pitchFamily="34" charset="-122"/>
                <a:ea typeface="微软雅黑" pitchFamily="34" charset="-122"/>
              </a:rPr>
              <a:t>VR/AR Network, 2017.</a:t>
            </a:r>
          </a:p>
          <a:p>
            <a:pPr lvl="1">
              <a:defRPr/>
            </a:pPr>
            <a:r>
              <a:rPr lang="zh-CN" altLang="en-US" sz="1000" kern="0" dirty="0">
                <a:solidFill>
                  <a:schemeClr val="bg1">
                    <a:lumMod val="50000"/>
                  </a:schemeClr>
                </a:solidFill>
                <a:latin typeface="微软雅黑" pitchFamily="34" charset="-122"/>
                <a:ea typeface="微软雅黑" pitchFamily="34" charset="-122"/>
              </a:rPr>
              <a:t>  </a:t>
            </a:r>
            <a:endParaRPr lang="en-US" altLang="zh-CN" sz="1000" kern="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194155943"/>
      </p:ext>
    </p:extLst>
  </p:cSld>
  <p:clrMapOvr>
    <a:masterClrMapping/>
  </p:clrMapOvr>
  <mc:AlternateContent xmlns:mc="http://schemas.openxmlformats.org/markup-compatibility/2006" xmlns:p14="http://schemas.microsoft.com/office/powerpoint/2010/main">
    <mc:Choice Requires="p14">
      <p:transition p14:dur="0" advTm="61362"/>
    </mc:Choice>
    <mc:Fallback xmlns="">
      <p:transition advTm="61362"/>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82" name="标题 1"/>
          <p:cNvSpPr>
            <a:spLocks noGrp="1"/>
          </p:cNvSpPr>
          <p:nvPr>
            <p:ph type="title"/>
          </p:nvPr>
        </p:nvSpPr>
        <p:spPr>
          <a:xfrm>
            <a:off x="609600" y="188640"/>
            <a:ext cx="10972800" cy="1143000"/>
          </a:xfrm>
        </p:spPr>
        <p:txBody>
          <a:bodyPr>
            <a:normAutofit fontScale="90000"/>
          </a:bodyPr>
          <a:lstStyle/>
          <a:p>
            <a:r>
              <a:rPr lang="en-US" altLang="zh-CN" b="1" dirty="0"/>
              <a:t>Opportunistic Random Redundant Retransmission (OR3) </a:t>
            </a:r>
          </a:p>
        </p:txBody>
      </p:sp>
      <p:graphicFrame>
        <p:nvGraphicFramePr>
          <p:cNvPr id="4194308" name="内容占位符 3"/>
          <p:cNvGraphicFramePr>
            <a:graphicFrameLocks noGrp="1"/>
          </p:cNvGraphicFramePr>
          <p:nvPr>
            <p:ph idx="1"/>
            <p:extLst>
              <p:ext uri="{D42A27DB-BD31-4B8C-83A1-F6EECF244321}">
                <p14:modId xmlns:p14="http://schemas.microsoft.com/office/powerpoint/2010/main" val="3868478693"/>
              </p:ext>
            </p:extLst>
          </p:nvPr>
        </p:nvGraphicFramePr>
        <p:xfrm>
          <a:off x="609600" y="1432668"/>
          <a:ext cx="10972800" cy="5092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6888777"/>
      </p:ext>
    </p:extLst>
  </p:cSld>
  <p:clrMapOvr>
    <a:masterClrMapping/>
  </p:clrMapOvr>
  <mc:AlternateContent xmlns:mc="http://schemas.openxmlformats.org/markup-compatibility/2006" xmlns:p14="http://schemas.microsoft.com/office/powerpoint/2010/main">
    <mc:Choice Requires="p14">
      <p:transition p14:dur="0" advTm="16021"/>
    </mc:Choice>
    <mc:Fallback xmlns="">
      <p:transition advTm="16021"/>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82" name="标题 1"/>
          <p:cNvSpPr>
            <a:spLocks noGrp="1"/>
          </p:cNvSpPr>
          <p:nvPr>
            <p:ph type="title"/>
          </p:nvPr>
        </p:nvSpPr>
        <p:spPr/>
        <p:txBody>
          <a:bodyPr/>
          <a:lstStyle/>
          <a:p>
            <a:r>
              <a:rPr lang="en-US" altLang="zh-CN" b="1" dirty="0"/>
              <a:t>Evaluation</a:t>
            </a:r>
            <a:endParaRPr lang="zh-CN" altLang="en-US" b="1" dirty="0"/>
          </a:p>
        </p:txBody>
      </p:sp>
      <p:sp>
        <p:nvSpPr>
          <p:cNvPr id="8" name="Rectangle 3"/>
          <p:cNvSpPr txBox="1">
            <a:spLocks noChangeArrowheads="1"/>
          </p:cNvSpPr>
          <p:nvPr/>
        </p:nvSpPr>
        <p:spPr bwMode="auto">
          <a:xfrm>
            <a:off x="609600" y="1700808"/>
            <a:ext cx="10974854" cy="4464496"/>
          </a:xfrm>
          <a:prstGeom prst="rect">
            <a:avLst/>
          </a:prstGeom>
          <a:noFill/>
          <a:ln w="9525">
            <a:noFill/>
            <a:miter lim="800000"/>
            <a:headEnd/>
            <a:tailEnd/>
          </a:ln>
        </p:spPr>
        <p:txBody>
          <a:bodyPr vert="horz" wrap="square" lIns="78270" tIns="39135" rIns="78270" bIns="39135" numCol="1" anchor="t" anchorCtr="0" compatLnSpc="1">
            <a:prstTxWarp prst="textNoShape">
              <a:avLst/>
            </a:prstTxWarp>
          </a:bodyPr>
          <a:lstStyle>
            <a:lvl1pPr marL="252413" indent="-252413" algn="l" defTabSz="671513" rtl="0" eaLnBrk="0" fontAlgn="base" hangingPunct="0">
              <a:lnSpc>
                <a:spcPct val="140000"/>
              </a:lnSpc>
              <a:spcBef>
                <a:spcPct val="0"/>
              </a:spcBef>
              <a:spcAft>
                <a:spcPct val="0"/>
              </a:spcAft>
              <a:buFont typeface="Wingdings" pitchFamily="2" charset="2"/>
              <a:buChar char="n"/>
              <a:defRPr sz="1600" b="1">
                <a:solidFill>
                  <a:schemeClr val="tx1"/>
                </a:solidFill>
                <a:latin typeface="+mn-lt"/>
                <a:ea typeface="+mn-ea"/>
                <a:cs typeface="+mn-cs"/>
              </a:defRPr>
            </a:lvl1pPr>
            <a:lvl2pPr marL="546100" indent="-209550" algn="l" defTabSz="671513" rtl="0" eaLnBrk="0" fontAlgn="base" hangingPunct="0">
              <a:lnSpc>
                <a:spcPct val="140000"/>
              </a:lnSpc>
              <a:spcBef>
                <a:spcPct val="0"/>
              </a:spcBef>
              <a:spcAft>
                <a:spcPct val="0"/>
              </a:spcAft>
              <a:buChar char="–"/>
              <a:defRPr sz="1900">
                <a:solidFill>
                  <a:schemeClr val="tx1"/>
                </a:solidFill>
                <a:latin typeface="+mn-lt"/>
                <a:ea typeface="+mn-ea"/>
              </a:defRPr>
            </a:lvl2pPr>
            <a:lvl3pPr marL="839788" indent="-168275" algn="l" defTabSz="671513" rtl="0" eaLnBrk="0" fontAlgn="base" hangingPunct="0">
              <a:lnSpc>
                <a:spcPct val="140000"/>
              </a:lnSpc>
              <a:spcBef>
                <a:spcPct val="0"/>
              </a:spcBef>
              <a:spcAft>
                <a:spcPct val="0"/>
              </a:spcAft>
              <a:buChar char="•"/>
              <a:defRPr sz="1900">
                <a:solidFill>
                  <a:schemeClr val="tx1"/>
                </a:solidFill>
                <a:latin typeface="+mn-lt"/>
                <a:ea typeface="+mn-ea"/>
              </a:defRPr>
            </a:lvl3pPr>
            <a:lvl4pPr marL="1174750" indent="-168275" algn="l" defTabSz="671513" rtl="0" eaLnBrk="0" fontAlgn="base" hangingPunct="0">
              <a:lnSpc>
                <a:spcPct val="140000"/>
              </a:lnSpc>
              <a:spcBef>
                <a:spcPct val="0"/>
              </a:spcBef>
              <a:spcAft>
                <a:spcPct val="0"/>
              </a:spcAft>
              <a:buChar char="–"/>
              <a:defRPr sz="1900">
                <a:solidFill>
                  <a:schemeClr val="tx1"/>
                </a:solidFill>
                <a:latin typeface="+mn-lt"/>
                <a:ea typeface="+mn-ea"/>
              </a:defRPr>
            </a:lvl4pPr>
            <a:lvl5pPr marL="1509713" indent="-166688" algn="l" defTabSz="671513" rtl="0" eaLnBrk="0" fontAlgn="base" hangingPunct="0">
              <a:lnSpc>
                <a:spcPct val="140000"/>
              </a:lnSpc>
              <a:spcBef>
                <a:spcPct val="0"/>
              </a:spcBef>
              <a:spcAft>
                <a:spcPct val="0"/>
              </a:spcAft>
              <a:buChar char="»"/>
              <a:defRPr sz="1900">
                <a:solidFill>
                  <a:schemeClr val="tx1"/>
                </a:solidFill>
                <a:latin typeface="+mn-lt"/>
                <a:ea typeface="+mn-ea"/>
              </a:defRPr>
            </a:lvl5pPr>
            <a:lvl6pPr marL="1966913" indent="-166688" algn="l" defTabSz="671513" rtl="0" fontAlgn="base">
              <a:lnSpc>
                <a:spcPct val="140000"/>
              </a:lnSpc>
              <a:spcBef>
                <a:spcPct val="0"/>
              </a:spcBef>
              <a:spcAft>
                <a:spcPct val="0"/>
              </a:spcAft>
              <a:buChar char="»"/>
              <a:defRPr sz="1900">
                <a:solidFill>
                  <a:schemeClr val="tx1"/>
                </a:solidFill>
                <a:latin typeface="+mn-lt"/>
                <a:ea typeface="+mn-ea"/>
              </a:defRPr>
            </a:lvl6pPr>
            <a:lvl7pPr marL="2424113" indent="-166688" algn="l" defTabSz="671513" rtl="0" fontAlgn="base">
              <a:lnSpc>
                <a:spcPct val="140000"/>
              </a:lnSpc>
              <a:spcBef>
                <a:spcPct val="0"/>
              </a:spcBef>
              <a:spcAft>
                <a:spcPct val="0"/>
              </a:spcAft>
              <a:buChar char="»"/>
              <a:defRPr sz="1900">
                <a:solidFill>
                  <a:schemeClr val="tx1"/>
                </a:solidFill>
                <a:latin typeface="+mn-lt"/>
                <a:ea typeface="+mn-ea"/>
              </a:defRPr>
            </a:lvl7pPr>
            <a:lvl8pPr marL="2881313" indent="-166688" algn="l" defTabSz="671513" rtl="0" fontAlgn="base">
              <a:lnSpc>
                <a:spcPct val="140000"/>
              </a:lnSpc>
              <a:spcBef>
                <a:spcPct val="0"/>
              </a:spcBef>
              <a:spcAft>
                <a:spcPct val="0"/>
              </a:spcAft>
              <a:buChar char="»"/>
              <a:defRPr sz="1900">
                <a:solidFill>
                  <a:schemeClr val="tx1"/>
                </a:solidFill>
                <a:latin typeface="+mn-lt"/>
                <a:ea typeface="+mn-ea"/>
              </a:defRPr>
            </a:lvl8pPr>
            <a:lvl9pPr marL="3338513" indent="-166688" algn="l" defTabSz="671513" rtl="0" fontAlgn="base">
              <a:lnSpc>
                <a:spcPct val="140000"/>
              </a:lnSpc>
              <a:spcBef>
                <a:spcPct val="0"/>
              </a:spcBef>
              <a:spcAft>
                <a:spcPct val="0"/>
              </a:spcAft>
              <a:buChar char="»"/>
              <a:defRPr sz="1900">
                <a:solidFill>
                  <a:schemeClr val="tx1"/>
                </a:solidFill>
                <a:latin typeface="+mn-lt"/>
                <a:ea typeface="+mn-ea"/>
              </a:defRPr>
            </a:lvl9pPr>
          </a:lstStyle>
          <a:p>
            <a:pPr>
              <a:defRPr/>
            </a:pPr>
            <a:r>
              <a:rPr lang="en-US" altLang="zh-CN" sz="2000" b="0" kern="0" dirty="0">
                <a:latin typeface="Verdana" panose="020B0604030504040204" pitchFamily="34" charset="0"/>
                <a:ea typeface="Verdana" panose="020B0604030504040204" pitchFamily="34" charset="0"/>
              </a:rPr>
              <a:t>TCP-OR3 implementation</a:t>
            </a:r>
          </a:p>
          <a:p>
            <a:pPr lvl="1">
              <a:defRPr/>
            </a:pPr>
            <a:r>
              <a:rPr lang="en-US" altLang="zh-CN" sz="1600" kern="0" dirty="0">
                <a:latin typeface="Verdana" panose="020B0604030504040204" pitchFamily="34" charset="0"/>
                <a:ea typeface="Verdana" panose="020B0604030504040204" pitchFamily="34" charset="0"/>
              </a:rPr>
              <a:t>TCP-OR3: a TCP implementation that applies OR3 and chooses the non-loss-based BBR as its default congestion controller</a:t>
            </a:r>
          </a:p>
          <a:p>
            <a:pPr>
              <a:defRPr/>
            </a:pPr>
            <a:r>
              <a:rPr lang="en-US" altLang="zh-CN" sz="2000" b="0" kern="0" dirty="0">
                <a:latin typeface="Verdana" panose="020B0604030504040204" pitchFamily="34" charset="0"/>
                <a:ea typeface="Verdana" panose="020B0604030504040204" pitchFamily="34" charset="0"/>
              </a:rPr>
              <a:t>Experiment setup</a:t>
            </a:r>
          </a:p>
          <a:p>
            <a:pPr lvl="1">
              <a:defRPr/>
            </a:pPr>
            <a:r>
              <a:rPr lang="en-US" altLang="zh-CN" sz="1600" kern="0" dirty="0">
                <a:latin typeface="Verdana" panose="020B0604030504040204" pitchFamily="34" charset="0"/>
                <a:ea typeface="Verdana" panose="020B0604030504040204" pitchFamily="34" charset="0"/>
              </a:rPr>
              <a:t>For testbed simulations, we set up a testbed in which RTT, PLR and bandwidth are adjustable for performance estimation and behavior analysis under different parameter settings</a:t>
            </a:r>
          </a:p>
          <a:p>
            <a:pPr lvl="1">
              <a:defRPr/>
            </a:pPr>
            <a:r>
              <a:rPr lang="en-US" altLang="zh-CN" sz="1600" kern="0" dirty="0">
                <a:latin typeface="Verdana" panose="020B0604030504040204" pitchFamily="34" charset="0"/>
                <a:ea typeface="Verdana" panose="020B0604030504040204" pitchFamily="34" charset="0"/>
              </a:rPr>
              <a:t>The sender and receiver are connected by a Spirent </a:t>
            </a:r>
            <a:r>
              <a:rPr lang="en-US" altLang="zh-CN" sz="1600" kern="0" dirty="0" err="1">
                <a:latin typeface="Verdana" panose="020B0604030504040204" pitchFamily="34" charset="0"/>
                <a:ea typeface="Verdana" panose="020B0604030504040204" pitchFamily="34" charset="0"/>
              </a:rPr>
              <a:t>Attero</a:t>
            </a:r>
            <a:r>
              <a:rPr lang="en-US" altLang="zh-CN" sz="1600" kern="0" dirty="0">
                <a:latin typeface="Verdana" panose="020B0604030504040204" pitchFamily="34" charset="0"/>
                <a:ea typeface="Verdana" panose="020B0604030504040204" pitchFamily="34" charset="0"/>
              </a:rPr>
              <a:t>-X network emulator and a switch with 24 Ethernet 10/100/1000 ports, 4 x 10 Gbps NICs</a:t>
            </a:r>
          </a:p>
          <a:p>
            <a:pPr lvl="1">
              <a:defRPr/>
            </a:pPr>
            <a:r>
              <a:rPr lang="en-US" altLang="zh-CN" sz="1600" kern="0" dirty="0">
                <a:latin typeface="Verdana" panose="020B0604030504040204" pitchFamily="34" charset="0"/>
                <a:ea typeface="Verdana" panose="020B0604030504040204" pitchFamily="34" charset="0"/>
              </a:rPr>
              <a:t>Both end-hosts are with Intel Xeon CPU E5-2620, 16 GB memory, Gigabit Ethernet cards and a 10Gbps NIC</a:t>
            </a:r>
          </a:p>
          <a:p>
            <a:pPr lvl="1">
              <a:defRPr/>
            </a:pPr>
            <a:r>
              <a:rPr lang="en-US" altLang="zh-CN" sz="1600" kern="0" dirty="0">
                <a:latin typeface="Verdana" panose="020B0604030504040204" pitchFamily="34" charset="0"/>
                <a:ea typeface="Verdana" panose="020B0604030504040204" pitchFamily="34" charset="0"/>
              </a:rPr>
              <a:t>The emulator allows to set filters on both ingress and egress ports, enabling estimation on the effect of impairments to particular packets or particular types of traffic</a:t>
            </a:r>
          </a:p>
          <a:p>
            <a:pPr lvl="1">
              <a:defRPr/>
            </a:pPr>
            <a:r>
              <a:rPr lang="en-US" altLang="zh-CN" sz="1600" kern="0" dirty="0">
                <a:latin typeface="Verdana" panose="020B0604030504040204" pitchFamily="34" charset="0"/>
                <a:ea typeface="Verdana" panose="020B0604030504040204" pitchFamily="34" charset="0"/>
              </a:rPr>
              <a:t>The link between the two switches is set as bottleneck whose bottleneck buffer is 6 MB. </a:t>
            </a:r>
          </a:p>
        </p:txBody>
      </p:sp>
      <p:sp>
        <p:nvSpPr>
          <p:cNvPr id="3" name="幻灯片编号占位符 2"/>
          <p:cNvSpPr>
            <a:spLocks noGrp="1"/>
          </p:cNvSpPr>
          <p:nvPr>
            <p:ph type="sldNum" sz="quarter" idx="12"/>
          </p:nvPr>
        </p:nvSpPr>
        <p:spPr/>
        <p:txBody>
          <a:bodyPr/>
          <a:lstStyle/>
          <a:p>
            <a:pPr algn="r"/>
            <a:fld id="{3AC99A5B-5B03-425B-9284-2F10A88898BE}" type="slidenum">
              <a:rPr lang="en-US"/>
              <a:pPr algn="r"/>
              <a:t>21</a:t>
            </a:fld>
            <a:endParaRPr lang="en-US" dirty="0"/>
          </a:p>
        </p:txBody>
      </p:sp>
    </p:spTree>
    <p:extLst>
      <p:ext uri="{BB962C8B-B14F-4D97-AF65-F5344CB8AC3E}">
        <p14:creationId xmlns:p14="http://schemas.microsoft.com/office/powerpoint/2010/main" val="471612363"/>
      </p:ext>
    </p:extLst>
  </p:cSld>
  <p:clrMapOvr>
    <a:masterClrMapping/>
  </p:clrMapOvr>
  <mc:AlternateContent xmlns:mc="http://schemas.openxmlformats.org/markup-compatibility/2006" xmlns:p14="http://schemas.microsoft.com/office/powerpoint/2010/main">
    <mc:Choice Requires="p14">
      <p:transition p14:dur="0" advTm="34299"/>
    </mc:Choice>
    <mc:Fallback xmlns="">
      <p:transition advTm="34299"/>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82" name="标题 1"/>
          <p:cNvSpPr>
            <a:spLocks noGrp="1"/>
          </p:cNvSpPr>
          <p:nvPr>
            <p:ph type="title"/>
          </p:nvPr>
        </p:nvSpPr>
        <p:spPr/>
        <p:txBody>
          <a:bodyPr>
            <a:normAutofit fontScale="90000"/>
          </a:bodyPr>
          <a:lstStyle/>
          <a:p>
            <a:r>
              <a:rPr lang="en-US" altLang="zh-CN" b="1" dirty="0"/>
              <a:t>OR3 minimizes the maximum times of lost retransmissions</a:t>
            </a:r>
          </a:p>
        </p:txBody>
      </p:sp>
      <p:sp>
        <p:nvSpPr>
          <p:cNvPr id="5" name="幻灯片编号占位符 4"/>
          <p:cNvSpPr>
            <a:spLocks noGrp="1"/>
          </p:cNvSpPr>
          <p:nvPr>
            <p:ph type="sldNum" sz="quarter" idx="12"/>
          </p:nvPr>
        </p:nvSpPr>
        <p:spPr/>
        <p:txBody>
          <a:bodyPr/>
          <a:lstStyle/>
          <a:p>
            <a:pPr algn="r"/>
            <a:fld id="{3AC99A5B-5B03-425B-9284-2F10A88898BE}" type="slidenum">
              <a:rPr lang="en-US"/>
              <a:pPr algn="r"/>
              <a:t>22</a:t>
            </a:fld>
            <a:endParaRPr lang="en-US"/>
          </a:p>
        </p:txBody>
      </p:sp>
      <p:pic>
        <p:nvPicPr>
          <p:cNvPr id="4" name="图片 3">
            <a:extLst>
              <a:ext uri="{FF2B5EF4-FFF2-40B4-BE49-F238E27FC236}">
                <a16:creationId xmlns:a16="http://schemas.microsoft.com/office/drawing/2014/main" id="{BBD862D0-6994-C54E-AEBA-017FEE6C5240}"/>
              </a:ext>
            </a:extLst>
          </p:cNvPr>
          <p:cNvPicPr>
            <a:picLocks noChangeAspect="1"/>
          </p:cNvPicPr>
          <p:nvPr/>
        </p:nvPicPr>
        <p:blipFill>
          <a:blip r:embed="rId3"/>
          <a:stretch>
            <a:fillRect/>
          </a:stretch>
        </p:blipFill>
        <p:spPr>
          <a:xfrm>
            <a:off x="1365250" y="2132856"/>
            <a:ext cx="9461500" cy="3898900"/>
          </a:xfrm>
          <a:prstGeom prst="rect">
            <a:avLst/>
          </a:prstGeom>
        </p:spPr>
      </p:pic>
      <p:sp>
        <p:nvSpPr>
          <p:cNvPr id="7" name="矩形 6">
            <a:extLst>
              <a:ext uri="{FF2B5EF4-FFF2-40B4-BE49-F238E27FC236}">
                <a16:creationId xmlns:a16="http://schemas.microsoft.com/office/drawing/2014/main" id="{8138696A-589A-FB44-A4B8-7538855F5D06}"/>
              </a:ext>
            </a:extLst>
          </p:cNvPr>
          <p:cNvSpPr/>
          <p:nvPr/>
        </p:nvSpPr>
        <p:spPr>
          <a:xfrm>
            <a:off x="1487488" y="6171685"/>
            <a:ext cx="4399025" cy="369332"/>
          </a:xfrm>
          <a:prstGeom prst="rect">
            <a:avLst/>
          </a:prstGeom>
        </p:spPr>
        <p:txBody>
          <a:bodyPr wrap="none">
            <a:spAutoFit/>
          </a:bodyPr>
          <a:lstStyle/>
          <a:p>
            <a:r>
              <a:rPr lang="en-US" altLang="zh-CN" dirty="0" err="1"/>
              <a:t>rtt</a:t>
            </a:r>
            <a:r>
              <a:rPr lang="en-US" altLang="zh-CN" dirty="0"/>
              <a:t> = 300 </a:t>
            </a:r>
            <a:r>
              <a:rPr lang="en-US" altLang="zh-CN" dirty="0" err="1"/>
              <a:t>ms</a:t>
            </a:r>
            <a:r>
              <a:rPr lang="en-US" altLang="zh-CN" dirty="0"/>
              <a:t>, </a:t>
            </a:r>
            <a:r>
              <a:rPr lang="en-US" altLang="zh-CN" dirty="0" err="1"/>
              <a:t>plr</a:t>
            </a:r>
            <a:r>
              <a:rPr lang="en-US" altLang="zh-CN" dirty="0"/>
              <a:t> = 3%, link capacity is 1 Gbps </a:t>
            </a:r>
            <a:endParaRPr lang="zh-CN" altLang="en-US" dirty="0"/>
          </a:p>
        </p:txBody>
      </p:sp>
    </p:spTree>
    <p:extLst>
      <p:ext uri="{BB962C8B-B14F-4D97-AF65-F5344CB8AC3E}">
        <p14:creationId xmlns:p14="http://schemas.microsoft.com/office/powerpoint/2010/main" val="1266148303"/>
      </p:ext>
    </p:extLst>
  </p:cSld>
  <p:clrMapOvr>
    <a:masterClrMapping/>
  </p:clrMapOvr>
  <mc:AlternateContent xmlns:mc="http://schemas.openxmlformats.org/markup-compatibility/2006" xmlns:p14="http://schemas.microsoft.com/office/powerpoint/2010/main">
    <mc:Choice Requires="p14">
      <p:transition p14:dur="0" advTm="27736"/>
    </mc:Choice>
    <mc:Fallback xmlns="">
      <p:transition advTm="27736"/>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82" name="标题 1"/>
          <p:cNvSpPr>
            <a:spLocks noGrp="1"/>
          </p:cNvSpPr>
          <p:nvPr>
            <p:ph type="title"/>
          </p:nvPr>
        </p:nvSpPr>
        <p:spPr/>
        <p:txBody>
          <a:bodyPr>
            <a:normAutofit fontScale="90000"/>
          </a:bodyPr>
          <a:lstStyle/>
          <a:p>
            <a:r>
              <a:rPr lang="en-US" altLang="zh-CN" b="1" dirty="0"/>
              <a:t>OR3 alleviates receive buffer starvation</a:t>
            </a:r>
          </a:p>
        </p:txBody>
      </p:sp>
      <p:sp>
        <p:nvSpPr>
          <p:cNvPr id="5" name="幻灯片编号占位符 4"/>
          <p:cNvSpPr>
            <a:spLocks noGrp="1"/>
          </p:cNvSpPr>
          <p:nvPr>
            <p:ph type="sldNum" sz="quarter" idx="12"/>
          </p:nvPr>
        </p:nvSpPr>
        <p:spPr/>
        <p:txBody>
          <a:bodyPr/>
          <a:lstStyle/>
          <a:p>
            <a:pPr algn="r"/>
            <a:fld id="{3AC99A5B-5B03-425B-9284-2F10A88898BE}" type="slidenum">
              <a:rPr lang="en-US"/>
              <a:pPr algn="r"/>
              <a:t>23</a:t>
            </a:fld>
            <a:endParaRPr lang="en-US"/>
          </a:p>
        </p:txBody>
      </p:sp>
      <p:pic>
        <p:nvPicPr>
          <p:cNvPr id="2" name="图片 1">
            <a:extLst>
              <a:ext uri="{FF2B5EF4-FFF2-40B4-BE49-F238E27FC236}">
                <a16:creationId xmlns:a16="http://schemas.microsoft.com/office/drawing/2014/main" id="{A2E1109E-EC29-2442-8262-BFE920260AD2}"/>
              </a:ext>
            </a:extLst>
          </p:cNvPr>
          <p:cNvPicPr>
            <a:picLocks noChangeAspect="1"/>
          </p:cNvPicPr>
          <p:nvPr/>
        </p:nvPicPr>
        <p:blipFill>
          <a:blip r:embed="rId3"/>
          <a:stretch>
            <a:fillRect/>
          </a:stretch>
        </p:blipFill>
        <p:spPr>
          <a:xfrm>
            <a:off x="1055440" y="1772816"/>
            <a:ext cx="10200456" cy="4311432"/>
          </a:xfrm>
          <a:prstGeom prst="rect">
            <a:avLst/>
          </a:prstGeom>
        </p:spPr>
      </p:pic>
    </p:spTree>
    <p:extLst>
      <p:ext uri="{BB962C8B-B14F-4D97-AF65-F5344CB8AC3E}">
        <p14:creationId xmlns:p14="http://schemas.microsoft.com/office/powerpoint/2010/main" val="404843672"/>
      </p:ext>
    </p:extLst>
  </p:cSld>
  <p:clrMapOvr>
    <a:masterClrMapping/>
  </p:clrMapOvr>
  <mc:AlternateContent xmlns:mc="http://schemas.openxmlformats.org/markup-compatibility/2006" xmlns:p14="http://schemas.microsoft.com/office/powerpoint/2010/main">
    <mc:Choice Requires="p14">
      <p:transition p14:dur="0" advTm="27736"/>
    </mc:Choice>
    <mc:Fallback xmlns="">
      <p:transition advTm="2773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标题 1"/>
          <p:cNvSpPr>
            <a:spLocks noGrp="1"/>
          </p:cNvSpPr>
          <p:nvPr>
            <p:ph type="title"/>
          </p:nvPr>
        </p:nvSpPr>
        <p:spPr/>
        <p:txBody>
          <a:bodyPr/>
          <a:lstStyle/>
          <a:p>
            <a:r>
              <a:rPr lang="en-US" altLang="zh-CN" b="1" dirty="0"/>
              <a:t>Takeaways</a:t>
            </a:r>
            <a:endParaRPr lang="zh-CN" altLang="en-US" b="1" dirty="0"/>
          </a:p>
        </p:txBody>
      </p:sp>
      <p:sp>
        <p:nvSpPr>
          <p:cNvPr id="1048587" name="内容占位符 3"/>
          <p:cNvSpPr>
            <a:spLocks noGrp="1"/>
          </p:cNvSpPr>
          <p:nvPr>
            <p:ph idx="1"/>
          </p:nvPr>
        </p:nvSpPr>
        <p:spPr>
          <a:xfrm>
            <a:off x="695400" y="1700808"/>
            <a:ext cx="11089232" cy="3917547"/>
          </a:xfrm>
          <a:prstGeom prst="rect">
            <a:avLst/>
          </a:prstGeom>
        </p:spPr>
        <p:txBody>
          <a:bodyPr wrap="square">
            <a:spAutoFit/>
          </a:bodyPr>
          <a:lstStyle/>
          <a:p>
            <a:pPr algn="just">
              <a:lnSpc>
                <a:spcPct val="150000"/>
              </a:lnSpc>
              <a:spcBef>
                <a:spcPts val="600"/>
              </a:spcBef>
            </a:pPr>
            <a:r>
              <a:rPr lang="en-US" altLang="x-none" sz="1600" b="1" dirty="0"/>
              <a:t>Loss-based TCP improperly decreases window </a:t>
            </a:r>
          </a:p>
          <a:p>
            <a:pPr algn="just">
              <a:lnSpc>
                <a:spcPct val="150000"/>
              </a:lnSpc>
              <a:spcBef>
                <a:spcPts val="600"/>
              </a:spcBef>
            </a:pPr>
            <a:r>
              <a:rPr lang="en-US" altLang="x-none" sz="1600" b="1" dirty="0"/>
              <a:t>Recovery capability does not match high-speed TCP </a:t>
            </a:r>
          </a:p>
          <a:p>
            <a:pPr algn="just">
              <a:lnSpc>
                <a:spcPct val="150000"/>
              </a:lnSpc>
              <a:spcBef>
                <a:spcPts val="600"/>
              </a:spcBef>
            </a:pPr>
            <a:r>
              <a:rPr lang="en-US" altLang="x-none" sz="1600" b="1" dirty="0"/>
              <a:t>Application-level optimization do not generalize </a:t>
            </a:r>
            <a:endParaRPr lang="en-US" altLang="x-none" sz="1200" b="1" dirty="0"/>
          </a:p>
          <a:p>
            <a:pPr algn="just">
              <a:lnSpc>
                <a:spcPct val="150000"/>
              </a:lnSpc>
              <a:spcBef>
                <a:spcPts val="600"/>
              </a:spcBef>
            </a:pPr>
            <a:r>
              <a:rPr lang="en-US" altLang="x-none" sz="1600" b="1" dirty="0"/>
              <a:t>Following principles such as opportunism, redundancy, and randomization, TCP-OR3 minimizes the maximum number of retransmissions to alleviate receive buffer starvation</a:t>
            </a:r>
          </a:p>
          <a:p>
            <a:pPr algn="just">
              <a:lnSpc>
                <a:spcPct val="150000"/>
              </a:lnSpc>
              <a:spcBef>
                <a:spcPts val="600"/>
              </a:spcBef>
            </a:pPr>
            <a:r>
              <a:rPr lang="en-US" altLang="x-none" sz="1600" b="1" dirty="0"/>
              <a:t>Discussion</a:t>
            </a:r>
            <a:r>
              <a:rPr lang="en-US" altLang="x-none" sz="1600" dirty="0"/>
              <a:t>: </a:t>
            </a:r>
          </a:p>
          <a:p>
            <a:pPr lvl="1" algn="just">
              <a:lnSpc>
                <a:spcPct val="150000"/>
              </a:lnSpc>
              <a:spcBef>
                <a:spcPts val="600"/>
              </a:spcBef>
            </a:pPr>
            <a:r>
              <a:rPr lang="en-US" altLang="zh-CN" sz="1200" dirty="0"/>
              <a:t>It is also recommended to deploy OR3 for low-latency applications</a:t>
            </a:r>
          </a:p>
          <a:p>
            <a:pPr lvl="1" algn="just">
              <a:lnSpc>
                <a:spcPct val="150000"/>
              </a:lnSpc>
              <a:spcBef>
                <a:spcPts val="600"/>
              </a:spcBef>
            </a:pPr>
            <a:r>
              <a:rPr lang="en-US" altLang="zh-CN" sz="1200" dirty="0"/>
              <a:t>Applying OR3 accelerates tail loss recovery, which is one of the most challenging issue for tiny flow transmission in real-time applications</a:t>
            </a:r>
          </a:p>
          <a:p>
            <a:pPr algn="just">
              <a:lnSpc>
                <a:spcPct val="150000"/>
              </a:lnSpc>
              <a:spcBef>
                <a:spcPts val="600"/>
              </a:spcBef>
            </a:pPr>
            <a:endParaRPr lang="en-US" altLang="x-none" sz="1200" dirty="0">
              <a:solidFill>
                <a:schemeClr val="bg1">
                  <a:lumMod val="65000"/>
                </a:schemeClr>
              </a:solidFill>
            </a:endParaRPr>
          </a:p>
        </p:txBody>
      </p:sp>
      <p:sp>
        <p:nvSpPr>
          <p:cNvPr id="3" name="幻灯片编号占位符 2"/>
          <p:cNvSpPr>
            <a:spLocks noGrp="1"/>
          </p:cNvSpPr>
          <p:nvPr>
            <p:ph type="sldNum" sz="quarter" idx="12"/>
          </p:nvPr>
        </p:nvSpPr>
        <p:spPr/>
        <p:txBody>
          <a:bodyPr/>
          <a:lstStyle/>
          <a:p>
            <a:pPr algn="r"/>
            <a:fld id="{3AC99A5B-5B03-425B-9284-2F10A88898BE}" type="slidenum">
              <a:rPr lang="en-US"/>
              <a:pPr algn="r"/>
              <a:t>24</a:t>
            </a:fld>
            <a:endParaRPr lang="en-US"/>
          </a:p>
        </p:txBody>
      </p:sp>
    </p:spTree>
    <p:custDataLst>
      <p:tags r:id="rId1"/>
    </p:custDataLst>
    <p:extLst>
      <p:ext uri="{BB962C8B-B14F-4D97-AF65-F5344CB8AC3E}">
        <p14:creationId xmlns:p14="http://schemas.microsoft.com/office/powerpoint/2010/main" val="1069891280"/>
      </p:ext>
    </p:extLst>
  </p:cSld>
  <p:clrMapOvr>
    <a:masterClrMapping/>
  </p:clrMapOvr>
  <mc:AlternateContent xmlns:mc="http://schemas.openxmlformats.org/markup-compatibility/2006" xmlns:p14="http://schemas.microsoft.com/office/powerpoint/2010/main">
    <mc:Choice Requires="p14">
      <p:transition p14:dur="0" advTm="39887"/>
    </mc:Choice>
    <mc:Fallback xmlns="">
      <p:transition advTm="39887"/>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ctrTitle"/>
          </p:nvPr>
        </p:nvSpPr>
        <p:spPr>
          <a:xfrm>
            <a:off x="839416" y="1844824"/>
            <a:ext cx="10363200" cy="3096344"/>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Thank You!</a:t>
            </a:r>
            <a:br>
              <a:rPr lang="en-US" sz="2000" dirty="0">
                <a:solidFill>
                  <a:srgbClr val="7F7F7F"/>
                </a:solidFill>
                <a:latin typeface="Verdana" panose="020B0604030504040204" pitchFamily="34" charset="0"/>
                <a:ea typeface="Verdana" panose="020B0604030504040204" pitchFamily="34" charset="0"/>
                <a:cs typeface="Verdana" panose="020B0604030504040204" pitchFamily="34" charset="0"/>
              </a:rPr>
            </a:br>
            <a:br>
              <a:rPr lang="en-US" sz="2000" dirty="0">
                <a:solidFill>
                  <a:srgbClr val="7F7F7F"/>
                </a:solidFill>
                <a:latin typeface="Verdana" panose="020B0604030504040204" pitchFamily="34" charset="0"/>
                <a:ea typeface="Verdana" panose="020B0604030504040204" pitchFamily="34" charset="0"/>
                <a:cs typeface="Verdana" panose="020B0604030504040204" pitchFamily="34" charset="0"/>
              </a:rPr>
            </a:br>
            <a:br>
              <a:rPr lang="en-US" sz="2000" dirty="0">
                <a:solidFill>
                  <a:srgbClr val="7F7F7F"/>
                </a:solidFill>
                <a:latin typeface="Verdana" panose="020B0604030504040204" pitchFamily="34" charset="0"/>
                <a:ea typeface="Verdana" panose="020B0604030504040204" pitchFamily="34" charset="0"/>
                <a:cs typeface="Verdana" panose="020B0604030504040204" pitchFamily="34" charset="0"/>
              </a:rPr>
            </a:br>
            <a:br>
              <a:rPr lang="en-US" sz="2000" dirty="0">
                <a:solidFill>
                  <a:srgbClr val="7F7F7F"/>
                </a:solidFill>
                <a:latin typeface="Verdana" panose="020B0604030504040204" pitchFamily="34" charset="0"/>
                <a:ea typeface="Verdana" panose="020B0604030504040204" pitchFamily="34" charset="0"/>
                <a:cs typeface="Verdana" panose="020B0604030504040204" pitchFamily="34" charset="0"/>
              </a:rPr>
            </a:br>
            <a:r>
              <a:rPr lang="en-US" altLang="zh-CN" dirty="0">
                <a:latin typeface="Verdana" panose="020B0604030504040204" pitchFamily="34" charset="0"/>
                <a:ea typeface="Verdana" panose="020B0604030504040204" pitchFamily="34" charset="0"/>
                <a:cs typeface="Verdana" panose="020B0604030504040204" pitchFamily="34" charset="0"/>
              </a:rPr>
              <a:t>Q &amp; A</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52552738"/>
      </p:ext>
    </p:extLst>
  </p:cSld>
  <p:clrMapOvr>
    <a:masterClrMapping/>
  </p:clrMapOvr>
  <mc:AlternateContent xmlns:mc="http://schemas.openxmlformats.org/markup-compatibility/2006" xmlns:p14="http://schemas.microsoft.com/office/powerpoint/2010/main">
    <mc:Choice Requires="p14">
      <p:transition p14:dur="0" advTm="6083"/>
    </mc:Choice>
    <mc:Fallback xmlns="">
      <p:transition advTm="6083"/>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9CF106-0351-457B-98B8-78CD77847C16}"/>
              </a:ext>
            </a:extLst>
          </p:cNvPr>
          <p:cNvSpPr>
            <a:spLocks noGrp="1"/>
          </p:cNvSpPr>
          <p:nvPr>
            <p:ph type="title"/>
          </p:nvPr>
        </p:nvSpPr>
        <p:spPr>
          <a:xfrm>
            <a:off x="2596734" y="172049"/>
            <a:ext cx="6696744" cy="1299808"/>
          </a:xfrm>
          <a:noFill/>
          <a:ln w="381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rmAutofit fontScale="90000"/>
          </a:bodyPr>
          <a:lstStyle/>
          <a:p>
            <a:r>
              <a:rPr lang="en-US" altLang="zh-CN" b="1" dirty="0">
                <a:solidFill>
                  <a:schemeClr val="bg1"/>
                </a:solidFill>
                <a:latin typeface="Verdana" panose="020B0604030504040204" pitchFamily="34" charset="0"/>
                <a:ea typeface="Verdana" panose="020B0604030504040204" pitchFamily="34" charset="0"/>
                <a:cs typeface="Tahoma" panose="020B0604030504040204" pitchFamily="34" charset="0"/>
              </a:rPr>
              <a:t>High Speed Rails (HSRs)</a:t>
            </a:r>
            <a:endParaRPr lang="zh-CN" altLang="en-US" b="1" dirty="0">
              <a:solidFill>
                <a:schemeClr val="bg1"/>
              </a:solidFill>
              <a:latin typeface="Verdana" panose="020B0604030504040204" pitchFamily="34" charset="0"/>
              <a:cs typeface="Tahoma" panose="020B0604030504040204" pitchFamily="34" charset="0"/>
            </a:endParaRPr>
          </a:p>
        </p:txBody>
      </p:sp>
      <p:sp>
        <p:nvSpPr>
          <p:cNvPr id="50" name="标题 1"/>
          <p:cNvSpPr txBox="1">
            <a:spLocks/>
          </p:cNvSpPr>
          <p:nvPr/>
        </p:nvSpPr>
        <p:spPr>
          <a:xfrm>
            <a:off x="609600" y="274638"/>
            <a:ext cx="10972800" cy="114300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200" kern="1200">
                <a:solidFill>
                  <a:schemeClr val="accent1"/>
                </a:solidFill>
                <a:latin typeface="Verdana" pitchFamily="34" charset="0"/>
                <a:ea typeface="Verdana" pitchFamily="34" charset="0"/>
                <a:cs typeface="Verdana" pitchFamily="34" charset="0"/>
              </a:defRPr>
            </a:lvl1pPr>
          </a:lstStyle>
          <a:p>
            <a:r>
              <a:rPr lang="en-US" altLang="zh-CN" b="1" dirty="0">
                <a:cs typeface="Tahoma" panose="020B0604030504040204" pitchFamily="34" charset="0"/>
              </a:rPr>
              <a:t>Is it possible to achieve as good a performance as the dedicated networks via non-dedicated links?</a:t>
            </a:r>
          </a:p>
        </p:txBody>
      </p:sp>
      <p:sp>
        <p:nvSpPr>
          <p:cNvPr id="4" name="幻灯片编号占位符 3"/>
          <p:cNvSpPr>
            <a:spLocks noGrp="1"/>
          </p:cNvSpPr>
          <p:nvPr>
            <p:ph type="sldNum" sz="quarter" idx="12"/>
          </p:nvPr>
        </p:nvSpPr>
        <p:spPr/>
        <p:txBody>
          <a:bodyPr/>
          <a:lstStyle/>
          <a:p>
            <a:pPr algn="r"/>
            <a:fld id="{3AC99A5B-5B03-425B-9284-2F10A88898BE}" type="slidenum">
              <a:rPr lang="en-US" smtClean="0"/>
              <a:pPr algn="r"/>
              <a:t>3</a:t>
            </a:fld>
            <a:endParaRPr lang="en-US" dirty="0"/>
          </a:p>
        </p:txBody>
      </p:sp>
      <p:grpSp>
        <p:nvGrpSpPr>
          <p:cNvPr id="17" name="组合 16">
            <a:extLst>
              <a:ext uri="{FF2B5EF4-FFF2-40B4-BE49-F238E27FC236}">
                <a16:creationId xmlns:a16="http://schemas.microsoft.com/office/drawing/2014/main" id="{B36F24B1-9640-B740-978F-EBC2747AB6DD}"/>
              </a:ext>
            </a:extLst>
          </p:cNvPr>
          <p:cNvGrpSpPr/>
          <p:nvPr/>
        </p:nvGrpSpPr>
        <p:grpSpPr>
          <a:xfrm>
            <a:off x="3863752" y="1268760"/>
            <a:ext cx="8674100" cy="4876800"/>
            <a:chOff x="-384720" y="1574446"/>
            <a:chExt cx="8674100" cy="4876800"/>
          </a:xfrm>
        </p:grpSpPr>
        <p:pic>
          <p:nvPicPr>
            <p:cNvPr id="7" name="图片 6">
              <a:extLst>
                <a:ext uri="{FF2B5EF4-FFF2-40B4-BE49-F238E27FC236}">
                  <a16:creationId xmlns:a16="http://schemas.microsoft.com/office/drawing/2014/main" id="{B1504A60-4B24-5147-A197-3E1001631996}"/>
                </a:ext>
              </a:extLst>
            </p:cNvPr>
            <p:cNvPicPr>
              <a:picLocks noChangeAspect="1"/>
            </p:cNvPicPr>
            <p:nvPr/>
          </p:nvPicPr>
          <p:blipFill>
            <a:blip r:embed="rId3"/>
            <a:stretch>
              <a:fillRect/>
            </a:stretch>
          </p:blipFill>
          <p:spPr>
            <a:xfrm>
              <a:off x="-384720" y="1574446"/>
              <a:ext cx="8674100" cy="4876800"/>
            </a:xfrm>
            <a:prstGeom prst="rect">
              <a:avLst/>
            </a:prstGeom>
          </p:spPr>
        </p:pic>
        <p:sp>
          <p:nvSpPr>
            <p:cNvPr id="9" name="椭圆 8">
              <a:extLst>
                <a:ext uri="{FF2B5EF4-FFF2-40B4-BE49-F238E27FC236}">
                  <a16:creationId xmlns:a16="http://schemas.microsoft.com/office/drawing/2014/main" id="{110BB435-356D-CC41-8CE2-CAFCEAD2607B}"/>
                </a:ext>
              </a:extLst>
            </p:cNvPr>
            <p:cNvSpPr/>
            <p:nvPr/>
          </p:nvSpPr>
          <p:spPr>
            <a:xfrm>
              <a:off x="1754304" y="3307871"/>
              <a:ext cx="144016" cy="1440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3" name="椭圆 62">
              <a:extLst>
                <a:ext uri="{FF2B5EF4-FFF2-40B4-BE49-F238E27FC236}">
                  <a16:creationId xmlns:a16="http://schemas.microsoft.com/office/drawing/2014/main" id="{EB00BB39-D81D-4640-B143-39A95FA20C45}"/>
                </a:ext>
              </a:extLst>
            </p:cNvPr>
            <p:cNvSpPr/>
            <p:nvPr/>
          </p:nvSpPr>
          <p:spPr>
            <a:xfrm>
              <a:off x="3554504" y="2892784"/>
              <a:ext cx="144016" cy="1440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dirty="0"/>
            </a:p>
          </p:txBody>
        </p:sp>
        <p:sp>
          <p:nvSpPr>
            <p:cNvPr id="67" name="椭圆 66">
              <a:extLst>
                <a:ext uri="{FF2B5EF4-FFF2-40B4-BE49-F238E27FC236}">
                  <a16:creationId xmlns:a16="http://schemas.microsoft.com/office/drawing/2014/main" id="{FD621C67-D65B-1F46-9CCA-07CAD5AED76D}"/>
                </a:ext>
              </a:extLst>
            </p:cNvPr>
            <p:cNvSpPr/>
            <p:nvPr/>
          </p:nvSpPr>
          <p:spPr>
            <a:xfrm>
              <a:off x="5642736" y="3535026"/>
              <a:ext cx="144016" cy="1440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任意形状 10">
              <a:extLst>
                <a:ext uri="{FF2B5EF4-FFF2-40B4-BE49-F238E27FC236}">
                  <a16:creationId xmlns:a16="http://schemas.microsoft.com/office/drawing/2014/main" id="{D0AE047A-FC34-874F-818D-AAAA6EEBF42E}"/>
                </a:ext>
              </a:extLst>
            </p:cNvPr>
            <p:cNvSpPr/>
            <p:nvPr/>
          </p:nvSpPr>
          <p:spPr>
            <a:xfrm>
              <a:off x="1898320" y="2831712"/>
              <a:ext cx="1639818" cy="476159"/>
            </a:xfrm>
            <a:custGeom>
              <a:avLst/>
              <a:gdLst>
                <a:gd name="connsiteX0" fmla="*/ 0 w 1577340"/>
                <a:gd name="connsiteY0" fmla="*/ 463583 h 463583"/>
                <a:gd name="connsiteX1" fmla="*/ 708660 w 1577340"/>
                <a:gd name="connsiteY1" fmla="*/ 29243 h 463583"/>
                <a:gd name="connsiteX2" fmla="*/ 1577340 w 1577340"/>
                <a:gd name="connsiteY2" fmla="*/ 74963 h 463583"/>
              </a:gdLst>
              <a:ahLst/>
              <a:cxnLst>
                <a:cxn ang="0">
                  <a:pos x="connsiteX0" y="connsiteY0"/>
                </a:cxn>
                <a:cxn ang="0">
                  <a:pos x="connsiteX1" y="connsiteY1"/>
                </a:cxn>
                <a:cxn ang="0">
                  <a:pos x="connsiteX2" y="connsiteY2"/>
                </a:cxn>
              </a:cxnLst>
              <a:rect l="l" t="t" r="r" b="b"/>
              <a:pathLst>
                <a:path w="1577340" h="463583">
                  <a:moveTo>
                    <a:pt x="0" y="463583"/>
                  </a:moveTo>
                  <a:cubicBezTo>
                    <a:pt x="222885" y="278798"/>
                    <a:pt x="445770" y="94013"/>
                    <a:pt x="708660" y="29243"/>
                  </a:cubicBezTo>
                  <a:cubicBezTo>
                    <a:pt x="971550" y="-35527"/>
                    <a:pt x="1274445" y="19718"/>
                    <a:pt x="1577340" y="749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任意形状 11">
              <a:extLst>
                <a:ext uri="{FF2B5EF4-FFF2-40B4-BE49-F238E27FC236}">
                  <a16:creationId xmlns:a16="http://schemas.microsoft.com/office/drawing/2014/main" id="{8B00A843-225C-984D-AD63-A284C3F8D78B}"/>
                </a:ext>
              </a:extLst>
            </p:cNvPr>
            <p:cNvSpPr/>
            <p:nvPr/>
          </p:nvSpPr>
          <p:spPr>
            <a:xfrm rot="21252754">
              <a:off x="3778630" y="3051828"/>
              <a:ext cx="1776058" cy="779061"/>
            </a:xfrm>
            <a:custGeom>
              <a:avLst/>
              <a:gdLst>
                <a:gd name="connsiteX0" fmla="*/ 0 w 1920240"/>
                <a:gd name="connsiteY0" fmla="*/ 0 h 779061"/>
                <a:gd name="connsiteX1" fmla="*/ 628650 w 1920240"/>
                <a:gd name="connsiteY1" fmla="*/ 720090 h 779061"/>
                <a:gd name="connsiteX2" fmla="*/ 1920240 w 1920240"/>
                <a:gd name="connsiteY2" fmla="*/ 685800 h 779061"/>
              </a:gdLst>
              <a:ahLst/>
              <a:cxnLst>
                <a:cxn ang="0">
                  <a:pos x="connsiteX0" y="connsiteY0"/>
                </a:cxn>
                <a:cxn ang="0">
                  <a:pos x="connsiteX1" y="connsiteY1"/>
                </a:cxn>
                <a:cxn ang="0">
                  <a:pos x="connsiteX2" y="connsiteY2"/>
                </a:cxn>
              </a:cxnLst>
              <a:rect l="l" t="t" r="r" b="b"/>
              <a:pathLst>
                <a:path w="1920240" h="779061">
                  <a:moveTo>
                    <a:pt x="0" y="0"/>
                  </a:moveTo>
                  <a:cubicBezTo>
                    <a:pt x="154305" y="302895"/>
                    <a:pt x="308610" y="605790"/>
                    <a:pt x="628650" y="720090"/>
                  </a:cubicBezTo>
                  <a:cubicBezTo>
                    <a:pt x="948690" y="834390"/>
                    <a:pt x="1434465" y="760095"/>
                    <a:pt x="1920240" y="6858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任意形状 12">
              <a:extLst>
                <a:ext uri="{FF2B5EF4-FFF2-40B4-BE49-F238E27FC236}">
                  <a16:creationId xmlns:a16="http://schemas.microsoft.com/office/drawing/2014/main" id="{CE13C00D-396E-984D-BB9F-12AFF8244C0F}"/>
                </a:ext>
              </a:extLst>
            </p:cNvPr>
            <p:cNvSpPr/>
            <p:nvPr/>
          </p:nvSpPr>
          <p:spPr>
            <a:xfrm>
              <a:off x="3743878" y="2804613"/>
              <a:ext cx="1885950" cy="707852"/>
            </a:xfrm>
            <a:custGeom>
              <a:avLst/>
              <a:gdLst>
                <a:gd name="connsiteX0" fmla="*/ 0 w 1885950"/>
                <a:gd name="connsiteY0" fmla="*/ 113492 h 707852"/>
                <a:gd name="connsiteX1" fmla="*/ 1074420 w 1885950"/>
                <a:gd name="connsiteY1" fmla="*/ 44912 h 707852"/>
                <a:gd name="connsiteX2" fmla="*/ 1885950 w 1885950"/>
                <a:gd name="connsiteY2" fmla="*/ 707852 h 707852"/>
              </a:gdLst>
              <a:ahLst/>
              <a:cxnLst>
                <a:cxn ang="0">
                  <a:pos x="connsiteX0" y="connsiteY0"/>
                </a:cxn>
                <a:cxn ang="0">
                  <a:pos x="connsiteX1" y="connsiteY1"/>
                </a:cxn>
                <a:cxn ang="0">
                  <a:pos x="connsiteX2" y="connsiteY2"/>
                </a:cxn>
              </a:cxnLst>
              <a:rect l="l" t="t" r="r" b="b"/>
              <a:pathLst>
                <a:path w="1885950" h="707852">
                  <a:moveTo>
                    <a:pt x="0" y="113492"/>
                  </a:moveTo>
                  <a:cubicBezTo>
                    <a:pt x="380047" y="29672"/>
                    <a:pt x="760095" y="-54148"/>
                    <a:pt x="1074420" y="44912"/>
                  </a:cubicBezTo>
                  <a:cubicBezTo>
                    <a:pt x="1388745" y="143972"/>
                    <a:pt x="1637347" y="425912"/>
                    <a:pt x="1885950" y="707852"/>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0" name="直线连接符 9">
              <a:extLst>
                <a:ext uri="{FF2B5EF4-FFF2-40B4-BE49-F238E27FC236}">
                  <a16:creationId xmlns:a16="http://schemas.microsoft.com/office/drawing/2014/main" id="{E8203450-635E-184E-8138-2A1F554E644F}"/>
                </a:ext>
              </a:extLst>
            </p:cNvPr>
            <p:cNvCxnSpPr/>
            <p:nvPr/>
          </p:nvCxnSpPr>
          <p:spPr>
            <a:xfrm>
              <a:off x="1080458" y="6126100"/>
              <a:ext cx="86409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线连接符 14">
              <a:extLst>
                <a:ext uri="{FF2B5EF4-FFF2-40B4-BE49-F238E27FC236}">
                  <a16:creationId xmlns:a16="http://schemas.microsoft.com/office/drawing/2014/main" id="{3E3902DA-6246-E048-9038-453A512A9B32}"/>
                </a:ext>
              </a:extLst>
            </p:cNvPr>
            <p:cNvCxnSpPr/>
            <p:nvPr/>
          </p:nvCxnSpPr>
          <p:spPr>
            <a:xfrm>
              <a:off x="4151784" y="6154092"/>
              <a:ext cx="86409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70B801E7-02D4-5448-B5FB-86812FCAEA58}"/>
                </a:ext>
              </a:extLst>
            </p:cNvPr>
            <p:cNvSpPr/>
            <p:nvPr/>
          </p:nvSpPr>
          <p:spPr>
            <a:xfrm>
              <a:off x="1973867" y="5944730"/>
              <a:ext cx="1605889" cy="369332"/>
            </a:xfrm>
            <a:prstGeom prst="rect">
              <a:avLst/>
            </a:prstGeom>
          </p:spPr>
          <p:txBody>
            <a:bodyPr wrap="none">
              <a:spAutoFit/>
            </a:bodyPr>
            <a:lstStyle/>
            <a:p>
              <a:r>
                <a:rPr lang="en-US" altLang="zh-CN" dirty="0"/>
                <a:t>Dedicated links</a:t>
              </a:r>
              <a:endParaRPr lang="zh-CN" altLang="en-US" dirty="0"/>
            </a:p>
          </p:txBody>
        </p:sp>
        <p:sp>
          <p:nvSpPr>
            <p:cNvPr id="29" name="矩形 28">
              <a:extLst>
                <a:ext uri="{FF2B5EF4-FFF2-40B4-BE49-F238E27FC236}">
                  <a16:creationId xmlns:a16="http://schemas.microsoft.com/office/drawing/2014/main" id="{5AB6202B-B116-9144-B051-A3AF77A4B333}"/>
                </a:ext>
              </a:extLst>
            </p:cNvPr>
            <p:cNvSpPr/>
            <p:nvPr/>
          </p:nvSpPr>
          <p:spPr>
            <a:xfrm>
              <a:off x="5087888" y="5956432"/>
              <a:ext cx="2048318" cy="369332"/>
            </a:xfrm>
            <a:prstGeom prst="rect">
              <a:avLst/>
            </a:prstGeom>
          </p:spPr>
          <p:txBody>
            <a:bodyPr wrap="none">
              <a:spAutoFit/>
            </a:bodyPr>
            <a:lstStyle/>
            <a:p>
              <a:r>
                <a:rPr lang="en-US" altLang="zh-CN" dirty="0"/>
                <a:t>Non-dedicated links</a:t>
              </a:r>
              <a:endParaRPr lang="zh-CN" altLang="en-US" dirty="0"/>
            </a:p>
          </p:txBody>
        </p:sp>
      </p:grpSp>
      <p:sp>
        <p:nvSpPr>
          <p:cNvPr id="18" name="矩形 17">
            <a:extLst>
              <a:ext uri="{FF2B5EF4-FFF2-40B4-BE49-F238E27FC236}">
                <a16:creationId xmlns:a16="http://schemas.microsoft.com/office/drawing/2014/main" id="{F281F016-927C-5441-A874-AC1783CCE3FB}"/>
              </a:ext>
            </a:extLst>
          </p:cNvPr>
          <p:cNvSpPr/>
          <p:nvPr/>
        </p:nvSpPr>
        <p:spPr>
          <a:xfrm>
            <a:off x="794432" y="1954157"/>
            <a:ext cx="3360087" cy="1477328"/>
          </a:xfrm>
          <a:prstGeom prst="rect">
            <a:avLst/>
          </a:prstGeom>
        </p:spPr>
        <p:txBody>
          <a:bodyPr wrap="none">
            <a:spAutoFit/>
          </a:bodyPr>
          <a:lstStyle/>
          <a:p>
            <a:r>
              <a:rPr lang="en-US" altLang="zh-CN" dirty="0"/>
              <a:t>Dedicated links:</a:t>
            </a:r>
          </a:p>
          <a:p>
            <a:pPr marL="285750" indent="-285750">
              <a:buFont typeface="Arial" panose="020B0604020202020204" pitchFamily="34" charset="0"/>
              <a:buChar char="•"/>
            </a:pPr>
            <a:r>
              <a:rPr lang="en-US" altLang="zh-CN" dirty="0"/>
              <a:t>High</a:t>
            </a:r>
            <a:r>
              <a:rPr lang="zh-CN" altLang="en-US" dirty="0"/>
              <a:t> </a:t>
            </a:r>
            <a:r>
              <a:rPr lang="en-US" altLang="zh-CN" dirty="0"/>
              <a:t>bandwidth</a:t>
            </a:r>
          </a:p>
          <a:p>
            <a:pPr marL="285750" indent="-285750">
              <a:buFont typeface="Arial" panose="020B0604020202020204" pitchFamily="34" charset="0"/>
              <a:buChar char="•"/>
            </a:pPr>
            <a:r>
              <a:rPr lang="en-US" altLang="zh-CN" dirty="0"/>
              <a:t>Low</a:t>
            </a:r>
            <a:r>
              <a:rPr lang="zh-CN" altLang="en-US" dirty="0"/>
              <a:t> </a:t>
            </a:r>
            <a:r>
              <a:rPr lang="en-US" altLang="zh-CN" dirty="0"/>
              <a:t>latency</a:t>
            </a:r>
            <a:r>
              <a:rPr lang="zh-CN" altLang="en-US" dirty="0"/>
              <a:t> </a:t>
            </a:r>
            <a:r>
              <a:rPr lang="en-US" altLang="zh-CN" dirty="0"/>
              <a:t>(jitters)</a:t>
            </a:r>
          </a:p>
          <a:p>
            <a:pPr marL="285750" indent="-285750">
              <a:buFont typeface="Arial" panose="020B0604020202020204" pitchFamily="34" charset="0"/>
              <a:buChar char="•"/>
            </a:pPr>
            <a:r>
              <a:rPr lang="en-US" altLang="zh-CN" dirty="0"/>
              <a:t>Less</a:t>
            </a:r>
            <a:r>
              <a:rPr lang="zh-CN" altLang="en-US" dirty="0"/>
              <a:t> </a:t>
            </a:r>
            <a:r>
              <a:rPr lang="en-US" altLang="zh-CN" dirty="0"/>
              <a:t>losses</a:t>
            </a:r>
          </a:p>
          <a:p>
            <a:pPr marL="285750" indent="-285750">
              <a:buFont typeface="Arial" panose="020B0604020202020204" pitchFamily="34" charset="0"/>
              <a:buChar char="•"/>
            </a:pPr>
            <a:r>
              <a:rPr lang="en-US" altLang="zh-CN" dirty="0"/>
              <a:t>Large</a:t>
            </a:r>
            <a:r>
              <a:rPr lang="zh-CN" altLang="en-US" dirty="0"/>
              <a:t> </a:t>
            </a:r>
            <a:r>
              <a:rPr lang="en-US" altLang="zh-CN" dirty="0"/>
              <a:t>corporations</a:t>
            </a:r>
            <a:r>
              <a:rPr lang="zh-CN" altLang="en-US" dirty="0"/>
              <a:t> </a:t>
            </a:r>
            <a:r>
              <a:rPr lang="en-US" altLang="zh-CN" dirty="0"/>
              <a:t>may</a:t>
            </a:r>
            <a:r>
              <a:rPr lang="zh-CN" altLang="en-US" dirty="0"/>
              <a:t> </a:t>
            </a:r>
            <a:r>
              <a:rPr lang="en-US" altLang="zh-CN" dirty="0"/>
              <a:t>deploy</a:t>
            </a:r>
            <a:endParaRPr lang="zh-CN" altLang="en-US" dirty="0"/>
          </a:p>
        </p:txBody>
      </p:sp>
      <p:sp>
        <p:nvSpPr>
          <p:cNvPr id="32" name="矩形 31">
            <a:extLst>
              <a:ext uri="{FF2B5EF4-FFF2-40B4-BE49-F238E27FC236}">
                <a16:creationId xmlns:a16="http://schemas.microsoft.com/office/drawing/2014/main" id="{F627D820-76B5-0246-88F7-BA9D81E42BE7}"/>
              </a:ext>
            </a:extLst>
          </p:cNvPr>
          <p:cNvSpPr/>
          <p:nvPr/>
        </p:nvSpPr>
        <p:spPr>
          <a:xfrm>
            <a:off x="767408" y="3607672"/>
            <a:ext cx="4392869" cy="1477328"/>
          </a:xfrm>
          <a:prstGeom prst="rect">
            <a:avLst/>
          </a:prstGeom>
        </p:spPr>
        <p:txBody>
          <a:bodyPr wrap="none">
            <a:spAutoFit/>
          </a:bodyPr>
          <a:lstStyle/>
          <a:p>
            <a:r>
              <a:rPr lang="en-US" altLang="zh-CN" dirty="0"/>
              <a:t>Non-dedicated links:</a:t>
            </a:r>
          </a:p>
          <a:p>
            <a:pPr marL="285750" indent="-285750">
              <a:buFont typeface="Arial" panose="020B0604020202020204" pitchFamily="34" charset="0"/>
              <a:buChar char="•"/>
            </a:pPr>
            <a:r>
              <a:rPr lang="en-US" altLang="zh-CN" dirty="0"/>
              <a:t>High</a:t>
            </a:r>
            <a:r>
              <a:rPr lang="zh-CN" altLang="en-US" dirty="0"/>
              <a:t> </a:t>
            </a:r>
            <a:r>
              <a:rPr lang="en-US" altLang="zh-CN" dirty="0"/>
              <a:t>bandwidth</a:t>
            </a:r>
          </a:p>
          <a:p>
            <a:pPr marL="285750" indent="-285750">
              <a:buFont typeface="Arial" panose="020B0604020202020204" pitchFamily="34" charset="0"/>
              <a:buChar char="•"/>
            </a:pPr>
            <a:r>
              <a:rPr lang="en-US" altLang="zh-CN" dirty="0"/>
              <a:t>Large</a:t>
            </a:r>
            <a:r>
              <a:rPr lang="zh-CN" altLang="en-US" dirty="0"/>
              <a:t> </a:t>
            </a:r>
            <a:r>
              <a:rPr lang="en-US" altLang="zh-CN" dirty="0"/>
              <a:t>RTT</a:t>
            </a:r>
            <a:r>
              <a:rPr lang="zh-CN" altLang="en-US" dirty="0"/>
              <a:t> </a:t>
            </a:r>
            <a:r>
              <a:rPr lang="en-US" altLang="zh-CN" dirty="0"/>
              <a:t>(jitters)</a:t>
            </a:r>
          </a:p>
          <a:p>
            <a:pPr marL="285750" indent="-285750">
              <a:buFont typeface="Arial" panose="020B0604020202020204" pitchFamily="34" charset="0"/>
              <a:buChar char="•"/>
            </a:pPr>
            <a:r>
              <a:rPr lang="en-US" altLang="zh-CN" dirty="0"/>
              <a:t>Lossy</a:t>
            </a:r>
          </a:p>
          <a:p>
            <a:pPr marL="285750" indent="-285750">
              <a:buFont typeface="Arial" panose="020B0604020202020204" pitchFamily="34" charset="0"/>
              <a:buChar char="•"/>
            </a:pPr>
            <a:r>
              <a:rPr lang="en-US" altLang="zh-CN" dirty="0"/>
              <a:t>Small</a:t>
            </a:r>
            <a:r>
              <a:rPr lang="zh-CN" altLang="en-US" dirty="0"/>
              <a:t> </a:t>
            </a:r>
            <a:r>
              <a:rPr lang="en-US" altLang="zh-CN" dirty="0"/>
              <a:t>and</a:t>
            </a:r>
            <a:r>
              <a:rPr lang="zh-CN" altLang="en-US" dirty="0"/>
              <a:t> </a:t>
            </a:r>
            <a:r>
              <a:rPr lang="en-US" altLang="zh-CN" dirty="0"/>
              <a:t>medium</a:t>
            </a:r>
            <a:r>
              <a:rPr lang="zh-CN" altLang="en-US" dirty="0"/>
              <a:t> </a:t>
            </a:r>
            <a:r>
              <a:rPr lang="en-US" altLang="zh-CN" dirty="0"/>
              <a:t>enterprises</a:t>
            </a:r>
            <a:r>
              <a:rPr lang="zh-CN" altLang="en-US" dirty="0"/>
              <a:t> </a:t>
            </a:r>
            <a:r>
              <a:rPr lang="en-US" altLang="zh-CN" dirty="0"/>
              <a:t>may</a:t>
            </a:r>
            <a:r>
              <a:rPr lang="zh-CN" altLang="en-US" dirty="0"/>
              <a:t> </a:t>
            </a:r>
            <a:r>
              <a:rPr lang="en-US" altLang="zh-CN" dirty="0"/>
              <a:t>afford</a:t>
            </a:r>
            <a:endParaRPr lang="zh-CN" altLang="en-US" dirty="0"/>
          </a:p>
        </p:txBody>
      </p:sp>
    </p:spTree>
    <p:extLst>
      <p:ext uri="{BB962C8B-B14F-4D97-AF65-F5344CB8AC3E}">
        <p14:creationId xmlns:p14="http://schemas.microsoft.com/office/powerpoint/2010/main" val="2877449600"/>
      </p:ext>
    </p:extLst>
  </p:cSld>
  <p:clrMapOvr>
    <a:masterClrMapping/>
  </p:clrMapOvr>
  <mc:AlternateContent xmlns:mc="http://schemas.openxmlformats.org/markup-compatibility/2006" xmlns:p14="http://schemas.microsoft.com/office/powerpoint/2010/main">
    <mc:Choice Requires="p14">
      <p:transition p14:dur="0" advTm="61362"/>
    </mc:Choice>
    <mc:Fallback xmlns="">
      <p:transition advTm="61362"/>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46" name="标题 1"/>
          <p:cNvSpPr>
            <a:spLocks noGrp="1"/>
          </p:cNvSpPr>
          <p:nvPr>
            <p:ph type="title"/>
          </p:nvPr>
        </p:nvSpPr>
        <p:spPr/>
        <p:txBody>
          <a:bodyPr>
            <a:normAutofit/>
          </a:bodyPr>
          <a:lstStyle/>
          <a:p>
            <a:r>
              <a:rPr lang="en-US" altLang="zh-CN" b="1" dirty="0"/>
              <a:t>TCP fails</a:t>
            </a:r>
            <a:r>
              <a:rPr lang="zh-CN" altLang="en-US" b="1" dirty="0"/>
              <a:t> </a:t>
            </a:r>
            <a:r>
              <a:rPr lang="en-US" altLang="zh-CN" b="1" dirty="0"/>
              <a:t>to</a:t>
            </a:r>
            <a:r>
              <a:rPr lang="zh-CN" altLang="en-US" b="1" dirty="0"/>
              <a:t> </a:t>
            </a:r>
            <a:r>
              <a:rPr lang="en-US" altLang="zh-CN" b="1" dirty="0"/>
              <a:t>fill</a:t>
            </a:r>
            <a:r>
              <a:rPr lang="zh-CN" altLang="en-US" b="1" dirty="0"/>
              <a:t> </a:t>
            </a:r>
            <a:r>
              <a:rPr lang="en-US" altLang="zh-CN" b="1" dirty="0"/>
              <a:t>up</a:t>
            </a:r>
            <a:r>
              <a:rPr lang="zh-CN" altLang="en-US" b="1" dirty="0"/>
              <a:t> </a:t>
            </a:r>
            <a:r>
              <a:rPr lang="en-US" altLang="zh-CN" b="1" dirty="0"/>
              <a:t>the</a:t>
            </a:r>
            <a:r>
              <a:rPr lang="zh-CN" altLang="en-US" b="1" dirty="0"/>
              <a:t> </a:t>
            </a:r>
            <a:r>
              <a:rPr lang="en-US" altLang="zh-CN" b="1" dirty="0"/>
              <a:t>pipe</a:t>
            </a:r>
            <a:endParaRPr lang="zh-CN" altLang="en-US" b="1" dirty="0"/>
          </a:p>
        </p:txBody>
      </p:sp>
      <p:sp>
        <p:nvSpPr>
          <p:cNvPr id="30" name="矩形 29"/>
          <p:cNvSpPr/>
          <p:nvPr/>
        </p:nvSpPr>
        <p:spPr>
          <a:xfrm>
            <a:off x="436476" y="5886235"/>
            <a:ext cx="11319048" cy="461665"/>
          </a:xfrm>
          <a:prstGeom prst="rect">
            <a:avLst/>
          </a:prstGeom>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zh-CN" sz="1200" kern="0" dirty="0">
                <a:solidFill>
                  <a:schemeClr val="bg1">
                    <a:lumMod val="65000"/>
                  </a:schemeClr>
                </a:solidFill>
                <a:latin typeface="Verdana" panose="020B0604030504040204" pitchFamily="34" charset="0"/>
                <a:ea typeface="Verdana" panose="020B0604030504040204" pitchFamily="34" charset="0"/>
              </a:rPr>
              <a:t>Pipes are verified not full but TCP only achieves bandwidth utilization of less than 25%. Where </a:t>
            </a:r>
            <a:r>
              <a:rPr lang="en-US" altLang="zh-CN" sz="1200" kern="0" dirty="0" err="1">
                <a:solidFill>
                  <a:schemeClr val="bg1">
                    <a:lumMod val="65000"/>
                  </a:schemeClr>
                </a:solidFill>
                <a:latin typeface="Verdana" panose="020B0604030504040204" pitchFamily="34" charset="0"/>
                <a:ea typeface="Verdana" panose="020B0604030504040204" pitchFamily="34" charset="0"/>
              </a:rPr>
              <a:t>bw</a:t>
            </a:r>
            <a:r>
              <a:rPr lang="en-US" altLang="zh-CN" sz="1200" kern="0" dirty="0">
                <a:solidFill>
                  <a:schemeClr val="bg1">
                    <a:lumMod val="65000"/>
                  </a:schemeClr>
                </a:solidFill>
                <a:latin typeface="Verdana" panose="020B0604030504040204" pitchFamily="34" charset="0"/>
                <a:ea typeface="Verdana" panose="020B0604030504040204" pitchFamily="34" charset="0"/>
              </a:rPr>
              <a:t> = 1 Gbps, </a:t>
            </a:r>
            <a:r>
              <a:rPr lang="en-US" altLang="zh-CN" sz="1200" kern="0" dirty="0" err="1">
                <a:solidFill>
                  <a:schemeClr val="bg1">
                    <a:lumMod val="65000"/>
                  </a:schemeClr>
                </a:solidFill>
                <a:latin typeface="Verdana" panose="020B0604030504040204" pitchFamily="34" charset="0"/>
                <a:ea typeface="Verdana" panose="020B0604030504040204" pitchFamily="34" charset="0"/>
              </a:rPr>
              <a:t>rtt</a:t>
            </a:r>
            <a:r>
              <a:rPr lang="en-US" altLang="zh-CN" sz="1200" kern="0" dirty="0">
                <a:solidFill>
                  <a:schemeClr val="bg1">
                    <a:lumMod val="65000"/>
                  </a:schemeClr>
                </a:solidFill>
                <a:latin typeface="Verdana" panose="020B0604030504040204" pitchFamily="34" charset="0"/>
                <a:ea typeface="Verdana" panose="020B0604030504040204" pitchFamily="34" charset="0"/>
              </a:rPr>
              <a:t> ∈ [100,300] </a:t>
            </a:r>
            <a:r>
              <a:rPr lang="en-US" altLang="zh-CN" sz="1200" kern="0" dirty="0" err="1">
                <a:solidFill>
                  <a:schemeClr val="bg1">
                    <a:lumMod val="65000"/>
                  </a:schemeClr>
                </a:solidFill>
                <a:latin typeface="Verdana" panose="020B0604030504040204" pitchFamily="34" charset="0"/>
                <a:ea typeface="Verdana" panose="020B0604030504040204" pitchFamily="34" charset="0"/>
              </a:rPr>
              <a:t>ms.</a:t>
            </a:r>
            <a:r>
              <a:rPr lang="en-US" altLang="zh-CN" sz="1200" kern="0" dirty="0">
                <a:solidFill>
                  <a:schemeClr val="bg1">
                    <a:lumMod val="65000"/>
                  </a:schemeClr>
                </a:solidFill>
                <a:latin typeface="Verdana" panose="020B0604030504040204" pitchFamily="34" charset="0"/>
                <a:ea typeface="Verdana" panose="020B0604030504040204" pitchFamily="34" charset="0"/>
              </a:rPr>
              <a:t> The maximum receive buffer of TCP is 16 MB in the cloud end-hosts. </a:t>
            </a:r>
          </a:p>
        </p:txBody>
      </p:sp>
      <p:sp>
        <p:nvSpPr>
          <p:cNvPr id="3" name="幻灯片编号占位符 2"/>
          <p:cNvSpPr>
            <a:spLocks noGrp="1"/>
          </p:cNvSpPr>
          <p:nvPr>
            <p:ph type="sldNum" sz="quarter" idx="12"/>
          </p:nvPr>
        </p:nvSpPr>
        <p:spPr/>
        <p:txBody>
          <a:bodyPr/>
          <a:lstStyle/>
          <a:p>
            <a:pPr algn="r"/>
            <a:fld id="{3AC99A5B-5B03-425B-9284-2F10A88898BE}" type="slidenum">
              <a:rPr lang="en-US" smtClean="0"/>
              <a:pPr algn="r"/>
              <a:t>4</a:t>
            </a:fld>
            <a:endParaRPr lang="en-US" dirty="0"/>
          </a:p>
        </p:txBody>
      </p:sp>
      <p:pic>
        <p:nvPicPr>
          <p:cNvPr id="2" name="图片 1">
            <a:extLst>
              <a:ext uri="{FF2B5EF4-FFF2-40B4-BE49-F238E27FC236}">
                <a16:creationId xmlns:a16="http://schemas.microsoft.com/office/drawing/2014/main" id="{3C252023-D04B-8944-9971-16895A6AF027}"/>
              </a:ext>
            </a:extLst>
          </p:cNvPr>
          <p:cNvPicPr>
            <a:picLocks noChangeAspect="1"/>
          </p:cNvPicPr>
          <p:nvPr/>
        </p:nvPicPr>
        <p:blipFill>
          <a:blip r:embed="rId3"/>
          <a:stretch>
            <a:fillRect/>
          </a:stretch>
        </p:blipFill>
        <p:spPr>
          <a:xfrm>
            <a:off x="767408" y="2175511"/>
            <a:ext cx="10344472" cy="3678675"/>
          </a:xfrm>
          <a:prstGeom prst="rect">
            <a:avLst/>
          </a:prstGeom>
        </p:spPr>
      </p:pic>
      <p:sp>
        <p:nvSpPr>
          <p:cNvPr id="4" name="矩形 3">
            <a:extLst>
              <a:ext uri="{FF2B5EF4-FFF2-40B4-BE49-F238E27FC236}">
                <a16:creationId xmlns:a16="http://schemas.microsoft.com/office/drawing/2014/main" id="{EBE7C02C-256B-A84F-B081-9101CB332403}"/>
              </a:ext>
            </a:extLst>
          </p:cNvPr>
          <p:cNvSpPr/>
          <p:nvPr/>
        </p:nvSpPr>
        <p:spPr>
          <a:xfrm>
            <a:off x="983432" y="1384305"/>
            <a:ext cx="11017224" cy="646331"/>
          </a:xfrm>
          <a:prstGeom prst="rect">
            <a:avLst/>
          </a:prstGeom>
        </p:spPr>
        <p:txBody>
          <a:bodyPr wrap="square">
            <a:spAutoFit/>
          </a:bodyPr>
          <a:lstStyle/>
          <a:p>
            <a:r>
              <a:rPr lang="en-US" altLang="zh-CN" dirty="0">
                <a:latin typeface="NimbusRomNo9L"/>
              </a:rPr>
              <a:t>Classical</a:t>
            </a:r>
            <a:r>
              <a:rPr lang="zh-CN" altLang="en-US" dirty="0">
                <a:latin typeface="NimbusRomNo9L"/>
              </a:rPr>
              <a:t> </a:t>
            </a:r>
            <a:r>
              <a:rPr lang="en-US" altLang="zh-CN" dirty="0">
                <a:latin typeface="NimbusRomNo9L"/>
              </a:rPr>
              <a:t>loss-based</a:t>
            </a:r>
            <a:r>
              <a:rPr lang="zh-CN" altLang="en-US" dirty="0">
                <a:latin typeface="NimbusRomNo9L"/>
              </a:rPr>
              <a:t> </a:t>
            </a:r>
            <a:r>
              <a:rPr lang="en-US" altLang="zh-CN" dirty="0">
                <a:latin typeface="NimbusRomNo9L"/>
              </a:rPr>
              <a:t>TCP:</a:t>
            </a:r>
            <a:r>
              <a:rPr lang="zh-CN" altLang="en-US" dirty="0">
                <a:latin typeface="NimbusRomNo9L"/>
              </a:rPr>
              <a:t> </a:t>
            </a:r>
            <a:r>
              <a:rPr lang="en-US" altLang="zh-CN" dirty="0">
                <a:latin typeface="NimbusRomNo9L"/>
              </a:rPr>
              <a:t>TCP</a:t>
            </a:r>
            <a:r>
              <a:rPr lang="zh-CN" altLang="en-US" dirty="0">
                <a:latin typeface="NimbusRomNo9L"/>
              </a:rPr>
              <a:t> </a:t>
            </a:r>
            <a:r>
              <a:rPr lang="en-US" altLang="zh-CN" dirty="0">
                <a:latin typeface="NimbusRomNo9L"/>
              </a:rPr>
              <a:t>Reno,</a:t>
            </a:r>
            <a:r>
              <a:rPr lang="zh-CN" altLang="en-US" dirty="0">
                <a:latin typeface="NimbusRomNo9L"/>
              </a:rPr>
              <a:t> </a:t>
            </a:r>
            <a:r>
              <a:rPr lang="en-US" altLang="zh-CN" b="1" dirty="0">
                <a:latin typeface="NimbusRomNo9L"/>
              </a:rPr>
              <a:t>TCP</a:t>
            </a:r>
            <a:r>
              <a:rPr lang="zh-CN" altLang="en-US" b="1" dirty="0">
                <a:latin typeface="NimbusRomNo9L"/>
              </a:rPr>
              <a:t> </a:t>
            </a:r>
            <a:r>
              <a:rPr lang="en-US" altLang="zh-CN" b="1" dirty="0">
                <a:latin typeface="NimbusRomNo9L"/>
              </a:rPr>
              <a:t>CUBIC,</a:t>
            </a:r>
            <a:r>
              <a:rPr lang="zh-CN" altLang="en-US" b="1" dirty="0">
                <a:latin typeface="NimbusRomNo9L"/>
              </a:rPr>
              <a:t> </a:t>
            </a:r>
            <a:r>
              <a:rPr lang="en-US" altLang="zh-CN" b="1" dirty="0">
                <a:latin typeface="NimbusRomNo9L"/>
              </a:rPr>
              <a:t>etc.</a:t>
            </a:r>
          </a:p>
          <a:p>
            <a:r>
              <a:rPr lang="en-US" altLang="zh-CN" dirty="0">
                <a:latin typeface="NimbusRomNo9L"/>
              </a:rPr>
              <a:t>High-speed and non-loss-based TCP variants:</a:t>
            </a:r>
            <a:r>
              <a:rPr lang="zh-CN" altLang="en-US" dirty="0">
                <a:latin typeface="NimbusRomNo9L"/>
              </a:rPr>
              <a:t> </a:t>
            </a:r>
            <a:r>
              <a:rPr lang="en-US" altLang="zh-CN" dirty="0">
                <a:latin typeface="NimbusRomNo9L"/>
              </a:rPr>
              <a:t>FAST TCP, Compound TCP, </a:t>
            </a:r>
            <a:r>
              <a:rPr lang="en-US" altLang="zh-CN" b="1" dirty="0">
                <a:latin typeface="NimbusRomNo9L"/>
              </a:rPr>
              <a:t>TCP BBR,</a:t>
            </a:r>
            <a:r>
              <a:rPr lang="zh-CN" altLang="en-US" b="1" dirty="0">
                <a:latin typeface="NimbusRomNo9L"/>
              </a:rPr>
              <a:t> </a:t>
            </a:r>
            <a:r>
              <a:rPr lang="en-US" altLang="zh-CN" b="1" dirty="0">
                <a:latin typeface="NimbusRomNo9L"/>
              </a:rPr>
              <a:t>etc. </a:t>
            </a:r>
            <a:endParaRPr lang="en-US" altLang="zh-CN" b="1" dirty="0"/>
          </a:p>
        </p:txBody>
      </p:sp>
    </p:spTree>
  </p:cSld>
  <p:clrMapOvr>
    <a:masterClrMapping/>
  </p:clrMapOvr>
  <mc:AlternateContent xmlns:mc="http://schemas.openxmlformats.org/markup-compatibility/2006" xmlns:p14="http://schemas.microsoft.com/office/powerpoint/2010/main">
    <mc:Choice Requires="p14">
      <p:transition p14:dur="0" advTm="23858"/>
    </mc:Choice>
    <mc:Fallback xmlns="">
      <p:transition advTm="23858"/>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82" name="标题 1"/>
          <p:cNvSpPr>
            <a:spLocks noGrp="1"/>
          </p:cNvSpPr>
          <p:nvPr>
            <p:ph type="title"/>
          </p:nvPr>
        </p:nvSpPr>
        <p:spPr>
          <a:xfrm>
            <a:off x="263352" y="274638"/>
            <a:ext cx="11319048" cy="1143000"/>
          </a:xfrm>
        </p:spPr>
        <p:txBody>
          <a:bodyPr>
            <a:normAutofit/>
          </a:bodyPr>
          <a:lstStyle/>
          <a:p>
            <a:r>
              <a:rPr lang="en-US" altLang="zh-CN" b="1" dirty="0"/>
              <a:t>So,</a:t>
            </a:r>
            <a:r>
              <a:rPr lang="zh-CN" altLang="en-US" b="1" dirty="0"/>
              <a:t> </a:t>
            </a:r>
            <a:r>
              <a:rPr lang="en-US" altLang="zh-CN" b="1" dirty="0"/>
              <a:t>why</a:t>
            </a:r>
            <a:r>
              <a:rPr lang="zh-CN" altLang="en-US" b="1" dirty="0"/>
              <a:t> </a:t>
            </a:r>
            <a:r>
              <a:rPr lang="en-US" altLang="zh-CN" b="1" dirty="0"/>
              <a:t>TCP</a:t>
            </a:r>
            <a:r>
              <a:rPr lang="zh-CN" altLang="en-US" b="1" dirty="0"/>
              <a:t> </a:t>
            </a:r>
            <a:r>
              <a:rPr lang="en-US" altLang="zh-CN" b="1" dirty="0"/>
              <a:t>fails</a:t>
            </a:r>
            <a:r>
              <a:rPr lang="zh-CN" altLang="en-US" b="1" dirty="0"/>
              <a:t> </a:t>
            </a:r>
            <a:r>
              <a:rPr lang="en-US" altLang="zh-CN" b="1" dirty="0"/>
              <a:t>to</a:t>
            </a:r>
            <a:r>
              <a:rPr lang="zh-CN" altLang="en-US" b="1" dirty="0"/>
              <a:t> </a:t>
            </a:r>
            <a:r>
              <a:rPr lang="en-US" altLang="zh-CN" b="1" dirty="0"/>
              <a:t>fill</a:t>
            </a:r>
            <a:r>
              <a:rPr lang="zh-CN" altLang="en-US" b="1" dirty="0"/>
              <a:t> </a:t>
            </a:r>
            <a:r>
              <a:rPr lang="en-US" altLang="zh-CN" b="1" dirty="0"/>
              <a:t>up</a:t>
            </a:r>
            <a:r>
              <a:rPr lang="zh-CN" altLang="en-US" b="1" dirty="0"/>
              <a:t> </a:t>
            </a:r>
            <a:r>
              <a:rPr lang="en-US" altLang="zh-CN" b="1" dirty="0"/>
              <a:t>the</a:t>
            </a:r>
            <a:r>
              <a:rPr lang="zh-CN" altLang="en-US" b="1" dirty="0"/>
              <a:t> </a:t>
            </a:r>
            <a:r>
              <a:rPr lang="en-US" altLang="zh-CN" b="1" dirty="0"/>
              <a:t>pipe?</a:t>
            </a:r>
            <a:endParaRPr lang="zh-CN" altLang="en-US" b="1" dirty="0"/>
          </a:p>
        </p:txBody>
      </p:sp>
      <p:sp>
        <p:nvSpPr>
          <p:cNvPr id="5" name="Rectangle 3"/>
          <p:cNvSpPr txBox="1">
            <a:spLocks noChangeArrowheads="1"/>
          </p:cNvSpPr>
          <p:nvPr/>
        </p:nvSpPr>
        <p:spPr bwMode="auto">
          <a:xfrm>
            <a:off x="520756" y="2224255"/>
            <a:ext cx="11089232" cy="1944216"/>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78270" tIns="39135" rIns="78270" bIns="39135" numCol="1" anchor="t" anchorCtr="0" compatLnSpc="1">
            <a:prstTxWarp prst="textNoShape">
              <a:avLst/>
            </a:prstTxWarp>
          </a:bodyPr>
          <a:lstStyle>
            <a:lvl1pPr marL="252413" indent="-252413" algn="l" defTabSz="671513" rtl="0" eaLnBrk="0" fontAlgn="base" hangingPunct="0">
              <a:lnSpc>
                <a:spcPct val="140000"/>
              </a:lnSpc>
              <a:spcBef>
                <a:spcPct val="0"/>
              </a:spcBef>
              <a:spcAft>
                <a:spcPct val="0"/>
              </a:spcAft>
              <a:buFont typeface="Wingdings" pitchFamily="2" charset="2"/>
              <a:buChar char="n"/>
              <a:defRPr sz="1600" b="1">
                <a:solidFill>
                  <a:schemeClr val="tx1"/>
                </a:solidFill>
                <a:latin typeface="+mn-lt"/>
                <a:ea typeface="+mn-ea"/>
                <a:cs typeface="+mn-cs"/>
              </a:defRPr>
            </a:lvl1pPr>
            <a:lvl2pPr marL="546100" indent="-209550" algn="l" defTabSz="671513" rtl="0" eaLnBrk="0" fontAlgn="base" hangingPunct="0">
              <a:lnSpc>
                <a:spcPct val="140000"/>
              </a:lnSpc>
              <a:spcBef>
                <a:spcPct val="0"/>
              </a:spcBef>
              <a:spcAft>
                <a:spcPct val="0"/>
              </a:spcAft>
              <a:buChar char="–"/>
              <a:defRPr sz="1900">
                <a:solidFill>
                  <a:schemeClr val="tx1"/>
                </a:solidFill>
                <a:latin typeface="+mn-lt"/>
                <a:ea typeface="+mn-ea"/>
              </a:defRPr>
            </a:lvl2pPr>
            <a:lvl3pPr marL="839788" indent="-168275" algn="l" defTabSz="671513" rtl="0" eaLnBrk="0" fontAlgn="base" hangingPunct="0">
              <a:lnSpc>
                <a:spcPct val="140000"/>
              </a:lnSpc>
              <a:spcBef>
                <a:spcPct val="0"/>
              </a:spcBef>
              <a:spcAft>
                <a:spcPct val="0"/>
              </a:spcAft>
              <a:buChar char="•"/>
              <a:defRPr sz="1900">
                <a:solidFill>
                  <a:schemeClr val="tx1"/>
                </a:solidFill>
                <a:latin typeface="+mn-lt"/>
                <a:ea typeface="+mn-ea"/>
              </a:defRPr>
            </a:lvl3pPr>
            <a:lvl4pPr marL="1174750" indent="-168275" algn="l" defTabSz="671513" rtl="0" eaLnBrk="0" fontAlgn="base" hangingPunct="0">
              <a:lnSpc>
                <a:spcPct val="140000"/>
              </a:lnSpc>
              <a:spcBef>
                <a:spcPct val="0"/>
              </a:spcBef>
              <a:spcAft>
                <a:spcPct val="0"/>
              </a:spcAft>
              <a:buChar char="–"/>
              <a:defRPr sz="1900">
                <a:solidFill>
                  <a:schemeClr val="tx1"/>
                </a:solidFill>
                <a:latin typeface="+mn-lt"/>
                <a:ea typeface="+mn-ea"/>
              </a:defRPr>
            </a:lvl4pPr>
            <a:lvl5pPr marL="1509713" indent="-166688" algn="l" defTabSz="671513" rtl="0" eaLnBrk="0" fontAlgn="base" hangingPunct="0">
              <a:lnSpc>
                <a:spcPct val="140000"/>
              </a:lnSpc>
              <a:spcBef>
                <a:spcPct val="0"/>
              </a:spcBef>
              <a:spcAft>
                <a:spcPct val="0"/>
              </a:spcAft>
              <a:buChar char="»"/>
              <a:defRPr sz="1900">
                <a:solidFill>
                  <a:schemeClr val="tx1"/>
                </a:solidFill>
                <a:latin typeface="+mn-lt"/>
                <a:ea typeface="+mn-ea"/>
              </a:defRPr>
            </a:lvl5pPr>
            <a:lvl6pPr marL="1966913" indent="-166688" algn="l" defTabSz="671513" rtl="0" fontAlgn="base">
              <a:lnSpc>
                <a:spcPct val="140000"/>
              </a:lnSpc>
              <a:spcBef>
                <a:spcPct val="0"/>
              </a:spcBef>
              <a:spcAft>
                <a:spcPct val="0"/>
              </a:spcAft>
              <a:buChar char="»"/>
              <a:defRPr sz="1900">
                <a:solidFill>
                  <a:schemeClr val="tx1"/>
                </a:solidFill>
                <a:latin typeface="+mn-lt"/>
                <a:ea typeface="+mn-ea"/>
              </a:defRPr>
            </a:lvl6pPr>
            <a:lvl7pPr marL="2424113" indent="-166688" algn="l" defTabSz="671513" rtl="0" fontAlgn="base">
              <a:lnSpc>
                <a:spcPct val="140000"/>
              </a:lnSpc>
              <a:spcBef>
                <a:spcPct val="0"/>
              </a:spcBef>
              <a:spcAft>
                <a:spcPct val="0"/>
              </a:spcAft>
              <a:buChar char="»"/>
              <a:defRPr sz="1900">
                <a:solidFill>
                  <a:schemeClr val="tx1"/>
                </a:solidFill>
                <a:latin typeface="+mn-lt"/>
                <a:ea typeface="+mn-ea"/>
              </a:defRPr>
            </a:lvl7pPr>
            <a:lvl8pPr marL="2881313" indent="-166688" algn="l" defTabSz="671513" rtl="0" fontAlgn="base">
              <a:lnSpc>
                <a:spcPct val="140000"/>
              </a:lnSpc>
              <a:spcBef>
                <a:spcPct val="0"/>
              </a:spcBef>
              <a:spcAft>
                <a:spcPct val="0"/>
              </a:spcAft>
              <a:buChar char="»"/>
              <a:defRPr sz="1900">
                <a:solidFill>
                  <a:schemeClr val="tx1"/>
                </a:solidFill>
                <a:latin typeface="+mn-lt"/>
                <a:ea typeface="+mn-ea"/>
              </a:defRPr>
            </a:lvl8pPr>
            <a:lvl9pPr marL="3338513" indent="-166688" algn="l" defTabSz="671513" rtl="0" fontAlgn="base">
              <a:lnSpc>
                <a:spcPct val="140000"/>
              </a:lnSpc>
              <a:spcBef>
                <a:spcPct val="0"/>
              </a:spcBef>
              <a:spcAft>
                <a:spcPct val="0"/>
              </a:spcAft>
              <a:buChar char="»"/>
              <a:defRPr sz="1900">
                <a:solidFill>
                  <a:schemeClr val="tx1"/>
                </a:solidFill>
                <a:latin typeface="+mn-lt"/>
                <a:ea typeface="+mn-ea"/>
              </a:defRPr>
            </a:lvl9pPr>
          </a:lstStyle>
          <a:p>
            <a:pPr marL="0" indent="0" algn="just">
              <a:buNone/>
              <a:defRPr/>
            </a:pPr>
            <a:r>
              <a:rPr lang="en-US" altLang="zh-CN" sz="2800" kern="0" dirty="0">
                <a:latin typeface="Verdana" panose="020B0604030504040204" pitchFamily="34" charset="0"/>
                <a:ea typeface="Verdana" panose="020B0604030504040204" pitchFamily="34" charset="0"/>
              </a:rPr>
              <a:t>Insight:</a:t>
            </a:r>
            <a:r>
              <a:rPr lang="zh-CN" altLang="en-US" sz="2800" kern="0" dirty="0">
                <a:latin typeface="Verdana" panose="020B0604030504040204" pitchFamily="34" charset="0"/>
                <a:ea typeface="Verdana" panose="020B0604030504040204" pitchFamily="34" charset="0"/>
              </a:rPr>
              <a:t> </a:t>
            </a:r>
            <a:r>
              <a:rPr lang="en-US" altLang="zh-CN" sz="2800" kern="0" dirty="0">
                <a:latin typeface="Verdana" panose="020B0604030504040204" pitchFamily="34" charset="0"/>
                <a:ea typeface="Verdana" panose="020B0604030504040204" pitchFamily="34" charset="0"/>
              </a:rPr>
              <a:t>TCP’s</a:t>
            </a:r>
            <a:r>
              <a:rPr lang="zh-CN" altLang="en-US" sz="2800" kern="0" dirty="0">
                <a:latin typeface="Verdana" panose="020B0604030504040204" pitchFamily="34" charset="0"/>
                <a:ea typeface="Verdana" panose="020B0604030504040204" pitchFamily="34" charset="0"/>
              </a:rPr>
              <a:t> </a:t>
            </a:r>
            <a:r>
              <a:rPr lang="en-US" altLang="zh-CN" sz="2800" kern="0" dirty="0">
                <a:latin typeface="Verdana" panose="020B0604030504040204" pitchFamily="34" charset="0"/>
                <a:ea typeface="Verdana" panose="020B0604030504040204" pitchFamily="34" charset="0"/>
              </a:rPr>
              <a:t>capability of </a:t>
            </a:r>
            <a:r>
              <a:rPr lang="en-US" altLang="zh-CN" sz="2800" kern="0" dirty="0">
                <a:solidFill>
                  <a:srgbClr val="FFC000"/>
                </a:solidFill>
                <a:latin typeface="Verdana" panose="020B0604030504040204" pitchFamily="34" charset="0"/>
                <a:ea typeface="Verdana" panose="020B0604030504040204" pitchFamily="34" charset="0"/>
              </a:rPr>
              <a:t>loss recovery </a:t>
            </a:r>
            <a:r>
              <a:rPr lang="en-US" altLang="zh-CN" sz="2800" kern="0" dirty="0">
                <a:solidFill>
                  <a:srgbClr val="C00000"/>
                </a:solidFill>
                <a:latin typeface="Verdana" panose="020B0604030504040204" pitchFamily="34" charset="0"/>
                <a:ea typeface="Verdana" panose="020B0604030504040204" pitchFamily="34" charset="0"/>
              </a:rPr>
              <a:t>does not match </a:t>
            </a:r>
            <a:r>
              <a:rPr lang="en-US" altLang="zh-CN" sz="2800" kern="0" dirty="0">
                <a:latin typeface="Verdana" panose="020B0604030504040204" pitchFamily="34" charset="0"/>
                <a:ea typeface="Verdana" panose="020B0604030504040204" pitchFamily="34" charset="0"/>
              </a:rPr>
              <a:t>the capability of </a:t>
            </a:r>
            <a:r>
              <a:rPr lang="en-US" altLang="zh-CN" sz="2800" kern="0" dirty="0">
                <a:solidFill>
                  <a:srgbClr val="FFC000"/>
                </a:solidFill>
                <a:latin typeface="Verdana" panose="020B0604030504040204" pitchFamily="34" charset="0"/>
                <a:ea typeface="Verdana" panose="020B0604030504040204" pitchFamily="34" charset="0"/>
              </a:rPr>
              <a:t>high-speed TCP advancements </a:t>
            </a:r>
            <a:r>
              <a:rPr lang="en-US" altLang="zh-CN" sz="2800" kern="0" dirty="0">
                <a:latin typeface="Verdana" panose="020B0604030504040204" pitchFamily="34" charset="0"/>
                <a:ea typeface="Verdana" panose="020B0604030504040204" pitchFamily="34" charset="0"/>
              </a:rPr>
              <a:t>such as non-loss-based congestion control</a:t>
            </a:r>
            <a:r>
              <a:rPr lang="zh-CN" altLang="en-US" sz="2800" kern="0" dirty="0">
                <a:latin typeface="Verdana" panose="020B0604030504040204" pitchFamily="34" charset="0"/>
                <a:ea typeface="Verdana" panose="020B0604030504040204" pitchFamily="34" charset="0"/>
              </a:rPr>
              <a:t> </a:t>
            </a:r>
            <a:r>
              <a:rPr lang="en-US" altLang="zh-CN" sz="2800" kern="0" dirty="0">
                <a:latin typeface="Verdana" panose="020B0604030504040204" pitchFamily="34" charset="0"/>
                <a:ea typeface="Verdana" panose="020B0604030504040204" pitchFamily="34" charset="0"/>
              </a:rPr>
              <a:t>. </a:t>
            </a:r>
          </a:p>
        </p:txBody>
      </p:sp>
      <p:sp>
        <p:nvSpPr>
          <p:cNvPr id="3" name="幻灯片编号占位符 2"/>
          <p:cNvSpPr>
            <a:spLocks noGrp="1"/>
          </p:cNvSpPr>
          <p:nvPr>
            <p:ph type="sldNum" sz="quarter" idx="12"/>
          </p:nvPr>
        </p:nvSpPr>
        <p:spPr>
          <a:xfrm>
            <a:off x="8737600" y="6356351"/>
            <a:ext cx="2844800" cy="365125"/>
          </a:xfrm>
        </p:spPr>
        <p:txBody>
          <a:bodyPr/>
          <a:lstStyle/>
          <a:p>
            <a:pPr algn="r"/>
            <a:fld id="{3AC99A5B-5B03-425B-9284-2F10A88898BE}" type="slidenum">
              <a:rPr lang="en-US"/>
              <a:pPr algn="r"/>
              <a:t>5</a:t>
            </a:fld>
            <a:endParaRPr lang="en-US"/>
          </a:p>
        </p:txBody>
      </p:sp>
      <p:sp>
        <p:nvSpPr>
          <p:cNvPr id="2" name="矩形 1">
            <a:extLst>
              <a:ext uri="{FF2B5EF4-FFF2-40B4-BE49-F238E27FC236}">
                <a16:creationId xmlns:a16="http://schemas.microsoft.com/office/drawing/2014/main" id="{5CB3FF1D-6FA6-F74F-B9A6-B4DBB68FF9E3}"/>
              </a:ext>
            </a:extLst>
          </p:cNvPr>
          <p:cNvSpPr/>
          <p:nvPr/>
        </p:nvSpPr>
        <p:spPr>
          <a:xfrm>
            <a:off x="709023" y="4781158"/>
            <a:ext cx="1448795" cy="369332"/>
          </a:xfrm>
          <a:prstGeom prst="rect">
            <a:avLst/>
          </a:prstGeom>
        </p:spPr>
        <p:txBody>
          <a:bodyPr wrap="none">
            <a:spAutoFit/>
          </a:bodyPr>
          <a:lstStyle/>
          <a:p>
            <a:r>
              <a:rPr lang="en-US" altLang="zh-CN" dirty="0"/>
              <a:t>Loss recovery</a:t>
            </a:r>
            <a:endParaRPr lang="zh-CN" altLang="en-US" dirty="0"/>
          </a:p>
        </p:txBody>
      </p:sp>
      <p:sp>
        <p:nvSpPr>
          <p:cNvPr id="6" name="矩形 5">
            <a:extLst>
              <a:ext uri="{FF2B5EF4-FFF2-40B4-BE49-F238E27FC236}">
                <a16:creationId xmlns:a16="http://schemas.microsoft.com/office/drawing/2014/main" id="{86B8E08E-DD89-9843-85EC-5C2B5A326EC4}"/>
              </a:ext>
            </a:extLst>
          </p:cNvPr>
          <p:cNvSpPr/>
          <p:nvPr/>
        </p:nvSpPr>
        <p:spPr>
          <a:xfrm>
            <a:off x="3689108" y="4764985"/>
            <a:ext cx="1164165" cy="369332"/>
          </a:xfrm>
          <a:prstGeom prst="rect">
            <a:avLst/>
          </a:prstGeom>
        </p:spPr>
        <p:txBody>
          <a:bodyPr wrap="none">
            <a:spAutoFit/>
          </a:bodyPr>
          <a:lstStyle/>
          <a:p>
            <a:r>
              <a:rPr lang="en-US" altLang="zh-CN" dirty="0"/>
              <a:t>TCP</a:t>
            </a:r>
            <a:r>
              <a:rPr lang="zh-CN" altLang="en-US" dirty="0"/>
              <a:t> </a:t>
            </a:r>
            <a:r>
              <a:rPr lang="en-US" altLang="zh-CN" dirty="0"/>
              <a:t>CUBIC</a:t>
            </a:r>
            <a:endParaRPr lang="zh-CN" altLang="en-US" dirty="0"/>
          </a:p>
        </p:txBody>
      </p:sp>
      <p:sp>
        <p:nvSpPr>
          <p:cNvPr id="4" name="三角形 3">
            <a:extLst>
              <a:ext uri="{FF2B5EF4-FFF2-40B4-BE49-F238E27FC236}">
                <a16:creationId xmlns:a16="http://schemas.microsoft.com/office/drawing/2014/main" id="{6A858633-D198-D74B-95AF-D463A10A1704}"/>
              </a:ext>
            </a:extLst>
          </p:cNvPr>
          <p:cNvSpPr/>
          <p:nvPr/>
        </p:nvSpPr>
        <p:spPr>
          <a:xfrm>
            <a:off x="2969028" y="5410486"/>
            <a:ext cx="141904" cy="28254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a:extLst>
              <a:ext uri="{FF2B5EF4-FFF2-40B4-BE49-F238E27FC236}">
                <a16:creationId xmlns:a16="http://schemas.microsoft.com/office/drawing/2014/main" id="{954B6DD5-DE06-B244-A2A7-415C5D64D578}"/>
              </a:ext>
            </a:extLst>
          </p:cNvPr>
          <p:cNvSpPr/>
          <p:nvPr/>
        </p:nvSpPr>
        <p:spPr>
          <a:xfrm>
            <a:off x="1564872" y="5225820"/>
            <a:ext cx="3024336" cy="184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id="{E8E14AFC-6A1F-074D-B3BD-B81DC934F056}"/>
              </a:ext>
            </a:extLst>
          </p:cNvPr>
          <p:cNvSpPr/>
          <p:nvPr/>
        </p:nvSpPr>
        <p:spPr>
          <a:xfrm>
            <a:off x="6444946" y="4515400"/>
            <a:ext cx="1448795" cy="369332"/>
          </a:xfrm>
          <a:prstGeom prst="rect">
            <a:avLst/>
          </a:prstGeom>
        </p:spPr>
        <p:txBody>
          <a:bodyPr wrap="none">
            <a:spAutoFit/>
          </a:bodyPr>
          <a:lstStyle/>
          <a:p>
            <a:r>
              <a:rPr lang="en-US" altLang="zh-CN" dirty="0"/>
              <a:t>Loss recovery</a:t>
            </a:r>
            <a:endParaRPr lang="zh-CN" altLang="en-US" dirty="0"/>
          </a:p>
        </p:txBody>
      </p:sp>
      <p:sp>
        <p:nvSpPr>
          <p:cNvPr id="10" name="矩形 9">
            <a:extLst>
              <a:ext uri="{FF2B5EF4-FFF2-40B4-BE49-F238E27FC236}">
                <a16:creationId xmlns:a16="http://schemas.microsoft.com/office/drawing/2014/main" id="{BD3B0168-A6E2-CB48-8566-F24B76C27890}"/>
              </a:ext>
            </a:extLst>
          </p:cNvPr>
          <p:cNvSpPr/>
          <p:nvPr/>
        </p:nvSpPr>
        <p:spPr>
          <a:xfrm>
            <a:off x="9576302" y="5064979"/>
            <a:ext cx="962123" cy="369332"/>
          </a:xfrm>
          <a:prstGeom prst="rect">
            <a:avLst/>
          </a:prstGeom>
        </p:spPr>
        <p:txBody>
          <a:bodyPr wrap="none">
            <a:spAutoFit/>
          </a:bodyPr>
          <a:lstStyle/>
          <a:p>
            <a:r>
              <a:rPr lang="en-US" altLang="zh-CN" dirty="0"/>
              <a:t>TCP</a:t>
            </a:r>
            <a:r>
              <a:rPr lang="zh-CN" altLang="en-US" dirty="0"/>
              <a:t> </a:t>
            </a:r>
            <a:r>
              <a:rPr lang="en-US" altLang="zh-CN" dirty="0"/>
              <a:t>BBR</a:t>
            </a:r>
            <a:endParaRPr lang="zh-CN" altLang="en-US" dirty="0"/>
          </a:p>
        </p:txBody>
      </p:sp>
      <p:sp>
        <p:nvSpPr>
          <p:cNvPr id="11" name="三角形 10">
            <a:extLst>
              <a:ext uri="{FF2B5EF4-FFF2-40B4-BE49-F238E27FC236}">
                <a16:creationId xmlns:a16="http://schemas.microsoft.com/office/drawing/2014/main" id="{DC89A23A-579A-A943-AFD9-678860A3977C}"/>
              </a:ext>
            </a:extLst>
          </p:cNvPr>
          <p:cNvSpPr/>
          <p:nvPr/>
        </p:nvSpPr>
        <p:spPr>
          <a:xfrm>
            <a:off x="8462769" y="5410486"/>
            <a:ext cx="141904" cy="28254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a:extLst>
              <a:ext uri="{FF2B5EF4-FFF2-40B4-BE49-F238E27FC236}">
                <a16:creationId xmlns:a16="http://schemas.microsoft.com/office/drawing/2014/main" id="{A32D6D58-B02C-4F42-B335-837B6A0426B6}"/>
              </a:ext>
            </a:extLst>
          </p:cNvPr>
          <p:cNvSpPr/>
          <p:nvPr/>
        </p:nvSpPr>
        <p:spPr>
          <a:xfrm rot="824727">
            <a:off x="7058613" y="5225820"/>
            <a:ext cx="3024336" cy="184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右箭头 7">
            <a:extLst>
              <a:ext uri="{FF2B5EF4-FFF2-40B4-BE49-F238E27FC236}">
                <a16:creationId xmlns:a16="http://schemas.microsoft.com/office/drawing/2014/main" id="{2A4C3875-6495-3E42-A035-3EAF54C1D06B}"/>
              </a:ext>
            </a:extLst>
          </p:cNvPr>
          <p:cNvSpPr/>
          <p:nvPr/>
        </p:nvSpPr>
        <p:spPr>
          <a:xfrm>
            <a:off x="5633324" y="5249645"/>
            <a:ext cx="432048" cy="30211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608040927"/>
      </p:ext>
    </p:extLst>
  </p:cSld>
  <p:clrMapOvr>
    <a:masterClrMapping/>
  </p:clrMapOvr>
  <mc:AlternateContent xmlns:mc="http://schemas.openxmlformats.org/markup-compatibility/2006" xmlns:p14="http://schemas.microsoft.com/office/powerpoint/2010/main">
    <mc:Choice Requires="p14">
      <p:transition p14:dur="0" advTm="18711"/>
    </mc:Choice>
    <mc:Fallback xmlns="">
      <p:transition advTm="1871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标题 1"/>
          <p:cNvSpPr>
            <a:spLocks noGrp="1"/>
          </p:cNvSpPr>
          <p:nvPr>
            <p:ph type="title"/>
          </p:nvPr>
        </p:nvSpPr>
        <p:spPr/>
        <p:txBody>
          <a:bodyPr/>
          <a:lstStyle/>
          <a:p>
            <a:r>
              <a:rPr lang="en-US" altLang="zh-CN" b="1" dirty="0"/>
              <a:t>Takeaways</a:t>
            </a:r>
            <a:endParaRPr lang="zh-CN" altLang="en-US" b="1" dirty="0"/>
          </a:p>
        </p:txBody>
      </p:sp>
      <p:sp>
        <p:nvSpPr>
          <p:cNvPr id="1048587" name="内容占位符 3"/>
          <p:cNvSpPr>
            <a:spLocks noGrp="1"/>
          </p:cNvSpPr>
          <p:nvPr>
            <p:ph idx="1"/>
          </p:nvPr>
        </p:nvSpPr>
        <p:spPr>
          <a:xfrm>
            <a:off x="839416" y="2780928"/>
            <a:ext cx="10081120" cy="1568956"/>
          </a:xfrm>
          <a:prstGeom prst="rect">
            <a:avLst/>
          </a:prstGeom>
        </p:spPr>
        <p:txBody>
          <a:bodyPr wrap="square">
            <a:spAutoFit/>
          </a:bodyPr>
          <a:lstStyle/>
          <a:p>
            <a:pPr algn="just">
              <a:lnSpc>
                <a:spcPct val="150000"/>
              </a:lnSpc>
              <a:spcBef>
                <a:spcPts val="600"/>
              </a:spcBef>
            </a:pPr>
            <a:r>
              <a:rPr lang="en-US" altLang="x-none" sz="2000" dirty="0"/>
              <a:t>Loss-based TCP </a:t>
            </a:r>
            <a:r>
              <a:rPr lang="en-US" altLang="zh-CN" sz="2000" dirty="0"/>
              <a:t>i</a:t>
            </a:r>
            <a:r>
              <a:rPr lang="en-US" altLang="x-none" sz="2000" dirty="0"/>
              <a:t>mproperly </a:t>
            </a:r>
            <a:r>
              <a:rPr lang="en-US" altLang="zh-CN" sz="2000" dirty="0"/>
              <a:t>d</a:t>
            </a:r>
            <a:r>
              <a:rPr lang="en-US" altLang="x-none" sz="2000" dirty="0"/>
              <a:t>ecreases </a:t>
            </a:r>
            <a:r>
              <a:rPr lang="en-US" altLang="zh-CN" sz="2000" dirty="0"/>
              <a:t>w</a:t>
            </a:r>
            <a:r>
              <a:rPr lang="en-US" altLang="x-none" sz="2000" dirty="0"/>
              <a:t>indow </a:t>
            </a:r>
          </a:p>
          <a:p>
            <a:pPr algn="just">
              <a:lnSpc>
                <a:spcPct val="150000"/>
              </a:lnSpc>
              <a:spcBef>
                <a:spcPts val="600"/>
              </a:spcBef>
            </a:pPr>
            <a:r>
              <a:rPr lang="en-US" altLang="x-none" sz="2000" dirty="0"/>
              <a:t>Recovery </a:t>
            </a:r>
            <a:r>
              <a:rPr lang="en-US" altLang="zh-CN" sz="2000" dirty="0"/>
              <a:t>c</a:t>
            </a:r>
            <a:r>
              <a:rPr lang="en-US" altLang="x-none" sz="2000" dirty="0"/>
              <a:t>apability </a:t>
            </a:r>
            <a:r>
              <a:rPr lang="en-US" altLang="zh-CN" sz="2000" dirty="0"/>
              <a:t>d</a:t>
            </a:r>
            <a:r>
              <a:rPr lang="en-US" altLang="x-none" sz="2000" dirty="0"/>
              <a:t>oes not </a:t>
            </a:r>
            <a:r>
              <a:rPr lang="en-US" altLang="zh-CN" sz="2000" dirty="0"/>
              <a:t>m</a:t>
            </a:r>
            <a:r>
              <a:rPr lang="en-US" altLang="x-none" sz="2000" dirty="0"/>
              <a:t>atch </a:t>
            </a:r>
            <a:r>
              <a:rPr lang="en-US" altLang="zh-CN" sz="2000" dirty="0"/>
              <a:t>h</a:t>
            </a:r>
            <a:r>
              <a:rPr lang="en-US" altLang="x-none" sz="2000" dirty="0"/>
              <a:t>igh-speed TCP </a:t>
            </a:r>
          </a:p>
          <a:p>
            <a:pPr algn="just">
              <a:lnSpc>
                <a:spcPct val="150000"/>
              </a:lnSpc>
              <a:spcBef>
                <a:spcPts val="600"/>
              </a:spcBef>
            </a:pPr>
            <a:r>
              <a:rPr lang="en-US" altLang="x-none" sz="2000" dirty="0"/>
              <a:t>Application-</a:t>
            </a:r>
            <a:r>
              <a:rPr lang="en-US" altLang="zh-CN" sz="2000" dirty="0"/>
              <a:t>l</a:t>
            </a:r>
            <a:r>
              <a:rPr lang="en-US" altLang="x-none" sz="2000" dirty="0"/>
              <a:t>evel </a:t>
            </a:r>
            <a:r>
              <a:rPr lang="en-US" altLang="zh-CN" sz="2000" dirty="0"/>
              <a:t>o</a:t>
            </a:r>
            <a:r>
              <a:rPr lang="en-US" altLang="x-none" sz="2000" dirty="0"/>
              <a:t>ptimization </a:t>
            </a:r>
            <a:r>
              <a:rPr lang="en-US" altLang="zh-CN" sz="2000" dirty="0"/>
              <a:t>d</a:t>
            </a:r>
            <a:r>
              <a:rPr lang="en-US" altLang="x-none" sz="2000" dirty="0"/>
              <a:t>o </a:t>
            </a:r>
            <a:r>
              <a:rPr lang="en-US" altLang="zh-CN" sz="2000" dirty="0"/>
              <a:t>n</a:t>
            </a:r>
            <a:r>
              <a:rPr lang="en-US" altLang="x-none" sz="2000" dirty="0"/>
              <a:t>ot </a:t>
            </a:r>
            <a:r>
              <a:rPr lang="en-US" altLang="zh-CN" sz="2000" dirty="0"/>
              <a:t>g</a:t>
            </a:r>
            <a:r>
              <a:rPr lang="en-US" altLang="x-none" sz="2000" dirty="0"/>
              <a:t>eneralize </a:t>
            </a:r>
          </a:p>
        </p:txBody>
      </p:sp>
      <p:sp>
        <p:nvSpPr>
          <p:cNvPr id="3" name="幻灯片编号占位符 2"/>
          <p:cNvSpPr>
            <a:spLocks noGrp="1"/>
          </p:cNvSpPr>
          <p:nvPr>
            <p:ph type="sldNum" sz="quarter" idx="12"/>
          </p:nvPr>
        </p:nvSpPr>
        <p:spPr/>
        <p:txBody>
          <a:bodyPr/>
          <a:lstStyle/>
          <a:p>
            <a:pPr algn="r"/>
            <a:fld id="{3AC99A5B-5B03-425B-9284-2F10A88898BE}" type="slidenum">
              <a:rPr lang="en-US"/>
              <a:pPr algn="r"/>
              <a:t>6</a:t>
            </a:fld>
            <a:endParaRPr lang="en-US"/>
          </a:p>
        </p:txBody>
      </p:sp>
    </p:spTree>
    <p:custDataLst>
      <p:tags r:id="rId1"/>
    </p:custDataLst>
    <p:extLst>
      <p:ext uri="{BB962C8B-B14F-4D97-AF65-F5344CB8AC3E}">
        <p14:creationId xmlns:p14="http://schemas.microsoft.com/office/powerpoint/2010/main" val="2557431518"/>
      </p:ext>
    </p:extLst>
  </p:cSld>
  <p:clrMapOvr>
    <a:masterClrMapping/>
  </p:clrMapOvr>
  <mc:AlternateContent xmlns:mc="http://schemas.openxmlformats.org/markup-compatibility/2006" xmlns:p14="http://schemas.microsoft.com/office/powerpoint/2010/main">
    <mc:Choice Requires="p14">
      <p:transition p14:dur="0" advTm="39887"/>
    </mc:Choice>
    <mc:Fallback xmlns="">
      <p:transition advTm="3988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标题 1"/>
          <p:cNvSpPr>
            <a:spLocks noGrp="1"/>
          </p:cNvSpPr>
          <p:nvPr>
            <p:ph type="title"/>
          </p:nvPr>
        </p:nvSpPr>
        <p:spPr/>
        <p:txBody>
          <a:bodyPr/>
          <a:lstStyle/>
          <a:p>
            <a:r>
              <a:rPr lang="en-US" altLang="zh-CN" b="1" dirty="0"/>
              <a:t>Takeaways</a:t>
            </a:r>
            <a:endParaRPr lang="zh-CN" altLang="en-US" b="1" dirty="0"/>
          </a:p>
        </p:txBody>
      </p:sp>
      <p:sp>
        <p:nvSpPr>
          <p:cNvPr id="1048587" name="内容占位符 3"/>
          <p:cNvSpPr>
            <a:spLocks noGrp="1"/>
          </p:cNvSpPr>
          <p:nvPr>
            <p:ph idx="1"/>
          </p:nvPr>
        </p:nvSpPr>
        <p:spPr>
          <a:xfrm>
            <a:off x="839416" y="2780928"/>
            <a:ext cx="10081120" cy="1568956"/>
          </a:xfrm>
          <a:prstGeom prst="rect">
            <a:avLst/>
          </a:prstGeom>
        </p:spPr>
        <p:txBody>
          <a:bodyPr wrap="square">
            <a:spAutoFit/>
          </a:bodyPr>
          <a:lstStyle/>
          <a:p>
            <a:pPr algn="just">
              <a:lnSpc>
                <a:spcPct val="150000"/>
              </a:lnSpc>
              <a:spcBef>
                <a:spcPts val="600"/>
              </a:spcBef>
            </a:pPr>
            <a:r>
              <a:rPr lang="en-US" altLang="x-none" sz="2000" b="1" dirty="0"/>
              <a:t>Loss-based TCP </a:t>
            </a:r>
            <a:r>
              <a:rPr lang="en-US" altLang="zh-CN" sz="2000" b="1" dirty="0"/>
              <a:t>i</a:t>
            </a:r>
            <a:r>
              <a:rPr lang="en-US" altLang="x-none" sz="2000" b="1" dirty="0"/>
              <a:t>mproperly </a:t>
            </a:r>
            <a:r>
              <a:rPr lang="en-US" altLang="zh-CN" sz="2000" b="1" dirty="0"/>
              <a:t>d</a:t>
            </a:r>
            <a:r>
              <a:rPr lang="en-US" altLang="x-none" sz="2000" b="1" dirty="0"/>
              <a:t>ecreases </a:t>
            </a:r>
            <a:r>
              <a:rPr lang="en-US" altLang="zh-CN" sz="2000" b="1" dirty="0"/>
              <a:t>w</a:t>
            </a:r>
            <a:r>
              <a:rPr lang="en-US" altLang="x-none" sz="2000" b="1" dirty="0"/>
              <a:t>indow </a:t>
            </a:r>
          </a:p>
          <a:p>
            <a:pPr algn="just">
              <a:lnSpc>
                <a:spcPct val="150000"/>
              </a:lnSpc>
              <a:spcBef>
                <a:spcPts val="600"/>
              </a:spcBef>
            </a:pPr>
            <a:r>
              <a:rPr lang="en-US" altLang="x-none" sz="2000" dirty="0"/>
              <a:t>Recovery </a:t>
            </a:r>
            <a:r>
              <a:rPr lang="en-US" altLang="zh-CN" sz="2000" dirty="0"/>
              <a:t>c</a:t>
            </a:r>
            <a:r>
              <a:rPr lang="en-US" altLang="x-none" sz="2000" dirty="0"/>
              <a:t>apability </a:t>
            </a:r>
            <a:r>
              <a:rPr lang="en-US" altLang="zh-CN" sz="2000" dirty="0"/>
              <a:t>d</a:t>
            </a:r>
            <a:r>
              <a:rPr lang="en-US" altLang="x-none" sz="2000" dirty="0"/>
              <a:t>oes not </a:t>
            </a:r>
            <a:r>
              <a:rPr lang="en-US" altLang="zh-CN" sz="2000" dirty="0"/>
              <a:t>m</a:t>
            </a:r>
            <a:r>
              <a:rPr lang="en-US" altLang="x-none" sz="2000" dirty="0"/>
              <a:t>atch </a:t>
            </a:r>
            <a:r>
              <a:rPr lang="en-US" altLang="zh-CN" sz="2000" dirty="0"/>
              <a:t>h</a:t>
            </a:r>
            <a:r>
              <a:rPr lang="en-US" altLang="x-none" sz="2000" dirty="0"/>
              <a:t>igh-speed TCP </a:t>
            </a:r>
          </a:p>
          <a:p>
            <a:pPr algn="just">
              <a:lnSpc>
                <a:spcPct val="150000"/>
              </a:lnSpc>
              <a:spcBef>
                <a:spcPts val="600"/>
              </a:spcBef>
            </a:pPr>
            <a:r>
              <a:rPr lang="en-US" altLang="x-none" sz="2000" dirty="0"/>
              <a:t>Application-</a:t>
            </a:r>
            <a:r>
              <a:rPr lang="en-US" altLang="zh-CN" sz="2000" dirty="0"/>
              <a:t>l</a:t>
            </a:r>
            <a:r>
              <a:rPr lang="en-US" altLang="x-none" sz="2000" dirty="0"/>
              <a:t>evel </a:t>
            </a:r>
            <a:r>
              <a:rPr lang="en-US" altLang="zh-CN" sz="2000" dirty="0"/>
              <a:t>o</a:t>
            </a:r>
            <a:r>
              <a:rPr lang="en-US" altLang="x-none" sz="2000" dirty="0"/>
              <a:t>ptimization </a:t>
            </a:r>
            <a:r>
              <a:rPr lang="en-US" altLang="zh-CN" sz="2000" dirty="0"/>
              <a:t>d</a:t>
            </a:r>
            <a:r>
              <a:rPr lang="en-US" altLang="x-none" sz="2000" dirty="0"/>
              <a:t>o </a:t>
            </a:r>
            <a:r>
              <a:rPr lang="en-US" altLang="zh-CN" sz="2000" dirty="0"/>
              <a:t>n</a:t>
            </a:r>
            <a:r>
              <a:rPr lang="en-US" altLang="x-none" sz="2000" dirty="0"/>
              <a:t>ot </a:t>
            </a:r>
            <a:r>
              <a:rPr lang="en-US" altLang="zh-CN" sz="2000" dirty="0"/>
              <a:t>g</a:t>
            </a:r>
            <a:r>
              <a:rPr lang="en-US" altLang="x-none" sz="2000" dirty="0"/>
              <a:t>eneralize </a:t>
            </a:r>
          </a:p>
        </p:txBody>
      </p:sp>
      <p:sp>
        <p:nvSpPr>
          <p:cNvPr id="3" name="幻灯片编号占位符 2"/>
          <p:cNvSpPr>
            <a:spLocks noGrp="1"/>
          </p:cNvSpPr>
          <p:nvPr>
            <p:ph type="sldNum" sz="quarter" idx="12"/>
          </p:nvPr>
        </p:nvSpPr>
        <p:spPr/>
        <p:txBody>
          <a:bodyPr/>
          <a:lstStyle/>
          <a:p>
            <a:pPr algn="r"/>
            <a:fld id="{3AC99A5B-5B03-425B-9284-2F10A88898BE}" type="slidenum">
              <a:rPr lang="en-US"/>
              <a:pPr algn="r"/>
              <a:t>7</a:t>
            </a:fld>
            <a:endParaRPr lang="en-US"/>
          </a:p>
        </p:txBody>
      </p:sp>
    </p:spTree>
    <p:custDataLst>
      <p:tags r:id="rId1"/>
    </p:custDataLst>
    <p:extLst>
      <p:ext uri="{BB962C8B-B14F-4D97-AF65-F5344CB8AC3E}">
        <p14:creationId xmlns:p14="http://schemas.microsoft.com/office/powerpoint/2010/main" val="3136356984"/>
      </p:ext>
    </p:extLst>
  </p:cSld>
  <p:clrMapOvr>
    <a:masterClrMapping/>
  </p:clrMapOvr>
  <mc:AlternateContent xmlns:mc="http://schemas.openxmlformats.org/markup-compatibility/2006" xmlns:p14="http://schemas.microsoft.com/office/powerpoint/2010/main">
    <mc:Choice Requires="p14">
      <p:transition p14:dur="0" advTm="39887"/>
    </mc:Choice>
    <mc:Fallback xmlns="">
      <p:transition advTm="3988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3"/>
          <p:cNvSpPr>
            <a:spLocks noGrp="1"/>
          </p:cNvSpPr>
          <p:nvPr>
            <p:ph type="title"/>
          </p:nvPr>
        </p:nvSpPr>
        <p:spPr>
          <a:xfrm>
            <a:off x="609600" y="188640"/>
            <a:ext cx="10972800" cy="1143000"/>
          </a:xfrm>
        </p:spPr>
        <p:txBody>
          <a:bodyPr>
            <a:normAutofit/>
          </a:bodyPr>
          <a:lstStyle/>
          <a:p>
            <a:r>
              <a:rPr lang="en-US" altLang="zh-CN" b="1" dirty="0"/>
              <a:t>Packet loss is ubiquitous</a:t>
            </a:r>
          </a:p>
        </p:txBody>
      </p:sp>
      <p:sp>
        <p:nvSpPr>
          <p:cNvPr id="3" name="幻灯片编号占位符 2"/>
          <p:cNvSpPr>
            <a:spLocks noGrp="1"/>
          </p:cNvSpPr>
          <p:nvPr>
            <p:ph type="sldNum" sz="quarter" idx="12"/>
          </p:nvPr>
        </p:nvSpPr>
        <p:spPr/>
        <p:txBody>
          <a:bodyPr/>
          <a:lstStyle/>
          <a:p>
            <a:pPr algn="r"/>
            <a:fld id="{3AC99A5B-5B03-425B-9284-2F10A88898BE}" type="slidenum">
              <a:rPr lang="en-US"/>
              <a:pPr algn="r"/>
              <a:t>8</a:t>
            </a:fld>
            <a:endParaRPr lang="en-US"/>
          </a:p>
        </p:txBody>
      </p:sp>
      <p:pic>
        <p:nvPicPr>
          <p:cNvPr id="2" name="图片 1">
            <a:extLst>
              <a:ext uri="{FF2B5EF4-FFF2-40B4-BE49-F238E27FC236}">
                <a16:creationId xmlns:a16="http://schemas.microsoft.com/office/drawing/2014/main" id="{5D5BB47B-E2A5-A747-A5C1-A74246E7B024}"/>
              </a:ext>
            </a:extLst>
          </p:cNvPr>
          <p:cNvPicPr>
            <a:picLocks noChangeAspect="1"/>
          </p:cNvPicPr>
          <p:nvPr/>
        </p:nvPicPr>
        <p:blipFill>
          <a:blip r:embed="rId4"/>
          <a:stretch>
            <a:fillRect/>
          </a:stretch>
        </p:blipFill>
        <p:spPr>
          <a:xfrm>
            <a:off x="1199456" y="1844824"/>
            <a:ext cx="9624392" cy="4323722"/>
          </a:xfrm>
          <a:prstGeom prst="rect">
            <a:avLst/>
          </a:prstGeom>
        </p:spPr>
      </p:pic>
      <p:sp>
        <p:nvSpPr>
          <p:cNvPr id="4" name="矩形 3">
            <a:extLst>
              <a:ext uri="{FF2B5EF4-FFF2-40B4-BE49-F238E27FC236}">
                <a16:creationId xmlns:a16="http://schemas.microsoft.com/office/drawing/2014/main" id="{CF43CB9F-3F47-3943-B789-07FF6F7FD908}"/>
              </a:ext>
            </a:extLst>
          </p:cNvPr>
          <p:cNvSpPr/>
          <p:nvPr/>
        </p:nvSpPr>
        <p:spPr>
          <a:xfrm>
            <a:off x="911391" y="6096091"/>
            <a:ext cx="10200522" cy="461665"/>
          </a:xfrm>
          <a:prstGeom prst="rect">
            <a:avLst/>
          </a:prstGeom>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zh-CN" sz="1200" kern="0" dirty="0">
                <a:solidFill>
                  <a:schemeClr val="bg1">
                    <a:lumMod val="65000"/>
                  </a:schemeClr>
                </a:solidFill>
                <a:latin typeface="Verdana" panose="020B0604030504040204" pitchFamily="34" charset="0"/>
                <a:ea typeface="Verdana" panose="020B0604030504040204" pitchFamily="34" charset="0"/>
              </a:rPr>
              <a:t>Data</a:t>
            </a:r>
            <a:r>
              <a:rPr lang="zh-CN" altLang="en-US" sz="1200" kern="0" dirty="0">
                <a:solidFill>
                  <a:schemeClr val="bg1">
                    <a:lumMod val="65000"/>
                  </a:schemeClr>
                </a:solidFill>
                <a:latin typeface="Verdana" panose="020B0604030504040204" pitchFamily="34" charset="0"/>
                <a:ea typeface="Verdana" panose="020B0604030504040204" pitchFamily="34" charset="0"/>
              </a:rPr>
              <a:t> </a:t>
            </a:r>
            <a:r>
              <a:rPr lang="en-US" altLang="zh-CN" sz="1200" kern="0" dirty="0">
                <a:solidFill>
                  <a:schemeClr val="bg1">
                    <a:lumMod val="65000"/>
                  </a:schemeClr>
                </a:solidFill>
                <a:latin typeface="Verdana" panose="020B0604030504040204" pitchFamily="34" charset="0"/>
                <a:ea typeface="Verdana" panose="020B0604030504040204" pitchFamily="34" charset="0"/>
              </a:rPr>
              <a:t>is</a:t>
            </a:r>
            <a:r>
              <a:rPr lang="zh-CN" altLang="en-US" sz="1200" kern="0" dirty="0">
                <a:solidFill>
                  <a:schemeClr val="bg1">
                    <a:lumMod val="65000"/>
                  </a:schemeClr>
                </a:solidFill>
                <a:latin typeface="Verdana" panose="020B0604030504040204" pitchFamily="34" charset="0"/>
                <a:ea typeface="Verdana" panose="020B0604030504040204" pitchFamily="34" charset="0"/>
              </a:rPr>
              <a:t> </a:t>
            </a:r>
            <a:r>
              <a:rPr lang="en-US" altLang="zh-CN" sz="1200" kern="0" dirty="0">
                <a:solidFill>
                  <a:schemeClr val="bg1">
                    <a:lumMod val="65000"/>
                  </a:schemeClr>
                </a:solidFill>
                <a:latin typeface="Verdana" panose="020B0604030504040204" pitchFamily="34" charset="0"/>
                <a:ea typeface="Verdana" panose="020B0604030504040204" pitchFamily="34" charset="0"/>
              </a:rPr>
              <a:t>collected</a:t>
            </a:r>
            <a:r>
              <a:rPr lang="zh-CN" altLang="en-US" sz="1200" kern="0" dirty="0">
                <a:solidFill>
                  <a:schemeClr val="bg1">
                    <a:lumMod val="65000"/>
                  </a:schemeClr>
                </a:solidFill>
                <a:latin typeface="Verdana" panose="020B0604030504040204" pitchFamily="34" charset="0"/>
                <a:ea typeface="Verdana" panose="020B0604030504040204" pitchFamily="34" charset="0"/>
              </a:rPr>
              <a:t> </a:t>
            </a:r>
            <a:r>
              <a:rPr lang="en-US" altLang="zh-CN" sz="1200" kern="0" dirty="0">
                <a:solidFill>
                  <a:schemeClr val="bg1">
                    <a:lumMod val="65000"/>
                  </a:schemeClr>
                </a:solidFill>
                <a:latin typeface="Verdana" panose="020B0604030504040204" pitchFamily="34" charset="0"/>
                <a:ea typeface="Verdana" panose="020B0604030504040204" pitchFamily="34" charset="0"/>
              </a:rPr>
              <a:t>from</a:t>
            </a:r>
            <a:r>
              <a:rPr lang="zh-CN" altLang="en-US" sz="1200" kern="0" dirty="0">
                <a:solidFill>
                  <a:schemeClr val="bg1">
                    <a:lumMod val="65000"/>
                  </a:schemeClr>
                </a:solidFill>
                <a:latin typeface="Verdana" panose="020B0604030504040204" pitchFamily="34" charset="0"/>
                <a:ea typeface="Verdana" panose="020B0604030504040204" pitchFamily="34" charset="0"/>
              </a:rPr>
              <a:t> </a:t>
            </a:r>
            <a:r>
              <a:rPr lang="en-US" altLang="zh-CN" sz="1200" kern="0" dirty="0">
                <a:solidFill>
                  <a:schemeClr val="bg1">
                    <a:lumMod val="65000"/>
                  </a:schemeClr>
                </a:solidFill>
                <a:latin typeface="Verdana" panose="020B0604030504040204" pitchFamily="34" charset="0"/>
                <a:ea typeface="Verdana" panose="020B0604030504040204" pitchFamily="34" charset="0"/>
              </a:rPr>
              <a:t>Pantheon,</a:t>
            </a:r>
            <a:r>
              <a:rPr lang="zh-CN" altLang="en-US" sz="1200" kern="0" dirty="0">
                <a:solidFill>
                  <a:schemeClr val="bg1">
                    <a:lumMod val="65000"/>
                  </a:schemeClr>
                </a:solidFill>
                <a:latin typeface="Verdana" panose="020B0604030504040204" pitchFamily="34" charset="0"/>
                <a:ea typeface="Verdana" panose="020B0604030504040204" pitchFamily="34" charset="0"/>
              </a:rPr>
              <a:t> </a:t>
            </a:r>
            <a:r>
              <a:rPr lang="en-US" altLang="zh-CN" sz="1200" kern="0" dirty="0">
                <a:solidFill>
                  <a:schemeClr val="bg1">
                    <a:lumMod val="65000"/>
                  </a:schemeClr>
                </a:solidFill>
                <a:latin typeface="Verdana" panose="020B0604030504040204" pitchFamily="34" charset="0"/>
                <a:ea typeface="Verdana" panose="020B0604030504040204" pitchFamily="34" charset="0"/>
              </a:rPr>
              <a:t>a global- scale testbed contains measurement nodes on wired/cellular networks and in cloud datacenters across nine countries such as the UK, USA, Japan and Australia.</a:t>
            </a:r>
            <a:r>
              <a:rPr lang="zh-CN" altLang="en-US" sz="1200" kern="0" dirty="0">
                <a:solidFill>
                  <a:schemeClr val="bg1">
                    <a:lumMod val="65000"/>
                  </a:schemeClr>
                </a:solidFill>
                <a:latin typeface="Verdana" panose="020B0604030504040204" pitchFamily="34" charset="0"/>
                <a:ea typeface="Verdana" panose="020B0604030504040204" pitchFamily="34" charset="0"/>
              </a:rPr>
              <a:t> </a:t>
            </a:r>
            <a:r>
              <a:rPr lang="en-US" altLang="zh-CN" sz="1200" kern="0" dirty="0">
                <a:solidFill>
                  <a:schemeClr val="bg1">
                    <a:lumMod val="65000"/>
                  </a:schemeClr>
                </a:solidFill>
                <a:latin typeface="Verdana" panose="020B0604030504040204" pitchFamily="34" charset="0"/>
                <a:ea typeface="Verdana" panose="020B0604030504040204" pitchFamily="34" charset="0"/>
              </a:rPr>
              <a:t>See</a:t>
            </a:r>
            <a:r>
              <a:rPr lang="zh-CN" altLang="en-US" sz="1200" kern="0" dirty="0">
                <a:solidFill>
                  <a:schemeClr val="bg1">
                    <a:lumMod val="65000"/>
                  </a:schemeClr>
                </a:solidFill>
                <a:latin typeface="Verdana" panose="020B0604030504040204" pitchFamily="34" charset="0"/>
                <a:ea typeface="Verdana" panose="020B0604030504040204" pitchFamily="34" charset="0"/>
              </a:rPr>
              <a:t> </a:t>
            </a:r>
            <a:r>
              <a:rPr lang="en-US" altLang="zh-CN" sz="1200" kern="0" dirty="0">
                <a:solidFill>
                  <a:schemeClr val="bg1">
                    <a:lumMod val="65000"/>
                  </a:schemeClr>
                </a:solidFill>
                <a:latin typeface="Verdana" panose="020B0604030504040204" pitchFamily="34" charset="0"/>
                <a:ea typeface="Verdana" panose="020B0604030504040204" pitchFamily="34" charset="0"/>
              </a:rPr>
              <a:t>http://</a:t>
            </a:r>
            <a:r>
              <a:rPr lang="en-US" altLang="zh-CN" sz="1200" kern="0" dirty="0" err="1">
                <a:solidFill>
                  <a:schemeClr val="bg1">
                    <a:lumMod val="65000"/>
                  </a:schemeClr>
                </a:solidFill>
                <a:latin typeface="Verdana" panose="020B0604030504040204" pitchFamily="34" charset="0"/>
                <a:ea typeface="Verdana" panose="020B0604030504040204" pitchFamily="34" charset="0"/>
              </a:rPr>
              <a:t>pantheon.stanford.edu</a:t>
            </a:r>
            <a:r>
              <a:rPr lang="en-US" altLang="zh-CN" sz="1200" kern="0" dirty="0">
                <a:solidFill>
                  <a:schemeClr val="bg1">
                    <a:lumMod val="65000"/>
                  </a:schemeClr>
                </a:solidFill>
                <a:latin typeface="Verdana" panose="020B0604030504040204" pitchFamily="34" charset="0"/>
                <a:ea typeface="Verdana" panose="020B0604030504040204" pitchFamily="34" charset="0"/>
              </a:rPr>
              <a:t>.</a:t>
            </a:r>
            <a:endParaRPr lang="zh-CN" altLang="en-US" sz="1200" kern="0" dirty="0">
              <a:solidFill>
                <a:schemeClr val="bg1">
                  <a:lumMod val="65000"/>
                </a:schemeClr>
              </a:solidFill>
              <a:latin typeface="Verdana" panose="020B0604030504040204" pitchFamily="34" charset="0"/>
            </a:endParaRPr>
          </a:p>
        </p:txBody>
      </p:sp>
      <p:cxnSp>
        <p:nvCxnSpPr>
          <p:cNvPr id="6" name="直线连接符 5">
            <a:extLst>
              <a:ext uri="{FF2B5EF4-FFF2-40B4-BE49-F238E27FC236}">
                <a16:creationId xmlns:a16="http://schemas.microsoft.com/office/drawing/2014/main" id="{554208E7-885C-9147-84B4-43B96D6AD686}"/>
              </a:ext>
            </a:extLst>
          </p:cNvPr>
          <p:cNvCxnSpPr>
            <a:cxnSpLocks/>
          </p:cNvCxnSpPr>
          <p:nvPr/>
        </p:nvCxnSpPr>
        <p:spPr>
          <a:xfrm>
            <a:off x="6384032" y="2420888"/>
            <a:ext cx="0" cy="2808312"/>
          </a:xfrm>
          <a:prstGeom prst="line">
            <a:avLst/>
          </a:prstGeom>
          <a:ln w="76200">
            <a:solidFill>
              <a:schemeClr val="accent2">
                <a:alpha val="38000"/>
              </a:schemeClr>
            </a:solidFill>
          </a:ln>
        </p:spPr>
        <p:style>
          <a:lnRef idx="1">
            <a:schemeClr val="accent1"/>
          </a:lnRef>
          <a:fillRef idx="0">
            <a:schemeClr val="accent1"/>
          </a:fillRef>
          <a:effectRef idx="0">
            <a:schemeClr val="accent1"/>
          </a:effectRef>
          <a:fontRef idx="minor">
            <a:schemeClr val="tx1"/>
          </a:fontRef>
        </p:style>
      </p:cxnSp>
      <p:cxnSp>
        <p:nvCxnSpPr>
          <p:cNvPr id="21" name="直线连接符 20">
            <a:extLst>
              <a:ext uri="{FF2B5EF4-FFF2-40B4-BE49-F238E27FC236}">
                <a16:creationId xmlns:a16="http://schemas.microsoft.com/office/drawing/2014/main" id="{A73159E5-876B-174F-8F44-C6752A8008B6}"/>
              </a:ext>
            </a:extLst>
          </p:cNvPr>
          <p:cNvCxnSpPr>
            <a:cxnSpLocks/>
          </p:cNvCxnSpPr>
          <p:nvPr/>
        </p:nvCxnSpPr>
        <p:spPr>
          <a:xfrm>
            <a:off x="6960096" y="2420888"/>
            <a:ext cx="0" cy="2808312"/>
          </a:xfrm>
          <a:prstGeom prst="line">
            <a:avLst/>
          </a:prstGeom>
          <a:ln w="76200">
            <a:solidFill>
              <a:schemeClr val="accent2">
                <a:alpha val="38000"/>
              </a:schemeClr>
            </a:solidFill>
          </a:ln>
        </p:spPr>
        <p:style>
          <a:lnRef idx="1">
            <a:schemeClr val="accent1"/>
          </a:lnRef>
          <a:fillRef idx="0">
            <a:schemeClr val="accent1"/>
          </a:fillRef>
          <a:effectRef idx="0">
            <a:schemeClr val="accent1"/>
          </a:effectRef>
          <a:fontRef idx="minor">
            <a:schemeClr val="tx1"/>
          </a:fontRef>
        </p:style>
      </p:cxnSp>
      <p:cxnSp>
        <p:nvCxnSpPr>
          <p:cNvPr id="22" name="直线连接符 21">
            <a:extLst>
              <a:ext uri="{FF2B5EF4-FFF2-40B4-BE49-F238E27FC236}">
                <a16:creationId xmlns:a16="http://schemas.microsoft.com/office/drawing/2014/main" id="{7B01FC82-FCE1-EF43-9FB4-FE14C32BA6FD}"/>
              </a:ext>
            </a:extLst>
          </p:cNvPr>
          <p:cNvCxnSpPr>
            <a:cxnSpLocks/>
          </p:cNvCxnSpPr>
          <p:nvPr/>
        </p:nvCxnSpPr>
        <p:spPr>
          <a:xfrm>
            <a:off x="7824192" y="2420888"/>
            <a:ext cx="0" cy="2808312"/>
          </a:xfrm>
          <a:prstGeom prst="line">
            <a:avLst/>
          </a:prstGeom>
          <a:ln w="76200">
            <a:solidFill>
              <a:schemeClr val="accent2">
                <a:alpha val="38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52758724"/>
      </p:ext>
    </p:extLst>
  </p:cSld>
  <p:clrMapOvr>
    <a:masterClrMapping/>
  </p:clrMapOvr>
  <mc:AlternateContent xmlns:mc="http://schemas.openxmlformats.org/markup-compatibility/2006" xmlns:p14="http://schemas.microsoft.com/office/powerpoint/2010/main">
    <mc:Choice Requires="p14">
      <p:transition p14:dur="0" advTm="19595"/>
    </mc:Choice>
    <mc:Fallback xmlns="">
      <p:transition advTm="1959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3"/>
          <p:cNvSpPr>
            <a:spLocks noGrp="1"/>
          </p:cNvSpPr>
          <p:nvPr>
            <p:ph type="title"/>
          </p:nvPr>
        </p:nvSpPr>
        <p:spPr>
          <a:xfrm>
            <a:off x="609600" y="274638"/>
            <a:ext cx="10972800" cy="1143000"/>
          </a:xfrm>
        </p:spPr>
        <p:txBody>
          <a:bodyPr>
            <a:normAutofit fontScale="90000"/>
          </a:bodyPr>
          <a:lstStyle/>
          <a:p>
            <a:r>
              <a:rPr lang="en-US" altLang="zh-CN" b="1" dirty="0"/>
              <a:t>Packet loss unnecessarily results in window drops </a:t>
            </a:r>
          </a:p>
        </p:txBody>
      </p:sp>
      <p:sp>
        <p:nvSpPr>
          <p:cNvPr id="3" name="幻灯片编号占位符 2"/>
          <p:cNvSpPr>
            <a:spLocks noGrp="1"/>
          </p:cNvSpPr>
          <p:nvPr>
            <p:ph type="sldNum" sz="quarter" idx="12"/>
          </p:nvPr>
        </p:nvSpPr>
        <p:spPr/>
        <p:txBody>
          <a:bodyPr/>
          <a:lstStyle/>
          <a:p>
            <a:pPr algn="r"/>
            <a:fld id="{3AC99A5B-5B03-425B-9284-2F10A88898BE}" type="slidenum">
              <a:rPr lang="en-US"/>
              <a:pPr algn="r"/>
              <a:t>9</a:t>
            </a:fld>
            <a:endParaRPr lang="en-US"/>
          </a:p>
        </p:txBody>
      </p:sp>
      <p:sp>
        <p:nvSpPr>
          <p:cNvPr id="15" name="Rectangle 3">
            <a:extLst>
              <a:ext uri="{FF2B5EF4-FFF2-40B4-BE49-F238E27FC236}">
                <a16:creationId xmlns:a16="http://schemas.microsoft.com/office/drawing/2014/main" id="{94EB07D3-BABA-9443-B088-F123DF6AB328}"/>
              </a:ext>
            </a:extLst>
          </p:cNvPr>
          <p:cNvSpPr txBox="1">
            <a:spLocks noChangeArrowheads="1"/>
          </p:cNvSpPr>
          <p:nvPr/>
        </p:nvSpPr>
        <p:spPr bwMode="auto">
          <a:xfrm>
            <a:off x="695400" y="1916832"/>
            <a:ext cx="11305256" cy="3619189"/>
          </a:xfrm>
          <a:prstGeom prst="rect">
            <a:avLst/>
          </a:prstGeom>
          <a:noFill/>
          <a:ln w="9525">
            <a:noFill/>
            <a:miter lim="800000"/>
            <a:headEnd/>
            <a:tailEnd/>
          </a:ln>
        </p:spPr>
        <p:txBody>
          <a:bodyPr vert="horz" wrap="square" lIns="78270" tIns="39135" rIns="78270" bIns="39135" numCol="1" anchor="t" anchorCtr="0" compatLnSpc="1">
            <a:prstTxWarp prst="textNoShape">
              <a:avLst/>
            </a:prstTxWarp>
          </a:bodyPr>
          <a:lstStyle>
            <a:lvl1pPr marL="252413" indent="-252413" algn="l" defTabSz="671513" rtl="0" eaLnBrk="0" fontAlgn="base" hangingPunct="0">
              <a:lnSpc>
                <a:spcPct val="140000"/>
              </a:lnSpc>
              <a:spcBef>
                <a:spcPct val="0"/>
              </a:spcBef>
              <a:spcAft>
                <a:spcPct val="0"/>
              </a:spcAft>
              <a:buFont typeface="Wingdings" pitchFamily="2" charset="2"/>
              <a:buChar char="n"/>
              <a:defRPr sz="1600" b="1">
                <a:solidFill>
                  <a:schemeClr val="tx1"/>
                </a:solidFill>
                <a:latin typeface="+mn-lt"/>
                <a:ea typeface="+mn-ea"/>
                <a:cs typeface="+mn-cs"/>
              </a:defRPr>
            </a:lvl1pPr>
            <a:lvl2pPr marL="546100" indent="-209550" algn="l" defTabSz="671513" rtl="0" eaLnBrk="0" fontAlgn="base" hangingPunct="0">
              <a:lnSpc>
                <a:spcPct val="140000"/>
              </a:lnSpc>
              <a:spcBef>
                <a:spcPct val="0"/>
              </a:spcBef>
              <a:spcAft>
                <a:spcPct val="0"/>
              </a:spcAft>
              <a:buChar char="–"/>
              <a:defRPr sz="1900">
                <a:solidFill>
                  <a:schemeClr val="tx1"/>
                </a:solidFill>
                <a:latin typeface="+mn-lt"/>
                <a:ea typeface="+mn-ea"/>
              </a:defRPr>
            </a:lvl2pPr>
            <a:lvl3pPr marL="839788" indent="-168275" algn="l" defTabSz="671513" rtl="0" eaLnBrk="0" fontAlgn="base" hangingPunct="0">
              <a:lnSpc>
                <a:spcPct val="140000"/>
              </a:lnSpc>
              <a:spcBef>
                <a:spcPct val="0"/>
              </a:spcBef>
              <a:spcAft>
                <a:spcPct val="0"/>
              </a:spcAft>
              <a:buChar char="•"/>
              <a:defRPr sz="1900">
                <a:solidFill>
                  <a:schemeClr val="tx1"/>
                </a:solidFill>
                <a:latin typeface="+mn-lt"/>
                <a:ea typeface="+mn-ea"/>
              </a:defRPr>
            </a:lvl3pPr>
            <a:lvl4pPr marL="1174750" indent="-168275" algn="l" defTabSz="671513" rtl="0" eaLnBrk="0" fontAlgn="base" hangingPunct="0">
              <a:lnSpc>
                <a:spcPct val="140000"/>
              </a:lnSpc>
              <a:spcBef>
                <a:spcPct val="0"/>
              </a:spcBef>
              <a:spcAft>
                <a:spcPct val="0"/>
              </a:spcAft>
              <a:buChar char="–"/>
              <a:defRPr sz="1900">
                <a:solidFill>
                  <a:schemeClr val="tx1"/>
                </a:solidFill>
                <a:latin typeface="+mn-lt"/>
                <a:ea typeface="+mn-ea"/>
              </a:defRPr>
            </a:lvl4pPr>
            <a:lvl5pPr marL="1509713" indent="-166688" algn="l" defTabSz="671513" rtl="0" eaLnBrk="0" fontAlgn="base" hangingPunct="0">
              <a:lnSpc>
                <a:spcPct val="140000"/>
              </a:lnSpc>
              <a:spcBef>
                <a:spcPct val="0"/>
              </a:spcBef>
              <a:spcAft>
                <a:spcPct val="0"/>
              </a:spcAft>
              <a:buChar char="»"/>
              <a:defRPr sz="1900">
                <a:solidFill>
                  <a:schemeClr val="tx1"/>
                </a:solidFill>
                <a:latin typeface="+mn-lt"/>
                <a:ea typeface="+mn-ea"/>
              </a:defRPr>
            </a:lvl5pPr>
            <a:lvl6pPr marL="1966913" indent="-166688" algn="l" defTabSz="671513" rtl="0" fontAlgn="base">
              <a:lnSpc>
                <a:spcPct val="140000"/>
              </a:lnSpc>
              <a:spcBef>
                <a:spcPct val="0"/>
              </a:spcBef>
              <a:spcAft>
                <a:spcPct val="0"/>
              </a:spcAft>
              <a:buChar char="»"/>
              <a:defRPr sz="1900">
                <a:solidFill>
                  <a:schemeClr val="tx1"/>
                </a:solidFill>
                <a:latin typeface="+mn-lt"/>
                <a:ea typeface="+mn-ea"/>
              </a:defRPr>
            </a:lvl6pPr>
            <a:lvl7pPr marL="2424113" indent="-166688" algn="l" defTabSz="671513" rtl="0" fontAlgn="base">
              <a:lnSpc>
                <a:spcPct val="140000"/>
              </a:lnSpc>
              <a:spcBef>
                <a:spcPct val="0"/>
              </a:spcBef>
              <a:spcAft>
                <a:spcPct val="0"/>
              </a:spcAft>
              <a:buChar char="»"/>
              <a:defRPr sz="1900">
                <a:solidFill>
                  <a:schemeClr val="tx1"/>
                </a:solidFill>
                <a:latin typeface="+mn-lt"/>
                <a:ea typeface="+mn-ea"/>
              </a:defRPr>
            </a:lvl7pPr>
            <a:lvl8pPr marL="2881313" indent="-166688" algn="l" defTabSz="671513" rtl="0" fontAlgn="base">
              <a:lnSpc>
                <a:spcPct val="140000"/>
              </a:lnSpc>
              <a:spcBef>
                <a:spcPct val="0"/>
              </a:spcBef>
              <a:spcAft>
                <a:spcPct val="0"/>
              </a:spcAft>
              <a:buChar char="»"/>
              <a:defRPr sz="1900">
                <a:solidFill>
                  <a:schemeClr val="tx1"/>
                </a:solidFill>
                <a:latin typeface="+mn-lt"/>
                <a:ea typeface="+mn-ea"/>
              </a:defRPr>
            </a:lvl8pPr>
            <a:lvl9pPr marL="3338513" indent="-166688" algn="l" defTabSz="671513" rtl="0" fontAlgn="base">
              <a:lnSpc>
                <a:spcPct val="140000"/>
              </a:lnSpc>
              <a:spcBef>
                <a:spcPct val="0"/>
              </a:spcBef>
              <a:spcAft>
                <a:spcPct val="0"/>
              </a:spcAft>
              <a:buChar char="»"/>
              <a:defRPr sz="1900">
                <a:solidFill>
                  <a:schemeClr val="tx1"/>
                </a:solidFill>
                <a:latin typeface="+mn-lt"/>
                <a:ea typeface="+mn-ea"/>
              </a:defRPr>
            </a:lvl9pPr>
          </a:lstStyle>
          <a:p>
            <a:pPr>
              <a:defRPr/>
            </a:pPr>
            <a:r>
              <a:rPr lang="en-US" altLang="zh-CN" sz="2000" kern="0" dirty="0">
                <a:latin typeface="Verdana" panose="020B0604030504040204" pitchFamily="34" charset="0"/>
                <a:ea typeface="Verdana" panose="020B0604030504040204" pitchFamily="34" charset="0"/>
              </a:rPr>
              <a:t>Congestion and non-congestion loss</a:t>
            </a:r>
          </a:p>
          <a:p>
            <a:pPr lvl="1">
              <a:defRPr/>
            </a:pPr>
            <a:r>
              <a:rPr lang="en-US" altLang="zh-CN" sz="1600" kern="0" dirty="0">
                <a:latin typeface="Verdana" panose="020B0604030504040204" pitchFamily="34" charset="0"/>
                <a:ea typeface="Verdana" panose="020B0604030504040204" pitchFamily="34" charset="0"/>
              </a:rPr>
              <a:t>State-of-the-art works rarely differentiate explicitly</a:t>
            </a:r>
          </a:p>
          <a:p>
            <a:pPr>
              <a:defRPr/>
            </a:pPr>
            <a:r>
              <a:rPr lang="en-US" altLang="zh-CN" sz="2000" kern="0" dirty="0">
                <a:latin typeface="Verdana" panose="020B0604030504040204" pitchFamily="34" charset="0"/>
                <a:ea typeface="Verdana" panose="020B0604030504040204" pitchFamily="34" charset="0"/>
              </a:rPr>
              <a:t>Non-congestion loss</a:t>
            </a:r>
          </a:p>
          <a:p>
            <a:pPr lvl="1">
              <a:defRPr/>
            </a:pPr>
            <a:r>
              <a:rPr lang="en-US" altLang="zh-CN" sz="1600" kern="0" dirty="0">
                <a:latin typeface="Verdana" panose="020B0604030504040204" pitchFamily="34" charset="0"/>
                <a:ea typeface="Verdana" panose="020B0604030504040204" pitchFamily="34" charset="0"/>
              </a:rPr>
              <a:t>physical media errors</a:t>
            </a:r>
          </a:p>
          <a:p>
            <a:pPr lvl="1">
              <a:defRPr/>
            </a:pPr>
            <a:r>
              <a:rPr lang="en-US" altLang="zh-CN" sz="1600" kern="0" dirty="0">
                <a:latin typeface="Verdana" panose="020B0604030504040204" pitchFamily="34" charset="0"/>
                <a:ea typeface="Verdana" panose="020B0604030504040204" pitchFamily="34" charset="0"/>
              </a:rPr>
              <a:t>middlebox’s drop policies</a:t>
            </a:r>
          </a:p>
          <a:p>
            <a:pPr lvl="1">
              <a:defRPr/>
            </a:pPr>
            <a:r>
              <a:rPr lang="en-US" altLang="zh-CN" sz="1600" kern="0" dirty="0">
                <a:latin typeface="Verdana" panose="020B0604030504040204" pitchFamily="34" charset="0"/>
                <a:ea typeface="Verdana" panose="020B0604030504040204" pitchFamily="34" charset="0"/>
              </a:rPr>
              <a:t>normal routing routines</a:t>
            </a:r>
          </a:p>
          <a:p>
            <a:pPr lvl="1">
              <a:defRPr/>
            </a:pPr>
            <a:r>
              <a:rPr lang="en-US" altLang="zh-CN" sz="1600" kern="0" dirty="0">
                <a:latin typeface="Verdana" panose="020B0604030504040204" pitchFamily="34" charset="0"/>
                <a:ea typeface="Verdana" panose="020B0604030504040204" pitchFamily="34" charset="0"/>
              </a:rPr>
              <a:t>packet drop attacks</a:t>
            </a:r>
          </a:p>
          <a:p>
            <a:pPr>
              <a:defRPr/>
            </a:pPr>
            <a:r>
              <a:rPr lang="en-US" altLang="zh-CN" sz="2000" kern="0" dirty="0">
                <a:latin typeface="Verdana" panose="020B0604030504040204" pitchFamily="34" charset="0"/>
                <a:ea typeface="Verdana" panose="020B0604030504040204" pitchFamily="34" charset="0"/>
              </a:rPr>
              <a:t>Loss-based congestion controller regards packet loss as a congestion signal</a:t>
            </a:r>
          </a:p>
          <a:p>
            <a:pPr lvl="1">
              <a:defRPr/>
            </a:pPr>
            <a:r>
              <a:rPr lang="en-US" altLang="zh-CN" sz="1600" kern="0" dirty="0">
                <a:latin typeface="Verdana" panose="020B0604030504040204" pitchFamily="34" charset="0"/>
                <a:ea typeface="Verdana" panose="020B0604030504040204" pitchFamily="34" charset="0"/>
              </a:rPr>
              <a:t>For</a:t>
            </a:r>
            <a:r>
              <a:rPr lang="zh-CN" altLang="en-US" sz="1600" kern="0" dirty="0">
                <a:latin typeface="Verdana" panose="020B0604030504040204" pitchFamily="34" charset="0"/>
                <a:ea typeface="Verdana" panose="020B0604030504040204" pitchFamily="34" charset="0"/>
              </a:rPr>
              <a:t> </a:t>
            </a:r>
            <a:r>
              <a:rPr lang="en-US" altLang="zh-CN" sz="1600" kern="0" dirty="0">
                <a:latin typeface="Verdana" panose="020B0604030504040204" pitchFamily="34" charset="0"/>
                <a:ea typeface="Verdana" panose="020B0604030504040204" pitchFamily="34" charset="0"/>
              </a:rPr>
              <a:t>example,</a:t>
            </a:r>
            <a:r>
              <a:rPr lang="zh-CN" altLang="en-US" sz="1600" kern="0" dirty="0">
                <a:latin typeface="Verdana" panose="020B0604030504040204" pitchFamily="34" charset="0"/>
                <a:ea typeface="Verdana" panose="020B0604030504040204" pitchFamily="34" charset="0"/>
              </a:rPr>
              <a:t> </a:t>
            </a:r>
            <a:r>
              <a:rPr lang="en-US" altLang="zh-CN" sz="1600" kern="0" dirty="0">
                <a:latin typeface="Verdana" panose="020B0604030504040204" pitchFamily="34" charset="0"/>
                <a:ea typeface="Verdana" panose="020B0604030504040204" pitchFamily="34" charset="0"/>
              </a:rPr>
              <a:t>CUBIC</a:t>
            </a:r>
            <a:r>
              <a:rPr lang="zh-CN" altLang="en-US" sz="1600" kern="0" dirty="0">
                <a:latin typeface="Verdana" panose="020B0604030504040204" pitchFamily="34" charset="0"/>
                <a:ea typeface="Verdana" panose="020B0604030504040204" pitchFamily="34" charset="0"/>
              </a:rPr>
              <a:t> </a:t>
            </a:r>
            <a:r>
              <a:rPr lang="en-US" altLang="zh-CN" sz="1600" kern="0" dirty="0">
                <a:latin typeface="Verdana" panose="020B0604030504040204" pitchFamily="34" charset="0"/>
                <a:ea typeface="Verdana" panose="020B0604030504040204" pitchFamily="34" charset="0"/>
              </a:rPr>
              <a:t>unnecessarily</a:t>
            </a:r>
            <a:r>
              <a:rPr lang="zh-CN" altLang="en-US" sz="1600" kern="0" dirty="0">
                <a:latin typeface="Verdana" panose="020B0604030504040204" pitchFamily="34" charset="0"/>
                <a:ea typeface="Verdana" panose="020B0604030504040204" pitchFamily="34" charset="0"/>
              </a:rPr>
              <a:t> </a:t>
            </a:r>
            <a:r>
              <a:rPr lang="en-US" altLang="zh-CN" sz="1600" kern="0" dirty="0">
                <a:latin typeface="Verdana" panose="020B0604030504040204" pitchFamily="34" charset="0"/>
                <a:ea typeface="Verdana" panose="020B0604030504040204" pitchFamily="34" charset="0"/>
              </a:rPr>
              <a:t>drops</a:t>
            </a:r>
            <a:r>
              <a:rPr lang="zh-CN" altLang="en-US" sz="1600" kern="0" dirty="0">
                <a:latin typeface="Verdana" panose="020B0604030504040204" pitchFamily="34" charset="0"/>
                <a:ea typeface="Verdana" panose="020B0604030504040204" pitchFamily="34" charset="0"/>
              </a:rPr>
              <a:t> </a:t>
            </a:r>
            <a:r>
              <a:rPr lang="en-US" altLang="zh-CN" sz="1600" kern="0" dirty="0">
                <a:latin typeface="Verdana" panose="020B0604030504040204" pitchFamily="34" charset="0"/>
                <a:ea typeface="Verdana" panose="020B0604030504040204" pitchFamily="34" charset="0"/>
              </a:rPr>
              <a:t>the</a:t>
            </a:r>
            <a:r>
              <a:rPr lang="zh-CN" altLang="en-US" sz="1600" kern="0" dirty="0">
                <a:latin typeface="Verdana" panose="020B0604030504040204" pitchFamily="34" charset="0"/>
                <a:ea typeface="Verdana" panose="020B0604030504040204" pitchFamily="34" charset="0"/>
              </a:rPr>
              <a:t> </a:t>
            </a:r>
            <a:r>
              <a:rPr lang="en-US" altLang="zh-CN" sz="1600" kern="0" dirty="0">
                <a:latin typeface="Verdana" panose="020B0604030504040204" pitchFamily="34" charset="0"/>
                <a:ea typeface="Verdana" panose="020B0604030504040204" pitchFamily="34" charset="0"/>
              </a:rPr>
              <a:t>window</a:t>
            </a:r>
            <a:r>
              <a:rPr lang="zh-CN" altLang="en-US" sz="1600" kern="0" dirty="0">
                <a:latin typeface="Verdana" panose="020B0604030504040204" pitchFamily="34" charset="0"/>
                <a:ea typeface="Verdana" panose="020B0604030504040204" pitchFamily="34" charset="0"/>
              </a:rPr>
              <a:t> </a:t>
            </a:r>
            <a:r>
              <a:rPr lang="en-US" altLang="zh-CN" sz="1600" kern="0" dirty="0">
                <a:latin typeface="Verdana" panose="020B0604030504040204" pitchFamily="34" charset="0"/>
                <a:ea typeface="Verdana" panose="020B0604030504040204" pitchFamily="34" charset="0"/>
              </a:rPr>
              <a:t>when</a:t>
            </a:r>
            <a:r>
              <a:rPr lang="zh-CN" altLang="en-US" sz="1600" kern="0" dirty="0">
                <a:latin typeface="Verdana" panose="020B0604030504040204" pitchFamily="34" charset="0"/>
                <a:ea typeface="Verdana" panose="020B0604030504040204" pitchFamily="34" charset="0"/>
              </a:rPr>
              <a:t> </a:t>
            </a:r>
            <a:r>
              <a:rPr lang="en-US" altLang="zh-CN" sz="1600" kern="0" dirty="0">
                <a:latin typeface="Verdana" panose="020B0604030504040204" pitchFamily="34" charset="0"/>
                <a:ea typeface="Verdana" panose="020B0604030504040204" pitchFamily="34" charset="0"/>
              </a:rPr>
              <a:t>non-congestion loss</a:t>
            </a:r>
            <a:r>
              <a:rPr lang="zh-CN" altLang="en-US" sz="1600" kern="0" dirty="0">
                <a:latin typeface="Verdana" panose="020B0604030504040204" pitchFamily="34" charset="0"/>
                <a:ea typeface="Verdana" panose="020B0604030504040204" pitchFamily="34" charset="0"/>
              </a:rPr>
              <a:t> </a:t>
            </a:r>
            <a:r>
              <a:rPr lang="en-US" altLang="zh-CN" sz="1600" kern="0" dirty="0">
                <a:latin typeface="Verdana" panose="020B0604030504040204" pitchFamily="34" charset="0"/>
                <a:ea typeface="Verdana" panose="020B0604030504040204" pitchFamily="34" charset="0"/>
              </a:rPr>
              <a:t>occurs</a:t>
            </a:r>
          </a:p>
          <a:p>
            <a:pPr lvl="1">
              <a:defRPr/>
            </a:pPr>
            <a:endParaRPr lang="en-US" altLang="zh-CN" sz="1600" kern="0" dirty="0">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3859512165"/>
      </p:ext>
    </p:extLst>
  </p:cSld>
  <p:clrMapOvr>
    <a:masterClrMapping/>
  </p:clrMapOvr>
  <mc:AlternateContent xmlns:mc="http://schemas.openxmlformats.org/markup-compatibility/2006" xmlns:p14="http://schemas.microsoft.com/office/powerpoint/2010/main">
    <mc:Choice Requires="p14">
      <p:transition p14:dur="0" advTm="19595"/>
    </mc:Choice>
    <mc:Fallback xmlns="">
      <p:transition advTm="1959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0.9|7.1|5.4"/>
</p:tagLst>
</file>

<file path=ppt/tags/tag10.xml><?xml version="1.0" encoding="utf-8"?>
<p:tagLst xmlns:a="http://schemas.openxmlformats.org/drawingml/2006/main" xmlns:r="http://schemas.openxmlformats.org/officeDocument/2006/relationships" xmlns:p="http://schemas.openxmlformats.org/presentationml/2006/main">
  <p:tag name="TIMING" val="|8.5|6.2"/>
</p:tagLst>
</file>

<file path=ppt/tags/tag11.xml><?xml version="1.0" encoding="utf-8"?>
<p:tagLst xmlns:a="http://schemas.openxmlformats.org/drawingml/2006/main" xmlns:r="http://schemas.openxmlformats.org/officeDocument/2006/relationships" xmlns:p="http://schemas.openxmlformats.org/presentationml/2006/main">
  <p:tag name="TIMING" val="|10.9|7.1|5.4"/>
</p:tagLst>
</file>

<file path=ppt/tags/tag2.xml><?xml version="1.0" encoding="utf-8"?>
<p:tagLst xmlns:a="http://schemas.openxmlformats.org/drawingml/2006/main" xmlns:r="http://schemas.openxmlformats.org/officeDocument/2006/relationships" xmlns:p="http://schemas.openxmlformats.org/presentationml/2006/main">
  <p:tag name="TIMING" val="|10.9|7.1|5.4"/>
</p:tagLst>
</file>

<file path=ppt/tags/tag3.xml><?xml version="1.0" encoding="utf-8"?>
<p:tagLst xmlns:a="http://schemas.openxmlformats.org/drawingml/2006/main" xmlns:r="http://schemas.openxmlformats.org/officeDocument/2006/relationships" xmlns:p="http://schemas.openxmlformats.org/presentationml/2006/main">
  <p:tag name="TIMING" val="|8.5|6.2"/>
</p:tagLst>
</file>

<file path=ppt/tags/tag4.xml><?xml version="1.0" encoding="utf-8"?>
<p:tagLst xmlns:a="http://schemas.openxmlformats.org/drawingml/2006/main" xmlns:r="http://schemas.openxmlformats.org/officeDocument/2006/relationships" xmlns:p="http://schemas.openxmlformats.org/presentationml/2006/main">
  <p:tag name="TIMING" val="|8.5|6.2"/>
</p:tagLst>
</file>

<file path=ppt/tags/tag5.xml><?xml version="1.0" encoding="utf-8"?>
<p:tagLst xmlns:a="http://schemas.openxmlformats.org/drawingml/2006/main" xmlns:r="http://schemas.openxmlformats.org/officeDocument/2006/relationships" xmlns:p="http://schemas.openxmlformats.org/presentationml/2006/main">
  <p:tag name="TIMING" val="|10.9|7.1|5.4"/>
</p:tagLst>
</file>

<file path=ppt/tags/tag6.xml><?xml version="1.0" encoding="utf-8"?>
<p:tagLst xmlns:a="http://schemas.openxmlformats.org/drawingml/2006/main" xmlns:r="http://schemas.openxmlformats.org/officeDocument/2006/relationships" xmlns:p="http://schemas.openxmlformats.org/presentationml/2006/main">
  <p:tag name="TIMING" val="|10.9|7.1|5.4"/>
</p:tagLst>
</file>

<file path=ppt/tags/tag7.xml><?xml version="1.0" encoding="utf-8"?>
<p:tagLst xmlns:a="http://schemas.openxmlformats.org/drawingml/2006/main" xmlns:r="http://schemas.openxmlformats.org/officeDocument/2006/relationships" xmlns:p="http://schemas.openxmlformats.org/presentationml/2006/main">
  <p:tag name="TIMING" val="|10.9|7.1|5.4"/>
</p:tagLst>
</file>

<file path=ppt/tags/tag8.xml><?xml version="1.0" encoding="utf-8"?>
<p:tagLst xmlns:a="http://schemas.openxmlformats.org/drawingml/2006/main" xmlns:r="http://schemas.openxmlformats.org/officeDocument/2006/relationships" xmlns:p="http://schemas.openxmlformats.org/presentationml/2006/main">
  <p:tag name="TIMING" val="|10.9|7.1|5.4"/>
</p:tagLst>
</file>

<file path=ppt/tags/tag9.xml><?xml version="1.0" encoding="utf-8"?>
<p:tagLst xmlns:a="http://schemas.openxmlformats.org/drawingml/2006/main" xmlns:r="http://schemas.openxmlformats.org/officeDocument/2006/relationships" xmlns:p="http://schemas.openxmlformats.org/presentationml/2006/main">
  <p:tag name="TIMING" val="|8.5|6.2"/>
</p:tagLst>
</file>

<file path=ppt/theme/theme1.xml><?xml version="1.0" encoding="utf-8"?>
<a:theme xmlns:a="http://schemas.openxmlformats.org/drawingml/2006/main" name="2_Blank">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Blank 3">
      <a:dk1>
        <a:srgbClr val="000000"/>
      </a:dk1>
      <a:lt1>
        <a:srgbClr val="FFFFFF"/>
      </a:lt1>
      <a:dk2>
        <a:srgbClr val="0046A4"/>
      </a:dk2>
      <a:lt2>
        <a:srgbClr val="808080"/>
      </a:lt2>
      <a:accent1>
        <a:srgbClr val="E2E2E2"/>
      </a:accent1>
      <a:accent2>
        <a:srgbClr val="93C1FF"/>
      </a:accent2>
      <a:accent3>
        <a:srgbClr val="FFFFFF"/>
      </a:accent3>
      <a:accent4>
        <a:srgbClr val="000000"/>
      </a:accent4>
      <a:accent5>
        <a:srgbClr val="EEEEEE"/>
      </a:accent5>
      <a:accent6>
        <a:srgbClr val="85AFE7"/>
      </a:accent6>
      <a:hlink>
        <a:srgbClr val="1177FF"/>
      </a:hlink>
      <a:folHlink>
        <a:srgbClr val="4F92FF"/>
      </a:folHlink>
    </a:clrScheme>
    <a:fontScheme name="Blank">
      <a:majorFont>
        <a:latin typeface="楷体_GB2312"/>
        <a:ea typeface="楷体_GB2312"/>
        <a:cs typeface="Arial"/>
      </a:majorFont>
      <a:minorFont>
        <a:latin typeface="Arial"/>
        <a:ea typeface="宋体"/>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FE2E3"/>
        </a:solidFill>
        <a:ln w="9525" cap="flat" cmpd="sng" algn="ctr">
          <a:solidFill>
            <a:srgbClr val="D0F4D3"/>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 typeface="Wingdings" pitchFamily="2" charset="2"/>
          <a:buNone/>
          <a:defRPr kumimoji="0" lang="zh-CN" altLang="en-US" sz="2000" b="0" i="0" u="none" strike="noStrike" cap="none" normalizeH="0" baseline="0" smtClean="0">
            <a:ln>
              <a:noFill/>
            </a:ln>
            <a:solidFill>
              <a:schemeClr val="tx1"/>
            </a:solidFill>
            <a:effectLst/>
            <a:latin typeface="Arial" pitchFamily="34" charset="0"/>
            <a:ea typeface="楷体_GB2312" pitchFamily="49" charset="-122"/>
          </a:defRPr>
        </a:defPPr>
      </a:lstStyle>
    </a:spDef>
    <a:lnDef>
      <a:spPr bwMode="auto">
        <a:xfrm>
          <a:off x="0" y="0"/>
          <a:ext cx="1" cy="1"/>
        </a:xfrm>
        <a:custGeom>
          <a:avLst/>
          <a:gdLst/>
          <a:ahLst/>
          <a:cxnLst/>
          <a:rect l="0" t="0" r="0" b="0"/>
          <a:pathLst/>
        </a:custGeom>
        <a:solidFill>
          <a:srgbClr val="AFE2E3"/>
        </a:solidFill>
        <a:ln w="9525" cap="flat" cmpd="sng" algn="ctr">
          <a:solidFill>
            <a:srgbClr val="D0F4D3"/>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 typeface="Wingdings" pitchFamily="2" charset="2"/>
          <a:buNone/>
          <a:defRPr kumimoji="0" lang="zh-CN" altLang="en-US" sz="2000" b="0" i="0" u="none" strike="noStrike" cap="none" normalizeH="0" baseline="0" smtClean="0">
            <a:ln>
              <a:noFill/>
            </a:ln>
            <a:solidFill>
              <a:schemeClr val="tx1"/>
            </a:solidFill>
            <a:effectLst/>
            <a:latin typeface="Arial" pitchFamily="34" charset="0"/>
            <a:ea typeface="楷体_GB2312" pitchFamily="49" charset="-122"/>
          </a:defRPr>
        </a:defPPr>
      </a:lstStyle>
    </a:lnDef>
  </a:objectDefaults>
  <a:extraClrSchemeLst>
    <a:extraClrScheme>
      <a:clrScheme name="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46A4"/>
        </a:dk2>
        <a:lt2>
          <a:srgbClr val="808080"/>
        </a:lt2>
        <a:accent1>
          <a:srgbClr val="E2E2E2"/>
        </a:accent1>
        <a:accent2>
          <a:srgbClr val="93C1FF"/>
        </a:accent2>
        <a:accent3>
          <a:srgbClr val="FFFFFF"/>
        </a:accent3>
        <a:accent4>
          <a:srgbClr val="000000"/>
        </a:accent4>
        <a:accent5>
          <a:srgbClr val="EEEEEE"/>
        </a:accent5>
        <a:accent6>
          <a:srgbClr val="85AFE7"/>
        </a:accent6>
        <a:hlink>
          <a:srgbClr val="1177FF"/>
        </a:hlink>
        <a:folHlink>
          <a:srgbClr val="4F92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3">
      <a:dk1>
        <a:srgbClr val="000000"/>
      </a:dk1>
      <a:lt1>
        <a:srgbClr val="FFFFFF"/>
      </a:lt1>
      <a:dk2>
        <a:srgbClr val="0046A4"/>
      </a:dk2>
      <a:lt2>
        <a:srgbClr val="808080"/>
      </a:lt2>
      <a:accent1>
        <a:srgbClr val="E2E2E2"/>
      </a:accent1>
      <a:accent2>
        <a:srgbClr val="93C1FF"/>
      </a:accent2>
      <a:accent3>
        <a:srgbClr val="FFFFFF"/>
      </a:accent3>
      <a:accent4>
        <a:srgbClr val="000000"/>
      </a:accent4>
      <a:accent5>
        <a:srgbClr val="EEEEEE"/>
      </a:accent5>
      <a:accent6>
        <a:srgbClr val="85AFE7"/>
      </a:accent6>
      <a:hlink>
        <a:srgbClr val="1177FF"/>
      </a:hlink>
      <a:folHlink>
        <a:srgbClr val="4F92FF"/>
      </a:folHlink>
    </a:clrScheme>
    <a:fontScheme name="Blank">
      <a:majorFont>
        <a:latin typeface="楷体_GB2312"/>
        <a:ea typeface="楷体_GB2312"/>
        <a:cs typeface="Arial"/>
      </a:majorFont>
      <a:minorFont>
        <a:latin typeface="Arial"/>
        <a:ea typeface="宋体"/>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FE2E3"/>
        </a:solidFill>
        <a:ln w="9525" cap="flat" cmpd="sng" algn="ctr">
          <a:solidFill>
            <a:srgbClr val="D0F4D3"/>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 typeface="Wingdings" pitchFamily="2" charset="2"/>
          <a:buNone/>
          <a:defRPr kumimoji="0" lang="zh-CN" altLang="en-US" sz="2000" b="0" i="0" u="none" strike="noStrike" cap="none" normalizeH="0" baseline="0" smtClean="0">
            <a:ln>
              <a:noFill/>
            </a:ln>
            <a:solidFill>
              <a:schemeClr val="tx1"/>
            </a:solidFill>
            <a:effectLst/>
            <a:latin typeface="Arial" pitchFamily="34" charset="0"/>
            <a:ea typeface="楷体_GB2312" pitchFamily="49" charset="-122"/>
          </a:defRPr>
        </a:defPPr>
      </a:lstStyle>
    </a:spDef>
    <a:lnDef>
      <a:spPr bwMode="auto">
        <a:xfrm>
          <a:off x="0" y="0"/>
          <a:ext cx="1" cy="1"/>
        </a:xfrm>
        <a:custGeom>
          <a:avLst/>
          <a:gdLst/>
          <a:ahLst/>
          <a:cxnLst/>
          <a:rect l="0" t="0" r="0" b="0"/>
          <a:pathLst/>
        </a:custGeom>
        <a:solidFill>
          <a:srgbClr val="AFE2E3"/>
        </a:solidFill>
        <a:ln w="9525" cap="flat" cmpd="sng" algn="ctr">
          <a:solidFill>
            <a:srgbClr val="D0F4D3"/>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 typeface="Wingdings" pitchFamily="2" charset="2"/>
          <a:buNone/>
          <a:defRPr kumimoji="0" lang="zh-CN" altLang="en-US" sz="2000" b="0" i="0" u="none" strike="noStrike" cap="none" normalizeH="0" baseline="0" smtClean="0">
            <a:ln>
              <a:noFill/>
            </a:ln>
            <a:solidFill>
              <a:schemeClr val="tx1"/>
            </a:solidFill>
            <a:effectLst/>
            <a:latin typeface="Arial" pitchFamily="34" charset="0"/>
            <a:ea typeface="楷体_GB2312" pitchFamily="49" charset="-122"/>
          </a:defRPr>
        </a:defPPr>
      </a:lstStyle>
    </a:lnDef>
  </a:objectDefaults>
  <a:extraClrSchemeLst>
    <a:extraClrScheme>
      <a:clrScheme name="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46A4"/>
        </a:dk2>
        <a:lt2>
          <a:srgbClr val="808080"/>
        </a:lt2>
        <a:accent1>
          <a:srgbClr val="E2E2E2"/>
        </a:accent1>
        <a:accent2>
          <a:srgbClr val="93C1FF"/>
        </a:accent2>
        <a:accent3>
          <a:srgbClr val="FFFFFF"/>
        </a:accent3>
        <a:accent4>
          <a:srgbClr val="000000"/>
        </a:accent4>
        <a:accent5>
          <a:srgbClr val="EEEEEE"/>
        </a:accent5>
        <a:accent6>
          <a:srgbClr val="85AFE7"/>
        </a:accent6>
        <a:hlink>
          <a:srgbClr val="1177FF"/>
        </a:hlink>
        <a:folHlink>
          <a:srgbClr val="4F92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Blank">
  <a:themeElements>
    <a:clrScheme name="Blank 3">
      <a:dk1>
        <a:srgbClr val="000000"/>
      </a:dk1>
      <a:lt1>
        <a:srgbClr val="FFFFFF"/>
      </a:lt1>
      <a:dk2>
        <a:srgbClr val="0046A4"/>
      </a:dk2>
      <a:lt2>
        <a:srgbClr val="808080"/>
      </a:lt2>
      <a:accent1>
        <a:srgbClr val="E2E2E2"/>
      </a:accent1>
      <a:accent2>
        <a:srgbClr val="93C1FF"/>
      </a:accent2>
      <a:accent3>
        <a:srgbClr val="FFFFFF"/>
      </a:accent3>
      <a:accent4>
        <a:srgbClr val="000000"/>
      </a:accent4>
      <a:accent5>
        <a:srgbClr val="EEEEEE"/>
      </a:accent5>
      <a:accent6>
        <a:srgbClr val="85AFE7"/>
      </a:accent6>
      <a:hlink>
        <a:srgbClr val="1177FF"/>
      </a:hlink>
      <a:folHlink>
        <a:srgbClr val="4F92FF"/>
      </a:folHlink>
    </a:clrScheme>
    <a:fontScheme name="Blank">
      <a:majorFont>
        <a:latin typeface="楷体_GB2312"/>
        <a:ea typeface="楷体_GB2312"/>
        <a:cs typeface="Arial"/>
      </a:majorFont>
      <a:minorFont>
        <a:latin typeface="Arial"/>
        <a:ea typeface="宋体"/>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FE2E3"/>
        </a:solidFill>
        <a:ln w="9525" cap="flat" cmpd="sng" algn="ctr">
          <a:solidFill>
            <a:srgbClr val="D0F4D3"/>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 typeface="Wingdings" pitchFamily="2" charset="2"/>
          <a:buNone/>
          <a:defRPr kumimoji="0" lang="zh-CN" altLang="en-US" sz="2000" b="0" i="0" u="none" strike="noStrike" cap="none" normalizeH="0" baseline="0" smtClean="0">
            <a:ln>
              <a:noFill/>
            </a:ln>
            <a:solidFill>
              <a:schemeClr val="tx1"/>
            </a:solidFill>
            <a:effectLst/>
            <a:latin typeface="Arial" pitchFamily="34" charset="0"/>
            <a:ea typeface="楷体_GB2312" pitchFamily="49" charset="-122"/>
          </a:defRPr>
        </a:defPPr>
      </a:lstStyle>
    </a:spDef>
    <a:lnDef>
      <a:spPr bwMode="auto">
        <a:xfrm>
          <a:off x="0" y="0"/>
          <a:ext cx="1" cy="1"/>
        </a:xfrm>
        <a:custGeom>
          <a:avLst/>
          <a:gdLst/>
          <a:ahLst/>
          <a:cxnLst/>
          <a:rect l="0" t="0" r="0" b="0"/>
          <a:pathLst/>
        </a:custGeom>
        <a:solidFill>
          <a:srgbClr val="AFE2E3"/>
        </a:solidFill>
        <a:ln w="9525" cap="flat" cmpd="sng" algn="ctr">
          <a:solidFill>
            <a:srgbClr val="D0F4D3"/>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 typeface="Wingdings" pitchFamily="2" charset="2"/>
          <a:buNone/>
          <a:defRPr kumimoji="0" lang="zh-CN" altLang="en-US" sz="2000" b="0" i="0" u="none" strike="noStrike" cap="none" normalizeH="0" baseline="0" smtClean="0">
            <a:ln>
              <a:noFill/>
            </a:ln>
            <a:solidFill>
              <a:schemeClr val="tx1"/>
            </a:solidFill>
            <a:effectLst/>
            <a:latin typeface="Arial" pitchFamily="34" charset="0"/>
            <a:ea typeface="楷体_GB2312" pitchFamily="49" charset="-122"/>
          </a:defRPr>
        </a:defPPr>
      </a:lstStyle>
    </a:lnDef>
  </a:objectDefaults>
  <a:extraClrSchemeLst>
    <a:extraClrScheme>
      <a:clrScheme name="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46A4"/>
        </a:dk2>
        <a:lt2>
          <a:srgbClr val="808080"/>
        </a:lt2>
        <a:accent1>
          <a:srgbClr val="E2E2E2"/>
        </a:accent1>
        <a:accent2>
          <a:srgbClr val="93C1FF"/>
        </a:accent2>
        <a:accent3>
          <a:srgbClr val="FFFFFF"/>
        </a:accent3>
        <a:accent4>
          <a:srgbClr val="000000"/>
        </a:accent4>
        <a:accent5>
          <a:srgbClr val="EEEEEE"/>
        </a:accent5>
        <a:accent6>
          <a:srgbClr val="85AFE7"/>
        </a:accent6>
        <a:hlink>
          <a:srgbClr val="1177FF"/>
        </a:hlink>
        <a:folHlink>
          <a:srgbClr val="4F92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主题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主题1" id="{B18D7599-1347-44A0-82BF-A195F5AF0932}" vid="{AB055D12-BF61-43BB-8BAB-3E034D03B9B0}"/>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16654</TotalTime>
  <Words>3094</Words>
  <Application>Microsoft Macintosh PowerPoint</Application>
  <PresentationFormat>宽屏</PresentationFormat>
  <Paragraphs>256</Paragraphs>
  <Slides>25</Slides>
  <Notes>25</Notes>
  <HiddenSlides>0</HiddenSlides>
  <MMClips>0</MMClips>
  <ScaleCrop>false</ScaleCrop>
  <HeadingPairs>
    <vt:vector size="6" baseType="variant">
      <vt:variant>
        <vt:lpstr>已用的字体</vt:lpstr>
      </vt:variant>
      <vt:variant>
        <vt:i4>16</vt:i4>
      </vt:variant>
      <vt:variant>
        <vt:lpstr>主题</vt:lpstr>
      </vt:variant>
      <vt:variant>
        <vt:i4>6</vt:i4>
      </vt:variant>
      <vt:variant>
        <vt:lpstr>幻灯片标题</vt:lpstr>
      </vt:variant>
      <vt:variant>
        <vt:i4>25</vt:i4>
      </vt:variant>
    </vt:vector>
  </HeadingPairs>
  <TitlesOfParts>
    <vt:vector size="47" baseType="lpstr">
      <vt:lpstr>黑体</vt:lpstr>
      <vt:lpstr>华文细黑</vt:lpstr>
      <vt:lpstr>楷体_GB2312</vt:lpstr>
      <vt:lpstr>宋体</vt:lpstr>
      <vt:lpstr>微软雅黑</vt:lpstr>
      <vt:lpstr>微软雅黑</vt:lpstr>
      <vt:lpstr>FrutigerNext LT Bold</vt:lpstr>
      <vt:lpstr>FrutigerNext LT Medium</vt:lpstr>
      <vt:lpstr>MS PGothic</vt:lpstr>
      <vt:lpstr>NimbusRomNo9L</vt:lpstr>
      <vt:lpstr>Arial</vt:lpstr>
      <vt:lpstr>Calibri</vt:lpstr>
      <vt:lpstr>Cambria Math</vt:lpstr>
      <vt:lpstr>Tahoma</vt:lpstr>
      <vt:lpstr>Verdana</vt:lpstr>
      <vt:lpstr>Wingdings</vt:lpstr>
      <vt:lpstr>2_Blank</vt:lpstr>
      <vt:lpstr>Blank</vt:lpstr>
      <vt:lpstr>1_Blank</vt:lpstr>
      <vt:lpstr>3_Office 主题​​</vt:lpstr>
      <vt:lpstr>7_Blank</vt:lpstr>
      <vt:lpstr>主题1</vt:lpstr>
      <vt:lpstr>Revisiting Loss Recovery for High-Speed Transmission </vt:lpstr>
      <vt:lpstr>High Speed Rails (HSRs)</vt:lpstr>
      <vt:lpstr>High Speed Rails (HSRs)</vt:lpstr>
      <vt:lpstr>TCP fails to fill up the pipe</vt:lpstr>
      <vt:lpstr>So, why TCP fails to fill up the pipe?</vt:lpstr>
      <vt:lpstr>Takeaways</vt:lpstr>
      <vt:lpstr>Takeaways</vt:lpstr>
      <vt:lpstr>Packet loss is ubiquitous</vt:lpstr>
      <vt:lpstr>Packet loss unnecessarily results in window drops </vt:lpstr>
      <vt:lpstr>Takeaways</vt:lpstr>
      <vt:lpstr>Takeaways</vt:lpstr>
      <vt:lpstr>BBR results in more RBBs than CUBIC</vt:lpstr>
      <vt:lpstr>Higher speed results in more RBBs </vt:lpstr>
      <vt:lpstr>Higher speed results in more times of retransmissions</vt:lpstr>
      <vt:lpstr>High-speed wide-area transmission is buffer starving </vt:lpstr>
      <vt:lpstr>Takeaways</vt:lpstr>
      <vt:lpstr>Takeaways</vt:lpstr>
      <vt:lpstr>Application-level optimization do not generalize </vt:lpstr>
      <vt:lpstr>PowerPoint 演示文稿</vt:lpstr>
      <vt:lpstr>Opportunistic Random Redundant Retransmission (OR3) </vt:lpstr>
      <vt:lpstr>Evaluation</vt:lpstr>
      <vt:lpstr>OR3 minimizes the maximum times of lost retransmissions</vt:lpstr>
      <vt:lpstr>OR3 alleviates receive buffer starvation</vt:lpstr>
      <vt:lpstr>Takeaways</vt:lpstr>
      <vt:lpstr>Thank You!    Q &amp; A</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SIGCOMM_PAPER10_SLIDES</dc:title>
  <dc:creator>litong</dc:creator>
  <cp:lastModifiedBy>Microsoft Office User</cp:lastModifiedBy>
  <cp:revision>1035</cp:revision>
  <dcterms:created xsi:type="dcterms:W3CDTF">2018-02-05T10:51:38Z</dcterms:created>
  <dcterms:modified xsi:type="dcterms:W3CDTF">2022-01-22T03:29:28Z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(3)rc6nlCNE8sepQ5VChFumTIV3ANVPNXTZod7458NZN0pCI8mUVsR5ZvbzhW6+ZS1BvJxYEXlt
ykJZH3UEGsy8y21vfEvQmHh+I14vZLVlJV6m0xhATjrY0ucdUsw4GlZECAcdUdyvZqxo0LlN
Ac4gZkrs4qwtKhZDAf0ZPuX5cBVhCQo33TLdtTEG1twh5ec1QGgpiSp3ey4EUyV8veOtJ1TA
e9DnxRkzRgjGcdfVPl</vt:lpwstr>
  </property>
  <property fmtid="{D5CDD505-2E9C-101B-9397-08002B2CF9AE}" pid="3" name="_2015_ms_pID_7253431">
    <vt:lpwstr>QQKcEPXAcWhZ8SYVFkckdXXHffbLZnHD8M67YkcGWAeoTIRE2kLusT
Odk3qyuRrkFocqRf1bJtm8ptz5IwdtkXs5miJ2Rj5nVpPAsS642gmfc3Xe4M3dpQgwKpcZrZ
rAhPp1dNbpI9HVssOXNAGn8qNrpU0A1oJdWXY4bUM8DQk/0Tn9U5kDpFn24JGwJfgm1wcSYd
/COwP1/yngZDsMIgdEKApj4cYz8RdDC89MtQ</vt:lpwstr>
  </property>
  <property fmtid="{D5CDD505-2E9C-101B-9397-08002B2CF9AE}" pid="4" name="_2015_ms_pID_7253432">
    <vt:lpwstr>EZ867fNwZG7fIerQofUIeRw=</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1594689236</vt:lpwstr>
  </property>
</Properties>
</file>