
<file path=[Content_Types].xml><?xml version="1.0" encoding="utf-8"?>
<Types xmlns="http://schemas.openxmlformats.org/package/2006/content-types">
  <Default Extension="xml" ContentType="application/xml"/>
  <Default Extension="vsdx" ContentType="application/vnd.ms-visio.drawing"/>
  <Default Extension="wmf" ContentType="image/x-wmf"/>
  <Default Extension="jpeg" ContentType="image/jpeg"/>
  <Default Extension="jpg" ContentType="image/jp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3.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537" r:id="rId3"/>
    <p:sldId id="541" r:id="rId4"/>
    <p:sldId id="567" r:id="rId5"/>
    <p:sldId id="507" r:id="rId6"/>
    <p:sldId id="504" r:id="rId7"/>
    <p:sldId id="480" r:id="rId8"/>
    <p:sldId id="485" r:id="rId9"/>
    <p:sldId id="487" r:id="rId10"/>
    <p:sldId id="488" r:id="rId11"/>
    <p:sldId id="496" r:id="rId12"/>
    <p:sldId id="465" r:id="rId13"/>
    <p:sldId id="501" r:id="rId14"/>
    <p:sldId id="456" r:id="rId15"/>
    <p:sldId id="542" r:id="rId16"/>
    <p:sldId id="273" r:id="rId17"/>
    <p:sldId id="476" r:id="rId18"/>
    <p:sldId id="566" r:id="rId19"/>
    <p:sldId id="564" r:id="rId20"/>
    <p:sldId id="503" r:id="rId21"/>
    <p:sldId id="562" r:id="rId22"/>
    <p:sldId id="565" r:id="rId23"/>
    <p:sldId id="554" r:id="rId24"/>
    <p:sldId id="555" r:id="rId25"/>
    <p:sldId id="556" r:id="rId26"/>
    <p:sldId id="557" r:id="rId27"/>
    <p:sldId id="558" r:id="rId28"/>
    <p:sldId id="559" r:id="rId29"/>
    <p:sldId id="560" r:id="rId30"/>
    <p:sldId id="561" r:id="rId31"/>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77C4"/>
    <a:srgbClr val="C0504D"/>
    <a:srgbClr val="E5412D"/>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84" autoAdjust="0"/>
    <p:restoredTop sz="95392" autoAdjust="0"/>
  </p:normalViewPr>
  <p:slideViewPr>
    <p:cSldViewPr>
      <p:cViewPr varScale="1">
        <p:scale>
          <a:sx n="101" d="100"/>
          <a:sy n="101" d="100"/>
        </p:scale>
        <p:origin x="136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8" d="100"/>
          <a:sy n="68" d="100"/>
        </p:scale>
        <p:origin x="3632" y="21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1BDB67FD-65D3-7F4B-9CE6-0CDA8A53E46A}" type="datetimeFigureOut">
              <a:rPr kumimoji="1" lang="zh-CN" altLang="en-US" smtClean="0"/>
              <a:t>17/6/7</a:t>
            </a:fld>
            <a:endParaRPr kumimoji="1" lang="zh-CN" altLang="en-US"/>
          </a:p>
        </p:txBody>
      </p:sp>
      <p:sp>
        <p:nvSpPr>
          <p:cNvPr id="4" name="页脚占位符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D04E210-BF68-2A4D-9D89-3687EC54D6D5}" type="slidenum">
              <a:rPr kumimoji="1" lang="zh-CN" altLang="en-US" smtClean="0"/>
              <a:t>‹#›</a:t>
            </a:fld>
            <a:endParaRPr kumimoji="1" lang="zh-CN" altLang="en-US"/>
          </a:p>
        </p:txBody>
      </p:sp>
    </p:spTree>
    <p:extLst>
      <p:ext uri="{BB962C8B-B14F-4D97-AF65-F5344CB8AC3E}">
        <p14:creationId xmlns:p14="http://schemas.microsoft.com/office/powerpoint/2010/main" val="1405456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fld id="{2A7A4DC5-82AB-4AF6-ADF8-5E95BBE688B1}" type="datetimeFigureOut">
              <a:rPr lang="zh-CN" altLang="en-US"/>
              <a:pPr>
                <a:defRPr/>
              </a:pPr>
              <a:t>17/6/7</a:t>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defRPr>
            </a:lvl1pPr>
          </a:lstStyle>
          <a:p>
            <a:pPr>
              <a:defRPr/>
            </a:pPr>
            <a:fld id="{6C553EF8-A208-4713-B400-1E29C54B41E9}" type="slidenum">
              <a:rPr lang="zh-CN" altLang="en-US"/>
              <a:pPr>
                <a:defRPr/>
              </a:pPr>
              <a:t>‹#›</a:t>
            </a:fld>
            <a:endParaRPr lang="zh-CN" altLang="en-US"/>
          </a:p>
        </p:txBody>
      </p:sp>
    </p:spTree>
    <p:extLst>
      <p:ext uri="{BB962C8B-B14F-4D97-AF65-F5344CB8AC3E}">
        <p14:creationId xmlns:p14="http://schemas.microsoft.com/office/powerpoint/2010/main" val="42218824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zh-CN" altLang="en-US" dirty="0"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pPr>
            <a:fld id="{097BD1C6-57A5-45F4-BB33-3DC483C2510C}" type="slidenum">
              <a:rPr lang="zh-CN" altLang="en-US"/>
              <a:pPr fontAlgn="base">
                <a:spcBef>
                  <a:spcPct val="0"/>
                </a:spcBef>
                <a:spcAft>
                  <a:spcPct val="0"/>
                </a:spcAft>
              </a:pPr>
              <a:t>1</a:t>
            </a:fld>
            <a:endParaRPr lang="zh-CN" altLang="en-US"/>
          </a:p>
        </p:txBody>
      </p:sp>
    </p:spTree>
    <p:extLst>
      <p:ext uri="{BB962C8B-B14F-4D97-AF65-F5344CB8AC3E}">
        <p14:creationId xmlns:p14="http://schemas.microsoft.com/office/powerpoint/2010/main" val="6314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Different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matching among UEs, RRHs, BBUs and MCs results in different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task offloading efficiency. In particular, data transmission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latency depends on the assignment of both RRHs and BBUs,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and task processing time depends on the MC assignment.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However, the UE interaction makes it challenging to directly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assign the UE’s most satisfied RRH, BBU or MC to them. </a:t>
            </a:r>
            <a:endParaRPr lang="zh-CN" altLang="en-US" sz="1200" b="0" i="0" u="none" strike="noStrike" kern="1200" baseline="0" dirty="0" smtClean="0">
              <a:solidFill>
                <a:schemeClr val="tx1"/>
              </a:solidFill>
              <a:latin typeface="+mn-lt"/>
              <a:ea typeface="+mn-ea"/>
              <a:cs typeface="+mn-cs"/>
            </a:endParaRPr>
          </a:p>
          <a:p>
            <a:endParaRPr lang="zh-CN" altLang="en-US" sz="1200" b="0" i="0" u="none" strike="noStrike" kern="1200" baseline="0" dirty="0" smtClean="0">
              <a:solidFill>
                <a:schemeClr val="tx1"/>
              </a:solidFill>
              <a:latin typeface="+mn-lt"/>
              <a:ea typeface="+mn-ea"/>
              <a:cs typeface="+mn-cs"/>
            </a:endParaRPr>
          </a:p>
          <a:p>
            <a:endParaRPr lang="zh-CN" altLang="en-US"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%This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interaction may affect the task offloading efficiency in two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aspects: (1) the wireless transmission data rate will decrease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with poor channel quality between UEs and RRHs, (2) while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 baseband processing speed of BBU and task processing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speed of MC will be slowed down when overloaded. 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former is called communication efficiency, and the latter is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called computation efficiency.</a:t>
            </a: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10</a:t>
            </a:fld>
            <a:endParaRPr lang="zh-CN" altLang="en-US"/>
          </a:p>
        </p:txBody>
      </p:sp>
    </p:spTree>
    <p:extLst>
      <p:ext uri="{BB962C8B-B14F-4D97-AF65-F5344CB8AC3E}">
        <p14:creationId xmlns:p14="http://schemas.microsoft.com/office/powerpoint/2010/main" val="303107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Our objective is maximizing the amount of UEs whose completion time meet their deadlines. We propose a tri-level heuristic for multi-stage duplex matching, which divides the optimization problem into three stages: the UE-to-RRH stage, the UE-to-BBU stage, and the UE-to-MC stage.</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It is worth mentioning that separately handling all stages is hard to close to the optimal assignment, and these three stages are correlative during multi-stage matching. </a:t>
            </a:r>
            <a:endParaRPr lang="zh-CN" alt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%In particular, A2 is obtained according to A1, and A3 is obtained according to A1 and A2. </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11</a:t>
            </a:fld>
            <a:endParaRPr lang="zh-CN" altLang="en-US"/>
          </a:p>
        </p:txBody>
      </p:sp>
    </p:spTree>
    <p:extLst>
      <p:ext uri="{BB962C8B-B14F-4D97-AF65-F5344CB8AC3E}">
        <p14:creationId xmlns:p14="http://schemas.microsoft.com/office/powerpoint/2010/main" val="194007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Before performing the algorithm evaluation, we implement an LTE-based MEC </a:t>
            </a:r>
            <a:r>
              <a:rPr lang="en-US" altLang="zh-CN" sz="1200" kern="1200" dirty="0" err="1" smtClean="0">
                <a:solidFill>
                  <a:schemeClr val="tx1"/>
                </a:solidFill>
                <a:effectLst/>
                <a:latin typeface="+mn-lt"/>
                <a:ea typeface="+mn-ea"/>
                <a:cs typeface="+mn-cs"/>
              </a:rPr>
              <a:t>testbed</a:t>
            </a:r>
            <a:r>
              <a:rPr lang="en-US" altLang="zh-CN" sz="1200" kern="120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%Currently the mobile edge cloud is implemented in the RAN environment, with further extension of the base station (</a:t>
            </a:r>
            <a:r>
              <a:rPr lang="en-US" altLang="zh-CN" sz="1200" i="1" kern="1200" dirty="0" smtClean="0">
                <a:solidFill>
                  <a:schemeClr val="tx1"/>
                </a:solidFill>
                <a:effectLst/>
                <a:latin typeface="+mn-lt"/>
                <a:ea typeface="+mn-ea"/>
                <a:cs typeface="+mn-cs"/>
              </a:rPr>
              <a:t>e.g.</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OpenAirInterface</a:t>
            </a:r>
            <a:r>
              <a:rPr lang="en-US" altLang="zh-CN" sz="1200" kern="1200" dirty="0" smtClean="0">
                <a:solidFill>
                  <a:schemeClr val="tx1"/>
                </a:solidFill>
                <a:effectLst/>
                <a:latin typeface="+mn-lt"/>
                <a:ea typeface="+mn-ea"/>
                <a:cs typeface="+mn-cs"/>
              </a:rPr>
              <a:t>), our </a:t>
            </a:r>
            <a:r>
              <a:rPr lang="en-US" altLang="zh-CN" sz="1200" kern="1200" dirty="0" err="1" smtClean="0">
                <a:solidFill>
                  <a:schemeClr val="tx1"/>
                </a:solidFill>
                <a:effectLst/>
                <a:latin typeface="+mn-lt"/>
                <a:ea typeface="+mn-ea"/>
                <a:cs typeface="+mn-cs"/>
              </a:rPr>
              <a:t>testbed</a:t>
            </a:r>
            <a:r>
              <a:rPr lang="en-US" altLang="zh-CN" sz="1200" kern="1200" dirty="0" smtClean="0">
                <a:solidFill>
                  <a:schemeClr val="tx1"/>
                </a:solidFill>
                <a:effectLst/>
                <a:latin typeface="+mn-lt"/>
                <a:ea typeface="+mn-ea"/>
                <a:cs typeface="+mn-cs"/>
              </a:rPr>
              <a:t> can be evolved in a C-RAN environment in the future (our ongoing work). 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far,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testbed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mainly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o capture traces of the required parameters </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for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evaluation.</a:t>
            </a: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12</a:t>
            </a:fld>
            <a:endParaRPr lang="zh-CN" altLang="en-US"/>
          </a:p>
        </p:txBody>
      </p:sp>
    </p:spTree>
    <p:extLst>
      <p:ext uri="{BB962C8B-B14F-4D97-AF65-F5344CB8AC3E}">
        <p14:creationId xmlns:p14="http://schemas.microsoft.com/office/powerpoint/2010/main" val="386606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Based on the captured traces of the </a:t>
            </a:r>
            <a:r>
              <a:rPr lang="en-US" altLang="zh-CN" sz="1200" kern="1200" dirty="0" err="1" smtClean="0">
                <a:solidFill>
                  <a:schemeClr val="tx1"/>
                </a:solidFill>
                <a:effectLst/>
                <a:latin typeface="+mn-lt"/>
                <a:ea typeface="+mn-ea"/>
                <a:cs typeface="+mn-cs"/>
              </a:rPr>
              <a:t>testbed</a:t>
            </a:r>
            <a:r>
              <a:rPr lang="en-US" altLang="zh-CN" sz="1200" kern="1200" dirty="0" smtClean="0">
                <a:solidFill>
                  <a:schemeClr val="tx1"/>
                </a:solidFill>
                <a:effectLst/>
                <a:latin typeface="+mn-lt"/>
                <a:ea typeface="+mn-ea"/>
                <a:cs typeface="+mn-cs"/>
              </a:rPr>
              <a:t>, we conduct the trace-based simulation to estimate 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algorithm. </a:t>
            </a:r>
            <a:endParaRPr lang="en-US" altLang="zh-CN" dirty="0">
              <a:effectLst/>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13</a:t>
            </a:fld>
            <a:endParaRPr lang="zh-CN" altLang="en-US"/>
          </a:p>
        </p:txBody>
      </p:sp>
    </p:spTree>
    <p:extLst>
      <p:ext uri="{BB962C8B-B14F-4D97-AF65-F5344CB8AC3E}">
        <p14:creationId xmlns:p14="http://schemas.microsoft.com/office/powerpoint/2010/main" val="1160458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We start with a small offloading scenario , 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our approach can achieve the near-optimal performance in 90% of cases. The reason is our duplex matching framework can adapt to the dynamics of computation and communication efficiency. Larger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scenarios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also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show</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same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conclusion,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our solution can always bound the optimal assignment. </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14</a:t>
            </a:fld>
            <a:endParaRPr lang="zh-CN" altLang="en-US"/>
          </a:p>
        </p:txBody>
      </p:sp>
    </p:spTree>
    <p:extLst>
      <p:ext uri="{BB962C8B-B14F-4D97-AF65-F5344CB8AC3E}">
        <p14:creationId xmlns:p14="http://schemas.microsoft.com/office/powerpoint/2010/main" val="1350297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just" hangingPunct="0"/>
            <a:r>
              <a:rPr lang="en-US" altLang="zh-CN" sz="2400" dirty="0" smtClean="0">
                <a:solidFill>
                  <a:schemeClr val="tx1"/>
                </a:solidFill>
              </a:rPr>
              <a:t>Our</a:t>
            </a:r>
            <a:r>
              <a:rPr lang="zh-CN" altLang="en-US" sz="2400" baseline="0" dirty="0" smtClean="0">
                <a:solidFill>
                  <a:schemeClr val="tx1"/>
                </a:solidFill>
              </a:rPr>
              <a:t> </a:t>
            </a:r>
            <a:r>
              <a:rPr lang="en-US" altLang="zh-CN" sz="2400" baseline="0" smtClean="0">
                <a:solidFill>
                  <a:schemeClr val="tx1"/>
                </a:solidFill>
              </a:rPr>
              <a:t>o</a:t>
            </a:r>
            <a:r>
              <a:rPr lang="en-US" altLang="zh-CN" sz="2400" smtClean="0">
                <a:solidFill>
                  <a:schemeClr val="tx1"/>
                </a:solidFill>
              </a:rPr>
              <a:t>n </a:t>
            </a:r>
            <a:r>
              <a:rPr lang="en-US" altLang="zh-CN" sz="2400" dirty="0" smtClean="0">
                <a:solidFill>
                  <a:schemeClr val="tx1"/>
                </a:solidFill>
              </a:rPr>
              <a:t>going work</a:t>
            </a:r>
            <a:r>
              <a:rPr lang="zh-CN" altLang="en-US" sz="2400" dirty="0" smtClean="0">
                <a:solidFill>
                  <a:schemeClr val="tx1"/>
                </a:solidFill>
              </a:rPr>
              <a:t> </a:t>
            </a:r>
            <a:r>
              <a:rPr lang="en-US" altLang="zh-CN" sz="2400" dirty="0" smtClean="0">
                <a:solidFill>
                  <a:schemeClr val="tx1"/>
                </a:solidFill>
              </a:rPr>
              <a:t>is</a:t>
            </a:r>
            <a:r>
              <a:rPr lang="zh-CN" altLang="en-US" sz="2400" dirty="0" smtClean="0">
                <a:solidFill>
                  <a:schemeClr val="tx1"/>
                </a:solidFill>
              </a:rPr>
              <a:t> </a:t>
            </a:r>
            <a:r>
              <a:rPr lang="en-US" altLang="zh-CN" sz="2400" dirty="0" smtClean="0">
                <a:solidFill>
                  <a:schemeClr val="tx1"/>
                </a:solidFill>
              </a:rPr>
              <a:t>to</a:t>
            </a:r>
            <a:r>
              <a:rPr lang="zh-CN" altLang="en-US" sz="2400" dirty="0" smtClean="0">
                <a:solidFill>
                  <a:schemeClr val="tx1"/>
                </a:solidFill>
              </a:rPr>
              <a:t> </a:t>
            </a:r>
            <a:r>
              <a:rPr lang="en-US" altLang="zh-CN" sz="2400" dirty="0" smtClean="0">
                <a:solidFill>
                  <a:schemeClr val="tx1"/>
                </a:solidFill>
              </a:rPr>
              <a:t>change</a:t>
            </a:r>
            <a:r>
              <a:rPr lang="zh-CN" altLang="en-US" sz="2400" dirty="0" smtClean="0">
                <a:solidFill>
                  <a:schemeClr val="tx1"/>
                </a:solidFill>
              </a:rPr>
              <a:t> </a:t>
            </a:r>
            <a:r>
              <a:rPr lang="en-US" altLang="zh-CN" sz="2400" dirty="0" smtClean="0">
                <a:solidFill>
                  <a:schemeClr val="tx1"/>
                </a:solidFill>
              </a:rPr>
              <a:t>the</a:t>
            </a:r>
            <a:r>
              <a:rPr lang="zh-CN" altLang="en-US" sz="2400" dirty="0" smtClean="0">
                <a:solidFill>
                  <a:schemeClr val="tx1"/>
                </a:solidFill>
              </a:rPr>
              <a:t> </a:t>
            </a:r>
            <a:r>
              <a:rPr lang="en-US" altLang="zh-CN" sz="2400" dirty="0" smtClean="0">
                <a:solidFill>
                  <a:schemeClr val="tx1"/>
                </a:solidFill>
              </a:rPr>
              <a:t>commercial</a:t>
            </a:r>
            <a:r>
              <a:rPr lang="zh-CN" altLang="en-US" sz="2400" baseline="0" dirty="0" smtClean="0">
                <a:solidFill>
                  <a:schemeClr val="tx1"/>
                </a:solidFill>
              </a:rPr>
              <a:t> </a:t>
            </a:r>
            <a:r>
              <a:rPr lang="en-US" altLang="zh-CN" sz="2000" dirty="0" err="1" smtClean="0"/>
              <a:t>Amarisoft</a:t>
            </a:r>
            <a:r>
              <a:rPr lang="zh-CN" altLang="en-US" sz="2000" dirty="0" smtClean="0"/>
              <a:t> </a:t>
            </a:r>
            <a:r>
              <a:rPr lang="en-US" altLang="zh-CN" sz="2000" dirty="0" smtClean="0"/>
              <a:t>to</a:t>
            </a:r>
            <a:r>
              <a:rPr lang="zh-CN" altLang="en-US" sz="2000" dirty="0" smtClean="0"/>
              <a:t> </a:t>
            </a:r>
            <a:r>
              <a:rPr lang="en-US" altLang="zh-CN" sz="2000" dirty="0" err="1" smtClean="0"/>
              <a:t>OpenAirInterface</a:t>
            </a:r>
            <a:r>
              <a:rPr lang="zh-CN" altLang="en-US" sz="2000" dirty="0" smtClean="0"/>
              <a:t> </a:t>
            </a:r>
            <a:r>
              <a:rPr lang="en-US" altLang="zh-CN" sz="2000" dirty="0" smtClean="0"/>
              <a:t>to</a:t>
            </a:r>
            <a:r>
              <a:rPr lang="zh-CN" altLang="en-US" sz="2000" baseline="0" dirty="0" smtClean="0"/>
              <a:t> </a:t>
            </a:r>
            <a:r>
              <a:rPr lang="en-US" altLang="zh-CN" sz="2000" baseline="0" dirty="0" smtClean="0"/>
              <a:t>deploy</a:t>
            </a:r>
            <a:r>
              <a:rPr lang="zh-CN" altLang="en-US" sz="2000" baseline="0" dirty="0" smtClean="0"/>
              <a:t> </a:t>
            </a:r>
            <a:r>
              <a:rPr lang="en-US" altLang="zh-CN" sz="2000" baseline="0" dirty="0" smtClean="0"/>
              <a:t>the</a:t>
            </a:r>
            <a:r>
              <a:rPr lang="zh-CN" altLang="en-US" sz="2000" baseline="0" dirty="0" smtClean="0"/>
              <a:t> </a:t>
            </a:r>
            <a:r>
              <a:rPr lang="en-US" altLang="zh-CN" sz="2000" dirty="0" err="1" smtClean="0"/>
              <a:t>testbed</a:t>
            </a:r>
            <a:r>
              <a:rPr lang="zh-CN" altLang="en-US" sz="2000" dirty="0" smtClean="0"/>
              <a:t> </a:t>
            </a:r>
            <a:r>
              <a:rPr lang="en-US" altLang="zh-CN" sz="2000" dirty="0" smtClean="0"/>
              <a:t>for</a:t>
            </a:r>
            <a:r>
              <a:rPr lang="zh-CN" altLang="en-US" sz="2000" dirty="0" smtClean="0"/>
              <a:t> </a:t>
            </a:r>
            <a:r>
              <a:rPr lang="en-US" altLang="zh-CN" sz="2000" dirty="0" smtClean="0"/>
              <a:t>MEC</a:t>
            </a:r>
            <a:r>
              <a:rPr lang="zh-CN" altLang="en-US" sz="2000" dirty="0" smtClean="0"/>
              <a:t> </a:t>
            </a:r>
            <a:r>
              <a:rPr lang="en-US" altLang="zh-CN" sz="2000" dirty="0" smtClean="0"/>
              <a:t>in</a:t>
            </a:r>
            <a:r>
              <a:rPr lang="zh-CN" altLang="en-US" sz="2000" dirty="0" smtClean="0"/>
              <a:t> </a:t>
            </a:r>
            <a:r>
              <a:rPr lang="en-US" altLang="zh-CN" sz="2000" dirty="0" smtClean="0"/>
              <a:t>the</a:t>
            </a:r>
            <a:r>
              <a:rPr lang="zh-CN" altLang="en-US" sz="2000" dirty="0" smtClean="0"/>
              <a:t> </a:t>
            </a:r>
            <a:r>
              <a:rPr lang="en-US" altLang="zh-CN" sz="2000" dirty="0" smtClean="0"/>
              <a:t>C-RAN</a:t>
            </a:r>
            <a:r>
              <a:rPr lang="zh-CN" altLang="en-US" sz="2000" dirty="0" smtClean="0"/>
              <a:t> </a:t>
            </a:r>
            <a:r>
              <a:rPr lang="en-US" altLang="zh-CN" sz="2000" dirty="0" smtClean="0"/>
              <a:t>environment.</a:t>
            </a:r>
          </a:p>
          <a:p>
            <a:pPr marL="0" lvl="1" indent="0" algn="just" hangingPunct="0">
              <a:buFont typeface="Arial" charset="0"/>
              <a:buNone/>
            </a:pPr>
            <a:r>
              <a:rPr lang="en-US" altLang="zh-CN" sz="2400" dirty="0" smtClean="0">
                <a:solidFill>
                  <a:schemeClr val="tx1"/>
                </a:solidFill>
              </a:rPr>
              <a:t>The</a:t>
            </a:r>
            <a:r>
              <a:rPr lang="zh-CN" altLang="en-US" sz="2400" dirty="0" smtClean="0">
                <a:solidFill>
                  <a:schemeClr val="tx1"/>
                </a:solidFill>
              </a:rPr>
              <a:t> </a:t>
            </a:r>
            <a:r>
              <a:rPr lang="en-US" altLang="zh-CN" sz="2400" dirty="0" smtClean="0">
                <a:solidFill>
                  <a:schemeClr val="tx1"/>
                </a:solidFill>
              </a:rPr>
              <a:t>future work</a:t>
            </a:r>
            <a:r>
              <a:rPr lang="zh-CN" altLang="en-US" sz="2400" dirty="0" smtClean="0">
                <a:solidFill>
                  <a:schemeClr val="tx1"/>
                </a:solidFill>
              </a:rPr>
              <a:t> </a:t>
            </a:r>
            <a:r>
              <a:rPr lang="en-US" altLang="zh-CN" sz="2400" dirty="0" smtClean="0">
                <a:solidFill>
                  <a:schemeClr val="tx1"/>
                </a:solidFill>
              </a:rPr>
              <a:t>focuses</a:t>
            </a:r>
            <a:r>
              <a:rPr lang="zh-CN" altLang="en-US" sz="2400" baseline="0" dirty="0" smtClean="0">
                <a:solidFill>
                  <a:schemeClr val="tx1"/>
                </a:solidFill>
              </a:rPr>
              <a:t> </a:t>
            </a:r>
            <a:r>
              <a:rPr lang="en-US" altLang="zh-CN" sz="2400" baseline="0" dirty="0" smtClean="0">
                <a:solidFill>
                  <a:schemeClr val="tx1"/>
                </a:solidFill>
              </a:rPr>
              <a:t>on</a:t>
            </a:r>
            <a:r>
              <a:rPr lang="zh-CN" altLang="en-US" sz="2400" baseline="0" dirty="0" smtClean="0">
                <a:solidFill>
                  <a:schemeClr val="tx1"/>
                </a:solidFill>
              </a:rPr>
              <a:t> </a:t>
            </a:r>
            <a:r>
              <a:rPr lang="en-US" altLang="zh-CN" sz="2400" baseline="0" dirty="0" smtClean="0">
                <a:solidFill>
                  <a:schemeClr val="tx1"/>
                </a:solidFill>
              </a:rPr>
              <a:t>the</a:t>
            </a:r>
            <a:r>
              <a:rPr lang="zh-CN" altLang="en-US" sz="2400" baseline="0" dirty="0" smtClean="0">
                <a:solidFill>
                  <a:schemeClr val="tx1"/>
                </a:solidFill>
              </a:rPr>
              <a:t> </a:t>
            </a:r>
            <a:r>
              <a:rPr lang="en-US" altLang="zh-CN" sz="2400" baseline="0" dirty="0" smtClean="0">
                <a:solidFill>
                  <a:schemeClr val="tx1"/>
                </a:solidFill>
              </a:rPr>
              <a:t>tradeoff</a:t>
            </a:r>
            <a:r>
              <a:rPr lang="zh-CN" altLang="en-US" sz="2400" baseline="0" dirty="0" smtClean="0">
                <a:solidFill>
                  <a:schemeClr val="tx1"/>
                </a:solidFill>
              </a:rPr>
              <a:t> </a:t>
            </a:r>
            <a:r>
              <a:rPr lang="en-US" altLang="zh-CN" sz="2400" baseline="0" dirty="0" smtClean="0">
                <a:solidFill>
                  <a:schemeClr val="tx1"/>
                </a:solidFill>
              </a:rPr>
              <a:t>between</a:t>
            </a:r>
            <a:r>
              <a:rPr lang="zh-CN" altLang="en-US" sz="2400" baseline="0" dirty="0" smtClean="0">
                <a:solidFill>
                  <a:schemeClr val="tx1"/>
                </a:solidFill>
              </a:rPr>
              <a:t> </a:t>
            </a:r>
            <a:r>
              <a:rPr lang="en-US" altLang="zh-CN" sz="2400" baseline="0" dirty="0" smtClean="0">
                <a:solidFill>
                  <a:schemeClr val="tx1"/>
                </a:solidFill>
              </a:rPr>
              <a:t>cloud</a:t>
            </a:r>
            <a:r>
              <a:rPr lang="zh-CN" altLang="en-US" sz="2400" baseline="0" dirty="0" smtClean="0">
                <a:solidFill>
                  <a:schemeClr val="tx1"/>
                </a:solidFill>
              </a:rPr>
              <a:t> </a:t>
            </a:r>
            <a:r>
              <a:rPr lang="en-US" altLang="zh-CN" sz="2400" baseline="0" dirty="0" smtClean="0">
                <a:solidFill>
                  <a:schemeClr val="tx1"/>
                </a:solidFill>
              </a:rPr>
              <a:t>and</a:t>
            </a:r>
            <a:r>
              <a:rPr lang="zh-CN" altLang="en-US" sz="2400" baseline="0" dirty="0" smtClean="0">
                <a:solidFill>
                  <a:schemeClr val="tx1"/>
                </a:solidFill>
              </a:rPr>
              <a:t> </a:t>
            </a:r>
            <a:r>
              <a:rPr lang="en-US" altLang="zh-CN" sz="2400" baseline="0" dirty="0" smtClean="0">
                <a:solidFill>
                  <a:schemeClr val="tx1"/>
                </a:solidFill>
              </a:rPr>
              <a:t>edge.</a:t>
            </a:r>
            <a:r>
              <a:rPr lang="zh-CN" altLang="en-US" sz="2400" baseline="0" dirty="0" smtClean="0">
                <a:solidFill>
                  <a:schemeClr val="tx1"/>
                </a:solidFill>
              </a:rPr>
              <a:t> </a:t>
            </a:r>
            <a:r>
              <a:rPr lang="en-US" altLang="zh-CN" sz="2400" baseline="0" dirty="0" smtClean="0">
                <a:solidFill>
                  <a:schemeClr val="tx1"/>
                </a:solidFill>
              </a:rPr>
              <a:t>Delay-sensitive</a:t>
            </a:r>
            <a:r>
              <a:rPr lang="zh-CN" altLang="en-US" sz="2400" baseline="0" dirty="0" smtClean="0">
                <a:solidFill>
                  <a:schemeClr val="tx1"/>
                </a:solidFill>
              </a:rPr>
              <a:t> </a:t>
            </a:r>
            <a:r>
              <a:rPr lang="en-US" altLang="zh-CN" sz="2400" baseline="0" dirty="0" smtClean="0">
                <a:solidFill>
                  <a:schemeClr val="tx1"/>
                </a:solidFill>
              </a:rPr>
              <a:t>applications</a:t>
            </a:r>
            <a:r>
              <a:rPr lang="zh-CN" altLang="en-US" sz="2400" baseline="0" dirty="0" smtClean="0">
                <a:solidFill>
                  <a:schemeClr val="tx1"/>
                </a:solidFill>
              </a:rPr>
              <a:t> </a:t>
            </a:r>
            <a:r>
              <a:rPr lang="en-US" altLang="zh-CN" sz="2400" baseline="0" dirty="0" smtClean="0">
                <a:solidFill>
                  <a:schemeClr val="tx1"/>
                </a:solidFill>
              </a:rPr>
              <a:t>such</a:t>
            </a:r>
            <a:r>
              <a:rPr lang="zh-CN" altLang="en-US" sz="2400" baseline="0" dirty="0" smtClean="0">
                <a:solidFill>
                  <a:schemeClr val="tx1"/>
                </a:solidFill>
              </a:rPr>
              <a:t> </a:t>
            </a:r>
            <a:r>
              <a:rPr lang="en-US" altLang="zh-CN" sz="2400" baseline="0" dirty="0" smtClean="0">
                <a:solidFill>
                  <a:schemeClr val="tx1"/>
                </a:solidFill>
              </a:rPr>
              <a:t>as</a:t>
            </a:r>
            <a:r>
              <a:rPr lang="zh-CN" altLang="en-US" sz="2400" baseline="0" dirty="0" smtClean="0">
                <a:solidFill>
                  <a:schemeClr val="tx1"/>
                </a:solidFill>
              </a:rPr>
              <a:t> </a:t>
            </a:r>
            <a:r>
              <a:rPr lang="en-US" altLang="zh-CN" sz="2400" baseline="0" dirty="0" smtClean="0">
                <a:solidFill>
                  <a:schemeClr val="tx1"/>
                </a:solidFill>
              </a:rPr>
              <a:t>automatic</a:t>
            </a:r>
            <a:r>
              <a:rPr lang="zh-CN" altLang="en-US" sz="2400" baseline="0" dirty="0" smtClean="0">
                <a:solidFill>
                  <a:schemeClr val="tx1"/>
                </a:solidFill>
              </a:rPr>
              <a:t> </a:t>
            </a:r>
            <a:r>
              <a:rPr lang="en-US" altLang="zh-CN" sz="2400" baseline="0" dirty="0" smtClean="0">
                <a:solidFill>
                  <a:schemeClr val="tx1"/>
                </a:solidFill>
              </a:rPr>
              <a:t>drive</a:t>
            </a:r>
            <a:r>
              <a:rPr lang="zh-CN" altLang="en-US" sz="2400" baseline="0" dirty="0" smtClean="0">
                <a:solidFill>
                  <a:schemeClr val="tx1"/>
                </a:solidFill>
              </a:rPr>
              <a:t> </a:t>
            </a:r>
            <a:r>
              <a:rPr lang="en-US" altLang="zh-CN" sz="2400" baseline="0" dirty="0" smtClean="0">
                <a:solidFill>
                  <a:schemeClr val="tx1"/>
                </a:solidFill>
              </a:rPr>
              <a:t>and</a:t>
            </a:r>
            <a:r>
              <a:rPr lang="zh-CN" altLang="en-US" sz="2400" baseline="0" dirty="0" smtClean="0">
                <a:solidFill>
                  <a:schemeClr val="tx1"/>
                </a:solidFill>
              </a:rPr>
              <a:t> </a:t>
            </a:r>
            <a:r>
              <a:rPr lang="en-US" altLang="zh-CN" sz="1200" b="0" i="0" kern="1200" dirty="0" smtClean="0">
                <a:solidFill>
                  <a:schemeClr val="tx1"/>
                </a:solidFill>
                <a:effectLst/>
                <a:latin typeface="+mn-lt"/>
                <a:ea typeface="+mn-ea"/>
                <a:cs typeface="+mn-cs"/>
              </a:rPr>
              <a:t>industrial control</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should</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be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processed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in</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edge,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however,</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video</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streaming</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can</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be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put</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in</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cloud.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problem</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can</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be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how</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maximize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utility</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of</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all</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entities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such</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as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users,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ISPs,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and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cloud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service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providers.</a:t>
            </a:r>
            <a:endParaRPr lang="en-US" altLang="zh-CN" sz="2400" dirty="0" smtClean="0">
              <a:solidFill>
                <a:schemeClr val="tx1"/>
              </a:solidFill>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15</a:t>
            </a:fld>
            <a:endParaRPr lang="zh-CN" altLang="en-US"/>
          </a:p>
        </p:txBody>
      </p:sp>
    </p:spTree>
    <p:extLst>
      <p:ext uri="{BB962C8B-B14F-4D97-AF65-F5344CB8AC3E}">
        <p14:creationId xmlns:p14="http://schemas.microsoft.com/office/powerpoint/2010/main" val="336523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a:t>
            </a:r>
            <a:r>
              <a:rPr lang="fr-FR" altLang="zh-CN" dirty="0" smtClean="0"/>
              <a:t>’</a:t>
            </a:r>
            <a:r>
              <a:rPr lang="en-US" altLang="zh-CN" baseline="0" dirty="0" smtClean="0"/>
              <a:t>s</a:t>
            </a:r>
            <a:r>
              <a:rPr lang="zh-CN" altLang="en-US" baseline="0" dirty="0" smtClean="0"/>
              <a:t> </a:t>
            </a:r>
            <a:r>
              <a:rPr lang="en-US" altLang="zh-CN" baseline="0" dirty="0" smtClean="0"/>
              <a:t>all</a:t>
            </a:r>
            <a:r>
              <a:rPr lang="zh-CN" altLang="en-US" baseline="0" dirty="0" smtClean="0"/>
              <a:t> </a:t>
            </a:r>
            <a:r>
              <a:rPr lang="en-US" altLang="zh-CN" baseline="0" dirty="0" smtClean="0"/>
              <a:t>for</a:t>
            </a:r>
            <a:r>
              <a:rPr lang="zh-CN" altLang="en-US" baseline="0" dirty="0" smtClean="0"/>
              <a:t> </a:t>
            </a:r>
            <a:r>
              <a:rPr lang="en-US" altLang="zh-CN" baseline="0" dirty="0" smtClean="0"/>
              <a:t>my</a:t>
            </a:r>
            <a:r>
              <a:rPr lang="zh-CN" altLang="en-US" baseline="0" dirty="0" smtClean="0"/>
              <a:t> </a:t>
            </a:r>
            <a:r>
              <a:rPr lang="en-US" altLang="zh-CN" baseline="0" dirty="0" smtClean="0"/>
              <a:t>presentation.</a:t>
            </a:r>
            <a:endParaRPr lang="zh-CN" altLang="en-US" baseline="0" dirty="0" smtClean="0"/>
          </a:p>
          <a:p>
            <a:r>
              <a:rPr lang="en-US" altLang="zh-CN" baseline="0" dirty="0" smtClean="0"/>
              <a:t>Thank</a:t>
            </a:r>
            <a:r>
              <a:rPr lang="zh-CN" altLang="en-US" baseline="0" dirty="0" smtClean="0"/>
              <a:t> </a:t>
            </a:r>
            <a:r>
              <a:rPr lang="en-US" altLang="zh-CN" baseline="0" dirty="0" smtClean="0"/>
              <a:t>you</a:t>
            </a:r>
            <a:r>
              <a:rPr lang="zh-CN" altLang="en-US" baseline="0" dirty="0" smtClean="0"/>
              <a:t> </a:t>
            </a:r>
            <a:r>
              <a:rPr lang="en-US" altLang="zh-CN" baseline="0" dirty="0" smtClean="0"/>
              <a:t>very</a:t>
            </a:r>
            <a:r>
              <a:rPr lang="zh-CN" altLang="en-US" baseline="0" dirty="0" smtClean="0"/>
              <a:t> </a:t>
            </a:r>
            <a:r>
              <a:rPr lang="en-US" altLang="zh-CN" baseline="0" dirty="0" smtClean="0"/>
              <a:t>much.</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16</a:t>
            </a:fld>
            <a:endParaRPr lang="zh-CN" altLang="en-US"/>
          </a:p>
        </p:txBody>
      </p:sp>
    </p:spTree>
    <p:extLst>
      <p:ext uri="{BB962C8B-B14F-4D97-AF65-F5344CB8AC3E}">
        <p14:creationId xmlns:p14="http://schemas.microsoft.com/office/powerpoint/2010/main" val="256494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It is worth mentioning that C-RAN uses centralized BBU to do baseband processing, while MEC handles distributed task offloading by shifting computation capacity from the public cloud to the edge cloud. Since MEC usually works with distributed base stations in conventional radio access network, it is quite interesting to see if MEC mobile offloading still works in the C-RAN environment.</a:t>
            </a: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18</a:t>
            </a:fld>
            <a:endParaRPr lang="zh-CN" altLang="en-US"/>
          </a:p>
        </p:txBody>
      </p:sp>
    </p:spTree>
    <p:extLst>
      <p:ext uri="{BB962C8B-B14F-4D97-AF65-F5344CB8AC3E}">
        <p14:creationId xmlns:p14="http://schemas.microsoft.com/office/powerpoint/2010/main" val="256412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Currently</a:t>
            </a:r>
            <a:r>
              <a:rPr lang="en-US" altLang="zh-CN" baseline="0" dirty="0" smtClean="0"/>
              <a:t>,</a:t>
            </a:r>
            <a:r>
              <a:rPr lang="zh-CN" altLang="en-US" baseline="0" dirty="0" smtClean="0"/>
              <a:t> </a:t>
            </a:r>
            <a:r>
              <a:rPr lang="en-US" altLang="zh-CN" dirty="0" smtClean="0"/>
              <a:t>C-RAN</a:t>
            </a:r>
            <a:r>
              <a:rPr lang="zh-CN" altLang="en-US" dirty="0" smtClean="0"/>
              <a:t> </a:t>
            </a:r>
            <a:r>
              <a:rPr lang="en-US" altLang="zh-CN" dirty="0" smtClean="0"/>
              <a:t>has</a:t>
            </a:r>
            <a:r>
              <a:rPr lang="zh-CN" altLang="en-US" dirty="0" smtClean="0"/>
              <a:t> </a:t>
            </a:r>
            <a:r>
              <a:rPr lang="en-US" altLang="zh-CN" dirty="0" smtClean="0"/>
              <a:t>been</a:t>
            </a:r>
            <a:r>
              <a:rPr lang="zh-CN" altLang="en-US" dirty="0" smtClean="0"/>
              <a:t> </a:t>
            </a:r>
            <a:r>
              <a:rPr lang="en-US" altLang="zh-CN" dirty="0" smtClean="0"/>
              <a:t>widely</a:t>
            </a:r>
            <a:r>
              <a:rPr lang="zh-CN" altLang="en-US" baseline="0" dirty="0" smtClean="0"/>
              <a:t> </a:t>
            </a:r>
            <a:r>
              <a:rPr lang="en-US" altLang="zh-CN" baseline="0" dirty="0" smtClean="0"/>
              <a:t>deployed</a:t>
            </a:r>
            <a:r>
              <a:rPr lang="zh-CN" altLang="en-US" baseline="0" dirty="0" smtClean="0"/>
              <a:t> </a:t>
            </a:r>
            <a:r>
              <a:rPr lang="en-US" altLang="zh-CN" baseline="0" dirty="0" smtClean="0"/>
              <a:t>in</a:t>
            </a:r>
            <a:r>
              <a:rPr lang="zh-CN" altLang="en-US" baseline="0" dirty="0" smtClean="0"/>
              <a:t> </a:t>
            </a:r>
            <a:r>
              <a:rPr lang="en-US" altLang="zh-CN" baseline="0" dirty="0" smtClean="0"/>
              <a:t>China.</a:t>
            </a:r>
            <a:endParaRPr lang="zh-CN" altLang="en-US"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19</a:t>
            </a:fld>
            <a:endParaRPr lang="zh-CN" altLang="en-US"/>
          </a:p>
        </p:txBody>
      </p:sp>
    </p:spTree>
    <p:extLst>
      <p:ext uri="{BB962C8B-B14F-4D97-AF65-F5344CB8AC3E}">
        <p14:creationId xmlns:p14="http://schemas.microsoft.com/office/powerpoint/2010/main" val="187932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20</a:t>
            </a:fld>
            <a:endParaRPr lang="zh-CN" altLang="en-US"/>
          </a:p>
        </p:txBody>
      </p:sp>
    </p:spTree>
    <p:extLst>
      <p:ext uri="{BB962C8B-B14F-4D97-AF65-F5344CB8AC3E}">
        <p14:creationId xmlns:p14="http://schemas.microsoft.com/office/powerpoint/2010/main" val="157871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User</a:t>
            </a:r>
            <a:r>
              <a:rPr lang="zh-CN" altLang="en-US" dirty="0" smtClean="0"/>
              <a:t> </a:t>
            </a:r>
            <a:r>
              <a:rPr lang="en-US" altLang="zh-CN" dirty="0" smtClean="0"/>
              <a:t>equipment</a:t>
            </a:r>
            <a:r>
              <a:rPr lang="zh-CN" altLang="en-US" dirty="0" smtClean="0"/>
              <a:t> </a:t>
            </a:r>
            <a:r>
              <a:rPr lang="en-US" altLang="zh-CN" dirty="0" smtClean="0"/>
              <a:t>is</a:t>
            </a:r>
            <a:r>
              <a:rPr lang="zh-CN" altLang="en-US" dirty="0" smtClean="0"/>
              <a:t> </a:t>
            </a:r>
            <a:r>
              <a:rPr lang="en-US" altLang="zh-CN" dirty="0" smtClean="0"/>
              <a:t>playing</a:t>
            </a:r>
            <a:r>
              <a:rPr lang="zh-CN" altLang="en-US" dirty="0" smtClean="0"/>
              <a:t> </a:t>
            </a:r>
            <a:r>
              <a:rPr lang="en-US" altLang="zh-CN" dirty="0" smtClean="0"/>
              <a:t>an</a:t>
            </a:r>
            <a:r>
              <a:rPr lang="zh-CN" altLang="en-US" dirty="0" smtClean="0"/>
              <a:t> </a:t>
            </a:r>
            <a:r>
              <a:rPr lang="en-US" altLang="zh-CN" dirty="0" smtClean="0"/>
              <a:t>important</a:t>
            </a:r>
            <a:r>
              <a:rPr lang="zh-CN" altLang="en-US" dirty="0" smtClean="0"/>
              <a:t> </a:t>
            </a:r>
            <a:r>
              <a:rPr lang="en-US" altLang="zh-CN" dirty="0" smtClean="0"/>
              <a:t>role</a:t>
            </a:r>
            <a:r>
              <a:rPr lang="zh-CN" altLang="en-US" dirty="0" smtClean="0"/>
              <a:t> </a:t>
            </a:r>
            <a:r>
              <a:rPr lang="en-US" altLang="zh-CN" dirty="0" smtClean="0"/>
              <a:t>in</a:t>
            </a:r>
            <a:r>
              <a:rPr lang="zh-CN" altLang="en-US" dirty="0" smtClean="0"/>
              <a:t> </a:t>
            </a:r>
            <a:r>
              <a:rPr lang="en-US" altLang="zh-CN" dirty="0" smtClean="0"/>
              <a:t>new</a:t>
            </a:r>
            <a:r>
              <a:rPr lang="zh-CN" altLang="en-US" dirty="0" smtClean="0"/>
              <a:t> </a:t>
            </a:r>
            <a:r>
              <a:rPr lang="en-US" altLang="zh-CN" dirty="0" smtClean="0"/>
              <a:t>application</a:t>
            </a:r>
            <a:r>
              <a:rPr lang="zh-CN" altLang="en-US" dirty="0" smtClean="0"/>
              <a:t> </a:t>
            </a:r>
            <a:r>
              <a:rPr lang="en-US" altLang="zh-CN" dirty="0" smtClean="0"/>
              <a:t>scenarios</a:t>
            </a:r>
            <a:r>
              <a:rPr lang="en-US" altLang="zh-CN" baseline="0" dirty="0" smtClean="0"/>
              <a:t>.</a:t>
            </a:r>
            <a:r>
              <a:rPr lang="zh-CN" altLang="en-US" baseline="0" dirty="0" smtClean="0"/>
              <a:t> </a:t>
            </a:r>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the</a:t>
            </a:r>
            <a:r>
              <a:rPr lang="zh-CN" altLang="en-US" baseline="0" dirty="0" smtClean="0"/>
              <a:t> </a:t>
            </a:r>
            <a:r>
              <a:rPr lang="en-US" altLang="zh-CN" baseline="0" dirty="0" smtClean="0"/>
              <a:t>digital</a:t>
            </a:r>
            <a:r>
              <a:rPr lang="zh-CN" altLang="en-US" baseline="0" dirty="0" smtClean="0"/>
              <a:t> </a:t>
            </a:r>
            <a:r>
              <a:rPr lang="en-US" altLang="zh-CN" baseline="0" dirty="0" smtClean="0"/>
              <a:t>cameras</a:t>
            </a:r>
            <a:r>
              <a:rPr lang="zh-CN" altLang="en-US" baseline="0" dirty="0" smtClean="0"/>
              <a:t> </a:t>
            </a:r>
            <a:r>
              <a:rPr lang="en-US" altLang="zh-CN" baseline="0" dirty="0" smtClean="0"/>
              <a:t>in</a:t>
            </a:r>
            <a:r>
              <a:rPr lang="zh-CN" altLang="en-US" baseline="0" dirty="0" smtClean="0"/>
              <a:t> </a:t>
            </a:r>
            <a:r>
              <a:rPr lang="en-US" altLang="zh-CN" baseline="0" dirty="0" smtClean="0"/>
              <a:t>a</a:t>
            </a:r>
            <a:r>
              <a:rPr lang="zh-CN" altLang="en-US" baseline="0" dirty="0" smtClean="0"/>
              <a:t> </a:t>
            </a:r>
            <a:r>
              <a:rPr lang="en-US" altLang="zh-CN" baseline="0" dirty="0" smtClean="0"/>
              <a:t>smart</a:t>
            </a:r>
            <a:r>
              <a:rPr lang="zh-CN" altLang="en-US" baseline="0" dirty="0" smtClean="0"/>
              <a:t> </a:t>
            </a:r>
            <a:r>
              <a:rPr lang="en-US" altLang="zh-CN" baseline="0" dirty="0" smtClean="0"/>
              <a:t>city</a:t>
            </a:r>
            <a:r>
              <a:rPr lang="zh-CN" altLang="en-US" baseline="0" dirty="0" smtClean="0"/>
              <a:t> </a:t>
            </a:r>
            <a:r>
              <a:rPr lang="en-US" altLang="zh-CN" baseline="0" dirty="0" smtClean="0"/>
              <a:t>online</a:t>
            </a:r>
            <a:r>
              <a:rPr lang="zh-CN" altLang="en-US" baseline="0" dirty="0" smtClean="0"/>
              <a:t> </a:t>
            </a:r>
            <a:r>
              <a:rPr lang="en-US" altLang="zh-CN" baseline="0" dirty="0" smtClean="0"/>
              <a:t>monitoring</a:t>
            </a:r>
            <a:r>
              <a:rPr lang="zh-CN" altLang="en-US" baseline="0" dirty="0" smtClean="0"/>
              <a:t> </a:t>
            </a:r>
            <a:r>
              <a:rPr lang="en-US" altLang="zh-CN" baseline="0" dirty="0" smtClean="0"/>
              <a:t>system.</a:t>
            </a:r>
            <a:r>
              <a:rPr lang="zh-CN" altLang="en-US" baseline="0" dirty="0" smtClean="0"/>
              <a:t> </a:t>
            </a:r>
            <a:r>
              <a:rPr lang="en-US" altLang="zh-CN" baseline="0" dirty="0" smtClean="0"/>
              <a:t>Problem</a:t>
            </a:r>
            <a:r>
              <a:rPr lang="zh-CN" altLang="en-US" baseline="0" dirty="0" smtClean="0"/>
              <a:t> </a:t>
            </a:r>
            <a:r>
              <a:rPr lang="en-US" altLang="zh-CN" baseline="0" dirty="0" smtClean="0"/>
              <a:t>here</a:t>
            </a:r>
            <a:r>
              <a:rPr lang="zh-CN" altLang="en-US" baseline="0" dirty="0" smtClean="0"/>
              <a:t> </a:t>
            </a:r>
            <a:r>
              <a:rPr lang="en-US" altLang="zh-CN" baseline="0" dirty="0" smtClean="0"/>
              <a:t>is</a:t>
            </a:r>
            <a:r>
              <a:rPr lang="zh-CN" altLang="en-US" baseline="0" dirty="0" smtClean="0"/>
              <a:t> </a:t>
            </a:r>
            <a:r>
              <a:rPr lang="en-US" altLang="zh-CN" baseline="0" dirty="0" smtClean="0"/>
              <a:t>that</a:t>
            </a:r>
            <a:r>
              <a:rPr lang="zh-CN" altLang="en-US" baseline="0" dirty="0" smtClean="0"/>
              <a:t> </a:t>
            </a:r>
            <a:r>
              <a:rPr lang="en-US" altLang="zh-CN" baseline="0" dirty="0" smtClean="0"/>
              <a:t>senor</a:t>
            </a:r>
            <a:r>
              <a:rPr lang="zh-CN" altLang="en-US" baseline="0" dirty="0" smtClean="0"/>
              <a:t> </a:t>
            </a:r>
            <a:r>
              <a:rPr lang="en-US" altLang="zh-CN" baseline="0" dirty="0" smtClean="0"/>
              <a:t>nodes</a:t>
            </a:r>
            <a:r>
              <a:rPr lang="zh-CN" altLang="en-US" baseline="0" dirty="0" smtClean="0"/>
              <a:t> </a:t>
            </a:r>
            <a:r>
              <a:rPr lang="en-US" altLang="zh-CN" baseline="0" dirty="0" smtClean="0"/>
              <a:t>usually</a:t>
            </a:r>
            <a:r>
              <a:rPr lang="zh-CN" altLang="en-US" baseline="0" dirty="0" smtClean="0"/>
              <a:t> </a:t>
            </a:r>
            <a:r>
              <a:rPr lang="en-US" altLang="zh-CN" baseline="0" dirty="0" smtClean="0"/>
              <a:t>have</a:t>
            </a:r>
            <a:r>
              <a:rPr lang="zh-CN" altLang="en-US" baseline="0" dirty="0" smtClean="0"/>
              <a:t> </a:t>
            </a:r>
            <a:r>
              <a:rPr lang="en-US" altLang="zh-CN" baseline="0" dirty="0" smtClean="0"/>
              <a:t>limited</a:t>
            </a:r>
            <a:r>
              <a:rPr lang="zh-CN" altLang="en-US" baseline="0" dirty="0" smtClean="0"/>
              <a:t> </a:t>
            </a:r>
            <a:r>
              <a:rPr lang="en-US" altLang="zh-CN" baseline="0" dirty="0" smtClean="0"/>
              <a:t>power</a:t>
            </a:r>
            <a:r>
              <a:rPr lang="zh-CN" altLang="en-US" baseline="0" dirty="0" smtClean="0"/>
              <a:t> </a:t>
            </a:r>
            <a:r>
              <a:rPr lang="en-US" altLang="zh-CN" baseline="0" dirty="0" smtClean="0"/>
              <a:t>and</a:t>
            </a:r>
            <a:r>
              <a:rPr lang="zh-CN" altLang="en-US" baseline="0" dirty="0" smtClean="0"/>
              <a:t> </a:t>
            </a:r>
            <a:r>
              <a:rPr lang="en-US" altLang="zh-CN" baseline="0" dirty="0" smtClean="0"/>
              <a:t>resource,</a:t>
            </a:r>
            <a:r>
              <a:rPr lang="zh-CN" altLang="en-US" baseline="0" dirty="0" smtClean="0"/>
              <a:t> </a:t>
            </a:r>
            <a:r>
              <a:rPr lang="en-US" altLang="zh-CN" baseline="0" dirty="0" smtClean="0"/>
              <a:t>so</a:t>
            </a:r>
            <a:r>
              <a:rPr lang="zh-CN" altLang="en-US" baseline="0" dirty="0" smtClean="0"/>
              <a:t> </a:t>
            </a:r>
            <a:r>
              <a:rPr lang="en-US" altLang="zh-CN" baseline="0" dirty="0" smtClean="0"/>
              <a:t>they</a:t>
            </a:r>
            <a:r>
              <a:rPr lang="zh-CN" altLang="en-US" baseline="0" dirty="0" smtClean="0"/>
              <a:t> </a:t>
            </a:r>
            <a:r>
              <a:rPr lang="en-US" altLang="zh-CN" baseline="0" dirty="0" smtClean="0"/>
              <a:t>need</a:t>
            </a:r>
            <a:r>
              <a:rPr lang="zh-CN" altLang="en-US" baseline="0" dirty="0" smtClean="0"/>
              <a:t> </a:t>
            </a:r>
            <a:r>
              <a:rPr lang="en-US" altLang="zh-CN" baseline="0" dirty="0" smtClean="0"/>
              <a:t>task</a:t>
            </a:r>
            <a:r>
              <a:rPr lang="zh-CN" altLang="en-US" baseline="0" dirty="0" smtClean="0"/>
              <a:t> </a:t>
            </a:r>
            <a:r>
              <a:rPr lang="en-US" altLang="zh-CN" baseline="0" dirty="0" smtClean="0"/>
              <a:t>offloading.</a:t>
            </a:r>
            <a:r>
              <a:rPr lang="zh-CN" altLang="en-US" baseline="0" dirty="0" smtClean="0"/>
              <a:t> </a:t>
            </a:r>
            <a:r>
              <a:rPr lang="en-US" altLang="zh-CN" baseline="0" dirty="0" smtClean="0"/>
              <a:t>Another</a:t>
            </a:r>
            <a:r>
              <a:rPr lang="zh-CN" altLang="en-US" baseline="0" dirty="0" smtClean="0"/>
              <a:t> </a:t>
            </a:r>
            <a:r>
              <a:rPr lang="en-US" altLang="zh-CN" baseline="0" dirty="0" smtClean="0"/>
              <a:t>case</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cloud</a:t>
            </a:r>
            <a:r>
              <a:rPr lang="zh-CN" altLang="en-US" baseline="0" dirty="0" smtClean="0"/>
              <a:t> </a:t>
            </a:r>
            <a:r>
              <a:rPr lang="en-US" altLang="zh-CN" baseline="0" dirty="0" smtClean="0"/>
              <a:t>gaming.</a:t>
            </a:r>
            <a:r>
              <a:rPr lang="en-US" altLang="zh-CN" dirty="0" smtClean="0">
                <a:latin typeface="Arial" panose="020B0604020202020204" pitchFamily="34" charset="0"/>
                <a:ea typeface="宋体" panose="02010600030101010101" pitchFamily="2" charset="-122"/>
                <a:cs typeface="Arial" panose="020B0604020202020204" pitchFamily="34" charset="0"/>
              </a:rPr>
              <a:t> </a:t>
            </a:r>
            <a:r>
              <a:rPr lang="en-US" altLang="zh-CN" dirty="0" err="1" smtClean="0">
                <a:latin typeface="Arial" panose="020B0604020202020204" pitchFamily="34" charset="0"/>
                <a:ea typeface="宋体" panose="02010600030101010101" pitchFamily="2" charset="-122"/>
                <a:cs typeface="Arial" panose="020B0604020202020204" pitchFamily="34" charset="0"/>
              </a:rPr>
              <a:t>Onlive</a:t>
            </a:r>
            <a:r>
              <a:rPr lang="zh-CN" altLang="en-US" dirty="0" smtClean="0">
                <a:latin typeface="Arial" panose="020B0604020202020204" pitchFamily="34" charset="0"/>
                <a:ea typeface="宋体" panose="02010600030101010101" pitchFamily="2" charset="-122"/>
                <a:cs typeface="Arial" panose="020B0604020202020204" pitchFamily="34" charset="0"/>
              </a:rPr>
              <a:t> </a:t>
            </a:r>
            <a:r>
              <a:rPr lang="en-US" altLang="zh-CN" dirty="0" smtClean="0">
                <a:latin typeface="Arial" panose="020B0604020202020204" pitchFamily="34" charset="0"/>
                <a:ea typeface="宋体" panose="02010600030101010101" pitchFamily="2" charset="-122"/>
                <a:cs typeface="Arial" panose="020B0604020202020204" pitchFamily="34" charset="0"/>
              </a:rPr>
              <a:t>and</a:t>
            </a:r>
            <a:r>
              <a:rPr lang="zh-CN" altLang="en-US" dirty="0" smtClean="0">
                <a:latin typeface="Arial" panose="020B0604020202020204" pitchFamily="34" charset="0"/>
                <a:ea typeface="宋体" panose="02010600030101010101" pitchFamily="2" charset="-122"/>
                <a:cs typeface="Arial" panose="020B0604020202020204" pitchFamily="34" charset="0"/>
              </a:rPr>
              <a:t> </a:t>
            </a:r>
            <a:r>
              <a:rPr lang="en-US" altLang="zh-CN" dirty="0" err="1" smtClean="0">
                <a:latin typeface="Arial" panose="020B0604020202020204" pitchFamily="34" charset="0"/>
                <a:ea typeface="宋体" panose="02010600030101010101" pitchFamily="2" charset="-122"/>
                <a:cs typeface="Arial" panose="020B0604020202020204" pitchFamily="34" charset="0"/>
              </a:rPr>
              <a:t>Gaikai</a:t>
            </a:r>
            <a:r>
              <a:rPr lang="zh-CN" altLang="en-US" dirty="0" smtClean="0">
                <a:latin typeface="Arial" panose="020B0604020202020204" pitchFamily="34" charset="0"/>
                <a:ea typeface="宋体" panose="02010600030101010101" pitchFamily="2" charset="-122"/>
                <a:cs typeface="Arial" panose="020B0604020202020204" pitchFamily="34" charset="0"/>
              </a:rPr>
              <a:t> </a:t>
            </a:r>
            <a:r>
              <a:rPr lang="en-US" altLang="zh-CN" dirty="0" smtClean="0">
                <a:latin typeface="Arial" panose="020B0604020202020204" pitchFamily="34" charset="0"/>
                <a:ea typeface="宋体" panose="02010600030101010101" pitchFamily="2" charset="-122"/>
                <a:cs typeface="Arial" panose="020B0604020202020204" pitchFamily="34" charset="0"/>
              </a:rPr>
              <a:t>have</a:t>
            </a:r>
            <a:r>
              <a:rPr lang="zh-CN" altLang="en-US" baseline="0" dirty="0" smtClean="0">
                <a:latin typeface="Arial" panose="020B0604020202020204" pitchFamily="34" charset="0"/>
                <a:ea typeface="宋体" panose="02010600030101010101" pitchFamily="2" charset="-122"/>
                <a:cs typeface="Arial" panose="020B0604020202020204" pitchFamily="34" charset="0"/>
              </a:rPr>
              <a:t> </a:t>
            </a:r>
            <a:r>
              <a:rPr lang="en-US" altLang="zh-CN" baseline="0" dirty="0" smtClean="0">
                <a:latin typeface="Arial" panose="020B0604020202020204" pitchFamily="34" charset="0"/>
                <a:ea typeface="宋体" panose="02010600030101010101" pitchFamily="2" charset="-122"/>
                <a:cs typeface="Arial" panose="020B0604020202020204" pitchFamily="34" charset="0"/>
              </a:rPr>
              <a:t>provide</a:t>
            </a:r>
            <a:r>
              <a:rPr lang="zh-CN" altLang="en-US" baseline="0" dirty="0" smtClean="0">
                <a:latin typeface="Arial" panose="020B0604020202020204" pitchFamily="34" charset="0"/>
                <a:ea typeface="宋体" panose="02010600030101010101" pitchFamily="2" charset="-122"/>
                <a:cs typeface="Arial" panose="020B0604020202020204" pitchFamily="34" charset="0"/>
              </a:rPr>
              <a:t> </a:t>
            </a:r>
            <a:r>
              <a:rPr lang="en-US" altLang="zh-CN" baseline="0" dirty="0" smtClean="0">
                <a:latin typeface="Arial" panose="020B0604020202020204" pitchFamily="34" charset="0"/>
                <a:ea typeface="宋体" panose="02010600030101010101" pitchFamily="2" charset="-122"/>
                <a:cs typeface="Arial" panose="020B0604020202020204" pitchFamily="34" charset="0"/>
              </a:rPr>
              <a:t>service</a:t>
            </a:r>
            <a:r>
              <a:rPr lang="zh-CN" altLang="en-US" baseline="0" dirty="0" smtClean="0">
                <a:latin typeface="Arial" panose="020B0604020202020204" pitchFamily="34" charset="0"/>
                <a:ea typeface="宋体" panose="02010600030101010101" pitchFamily="2" charset="-122"/>
                <a:cs typeface="Arial" panose="020B0604020202020204" pitchFamily="34" charset="0"/>
              </a:rPr>
              <a:t> </a:t>
            </a:r>
            <a:r>
              <a:rPr lang="en-US" altLang="zh-CN" baseline="0" dirty="0" smtClean="0">
                <a:latin typeface="Arial" panose="020B0604020202020204" pitchFamily="34" charset="0"/>
                <a:ea typeface="宋体" panose="02010600030101010101" pitchFamily="2" charset="-122"/>
                <a:cs typeface="Arial" panose="020B0604020202020204" pitchFamily="34" charset="0"/>
              </a:rPr>
              <a:t>for</a:t>
            </a:r>
            <a:r>
              <a:rPr lang="zh-CN" altLang="en-US" baseline="0" dirty="0" smtClean="0">
                <a:latin typeface="Arial" panose="020B0604020202020204" pitchFamily="34" charset="0"/>
                <a:ea typeface="宋体" panose="02010600030101010101" pitchFamily="2" charset="-122"/>
                <a:cs typeface="Arial" panose="020B0604020202020204" pitchFamily="34" charset="0"/>
              </a:rPr>
              <a:t> </a:t>
            </a:r>
            <a:r>
              <a:rPr lang="en-US" altLang="zh-CN" sz="1200" kern="1200" dirty="0" smtClean="0">
                <a:solidFill>
                  <a:schemeClr val="tx1"/>
                </a:solidFill>
                <a:effectLst/>
                <a:latin typeface="+mn-lt"/>
                <a:ea typeface="+mn-ea"/>
                <a:cs typeface="+mn-cs"/>
              </a:rPr>
              <a:t>users,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whose actions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transmitted to the cloud proxy. During being processed in the cloud, the actions are rendered, encoded and compressed. Thereafter, the video will be streamed back to the player. </a:t>
            </a:r>
            <a:endParaRPr lang="zh-CN" altLang="en-US"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a:t>
            </a:fld>
            <a:endParaRPr lang="zh-CN" altLang="en-US"/>
          </a:p>
        </p:txBody>
      </p:sp>
    </p:spTree>
    <p:extLst>
      <p:ext uri="{BB962C8B-B14F-4D97-AF65-F5344CB8AC3E}">
        <p14:creationId xmlns:p14="http://schemas.microsoft.com/office/powerpoint/2010/main" val="47930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we argue that not only communication efficiency but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also computation efficiency should be considered in C-RAN with MEC scenarios, i.e., there is interference among UEs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both in wireless data transmission and cloud task processing.</a:t>
            </a: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21</a:t>
            </a:fld>
            <a:endParaRPr lang="zh-CN" altLang="en-US"/>
          </a:p>
        </p:txBody>
      </p:sp>
    </p:spTree>
    <p:extLst>
      <p:ext uri="{BB962C8B-B14F-4D97-AF65-F5344CB8AC3E}">
        <p14:creationId xmlns:p14="http://schemas.microsoft.com/office/powerpoint/2010/main" val="4216557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The deadline-aware offloading control framework</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shown in 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Figure. By estimating whether a task may exceed its deadline, we decide to accept or reject UE’s offloading request. </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22</a:t>
            </a:fld>
            <a:endParaRPr lang="zh-CN" altLang="en-US"/>
          </a:p>
        </p:txBody>
      </p:sp>
    </p:spTree>
    <p:extLst>
      <p:ext uri="{BB962C8B-B14F-4D97-AF65-F5344CB8AC3E}">
        <p14:creationId xmlns:p14="http://schemas.microsoft.com/office/powerpoint/2010/main" val="354315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also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use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【】NPV</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function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calculate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task</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processing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time</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wireless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transmission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latency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obtained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according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channel</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quality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BBU</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processing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speed.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task</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completion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time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sum</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of</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both.</a:t>
            </a: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23</a:t>
            </a:fld>
            <a:endParaRPr lang="zh-CN" altLang="en-US"/>
          </a:p>
        </p:txBody>
      </p:sp>
    </p:spTree>
    <p:extLst>
      <p:ext uri="{BB962C8B-B14F-4D97-AF65-F5344CB8AC3E}">
        <p14:creationId xmlns:p14="http://schemas.microsoft.com/office/powerpoint/2010/main" val="2297390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propose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joint assignment optimization model,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minimize the refusal ratio for the UE’s offloading requests, </a:t>
            </a:r>
            <a:r>
              <a:rPr lang="en-US" altLang="zh-CN" sz="1200" i="1" kern="1200" dirty="0" smtClean="0">
                <a:solidFill>
                  <a:schemeClr val="tx1"/>
                </a:solidFill>
                <a:effectLst/>
                <a:latin typeface="+mn-lt"/>
                <a:ea typeface="+mn-ea"/>
                <a:cs typeface="+mn-cs"/>
              </a:rPr>
              <a:t>i.e.</a:t>
            </a:r>
            <a:r>
              <a:rPr lang="en-US" altLang="zh-CN" sz="1200" kern="1200" dirty="0" smtClean="0">
                <a:solidFill>
                  <a:schemeClr val="tx1"/>
                </a:solidFill>
                <a:effectLst/>
                <a:latin typeface="+mn-lt"/>
                <a:ea typeface="+mn-ea"/>
                <a:cs typeface="+mn-cs"/>
              </a:rPr>
              <a:t>, maximizing the amount of UEs whose completion time is less than their deadlines. (8) and (9) refer to the service limitation constraints.</a:t>
            </a:r>
            <a:r>
              <a:rPr lang="zh-CN" altLang="en-US" sz="1200" kern="1200" dirty="0" smtClean="0">
                <a:solidFill>
                  <a:schemeClr val="tx1"/>
                </a:solidFill>
                <a:effectLst/>
                <a:latin typeface="+mn-lt"/>
                <a:ea typeface="+mn-ea"/>
                <a:cs typeface="+mn-cs"/>
              </a:rPr>
              <a:t> </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24</a:t>
            </a:fld>
            <a:endParaRPr lang="zh-CN" altLang="en-US"/>
          </a:p>
        </p:txBody>
      </p:sp>
    </p:spTree>
    <p:extLst>
      <p:ext uri="{BB962C8B-B14F-4D97-AF65-F5344CB8AC3E}">
        <p14:creationId xmlns:p14="http://schemas.microsoft.com/office/powerpoint/2010/main" val="40693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First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stage,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 assume that all the BBUs are the same and fully loaded, </a:t>
            </a:r>
            <a:r>
              <a:rPr lang="en-US" altLang="zh-CN" sz="1200" i="1" kern="1200" dirty="0" smtClean="0">
                <a:solidFill>
                  <a:schemeClr val="tx1"/>
                </a:solidFill>
                <a:effectLst/>
                <a:latin typeface="+mn-lt"/>
                <a:ea typeface="+mn-ea"/>
                <a:cs typeface="+mn-cs"/>
              </a:rPr>
              <a:t>then</a:t>
            </a:r>
            <a:r>
              <a:rPr lang="zh-CN" altLang="en-US"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expected transmission latency only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depends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channel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qualities,</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 this case, each UE just selects the RRH with the best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channel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quality.</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25</a:t>
            </a:fld>
            <a:endParaRPr lang="zh-CN" altLang="en-US"/>
          </a:p>
        </p:txBody>
      </p:sp>
    </p:spTree>
    <p:extLst>
      <p:ext uri="{BB962C8B-B14F-4D97-AF65-F5344CB8AC3E}">
        <p14:creationId xmlns:p14="http://schemas.microsoft.com/office/powerpoint/2010/main" val="3729229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i="0" u="none" strike="noStrike" kern="1200" baseline="0" dirty="0" smtClean="0">
                <a:solidFill>
                  <a:schemeClr val="tx1"/>
                </a:solidFill>
                <a:latin typeface="+mn-lt"/>
                <a:ea typeface="+mn-ea"/>
                <a:cs typeface="+mn-cs"/>
              </a:rPr>
              <a:t>Second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stage,</a:t>
            </a:r>
            <a:r>
              <a:rPr lang="zh-CN" altLang="en-US" sz="1200" b="0" i="0" u="none" strike="noStrike" kern="1200" baseline="0" dirty="0" smtClean="0">
                <a:solidFill>
                  <a:schemeClr val="tx1"/>
                </a:solidFill>
                <a:latin typeface="+mn-lt"/>
                <a:ea typeface="+mn-ea"/>
                <a:cs typeface="+mn-cs"/>
              </a:rPr>
              <a:t> </a:t>
            </a:r>
            <a:r>
              <a:rPr lang="en-US" altLang="zh-CN" sz="1200" kern="1200" dirty="0" smtClean="0">
                <a:solidFill>
                  <a:schemeClr val="tx1"/>
                </a:solidFill>
                <a:effectLst/>
                <a:latin typeface="+mn-lt"/>
                <a:ea typeface="+mn-ea"/>
                <a:cs typeface="+mn-cs"/>
              </a:rPr>
              <a:t>different UEs have different deadlines, different BBUs have different loads and service limitations. We abstract a duplex matching framework which is inspired by the Gale-Shapley Matching Theory, </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discussed the real-life college admission problem.</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Particularly, we regard UEs as students and BBUs as colleges. </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26</a:t>
            </a:fld>
            <a:endParaRPr lang="zh-CN" altLang="en-US"/>
          </a:p>
        </p:txBody>
      </p:sp>
    </p:spTree>
    <p:extLst>
      <p:ext uri="{BB962C8B-B14F-4D97-AF65-F5344CB8AC3E}">
        <p14:creationId xmlns:p14="http://schemas.microsoft.com/office/powerpoint/2010/main" val="3490931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Our duplex matching framework is a bit different from the conventional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Gale-</a:t>
            </a:r>
            <a:r>
              <a:rPr lang="en-US" altLang="zh-CN" sz="1200" kern="1200" dirty="0" err="1" smtClean="0">
                <a:solidFill>
                  <a:schemeClr val="tx1"/>
                </a:solidFill>
                <a:effectLst/>
                <a:latin typeface="+mn-lt"/>
                <a:ea typeface="+mn-ea"/>
                <a:cs typeface="+mn-cs"/>
              </a:rPr>
              <a:t>shapley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matching</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algorithm. </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have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modified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our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problem</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improve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efficiency.</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27</a:t>
            </a:fld>
            <a:endParaRPr lang="zh-CN" altLang="en-US"/>
          </a:p>
        </p:txBody>
      </p:sp>
    </p:spTree>
    <p:extLst>
      <p:ext uri="{BB962C8B-B14F-4D97-AF65-F5344CB8AC3E}">
        <p14:creationId xmlns:p14="http://schemas.microsoft.com/office/powerpoint/2010/main" val="2944573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After wireless transmission through base stations, offloading tasks are processed in the edge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cloud. Similar to the UE-to-BBU stage, it is also feasible to apply the duplex matching framework in 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last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stage, however, to achieve better performance we have to modify some steps. </a:t>
            </a:r>
            <a:endParaRPr lang="en-US" altLang="zh-CN" dirty="0" smtClean="0"/>
          </a:p>
          <a:p>
            <a:r>
              <a:rPr lang="en-US" altLang="zh-CN" sz="1200" b="0" i="0" u="none" strike="noStrike" kern="1200" baseline="0" dirty="0" smtClean="0">
                <a:solidFill>
                  <a:schemeClr val="tx1"/>
                </a:solidFill>
                <a:latin typeface="+mn-lt"/>
                <a:ea typeface="+mn-ea"/>
                <a:cs typeface="+mn-cs"/>
              </a:rPr>
              <a:t>Finally,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matchings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among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UEs,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RRHs,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BBUs,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MCs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obtained.</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28</a:t>
            </a:fld>
            <a:endParaRPr lang="zh-CN" altLang="en-US"/>
          </a:p>
        </p:txBody>
      </p:sp>
    </p:spTree>
    <p:extLst>
      <p:ext uri="{BB962C8B-B14F-4D97-AF65-F5344CB8AC3E}">
        <p14:creationId xmlns:p14="http://schemas.microsoft.com/office/powerpoint/2010/main" val="2528838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further explores the task completion time for the UEs that can meet their deadlines. It is easy to see that the completion time increases with the growing number of UEs, due to the increased load affects the computation efficiency. </a:t>
            </a:r>
            <a:endParaRPr lang="zh-CN" altLang="en-US"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29</a:t>
            </a:fld>
            <a:endParaRPr lang="zh-CN" altLang="en-US"/>
          </a:p>
        </p:txBody>
      </p:sp>
    </p:spTree>
    <p:extLst>
      <p:ext uri="{BB962C8B-B14F-4D97-AF65-F5344CB8AC3E}">
        <p14:creationId xmlns:p14="http://schemas.microsoft.com/office/powerpoint/2010/main" val="2116460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To better understand the computation efficiency in different types of VMs, we investigate different parameter 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NPV</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function.</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that a good VM should have a smaller α and larger β and </a:t>
            </a:r>
            <a:r>
              <a:rPr lang="en-US" altLang="zh-CN" sz="1200" kern="1200" dirty="0" err="1" smtClean="0">
                <a:solidFill>
                  <a:schemeClr val="tx1"/>
                </a:solidFill>
                <a:effectLst/>
                <a:latin typeface="+mn-lt"/>
                <a:ea typeface="+mn-ea"/>
                <a:cs typeface="+mn-cs"/>
              </a:rPr>
              <a:t>γ</a:t>
            </a:r>
            <a:r>
              <a:rPr lang="en-US" altLang="zh-CN" sz="1200" kern="1200" dirty="0" smtClean="0">
                <a:solidFill>
                  <a:schemeClr val="tx1"/>
                </a:solidFill>
                <a:effectLst/>
                <a:latin typeface="+mn-lt"/>
                <a:ea typeface="+mn-ea"/>
                <a:cs typeface="+mn-cs"/>
              </a:rPr>
              <a:t>. </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30</a:t>
            </a:fld>
            <a:endParaRPr lang="zh-CN" altLang="en-US"/>
          </a:p>
        </p:txBody>
      </p:sp>
    </p:spTree>
    <p:extLst>
      <p:ext uri="{BB962C8B-B14F-4D97-AF65-F5344CB8AC3E}">
        <p14:creationId xmlns:p14="http://schemas.microsoft.com/office/powerpoint/2010/main" val="72168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2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For Mobile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cloud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computing-based offloading, u</a:t>
            </a:r>
            <a:r>
              <a:rPr lang="en-US" altLang="zh-CN" sz="1200" dirty="0" smtClean="0"/>
              <a:t>sers offload computation to the </a:t>
            </a:r>
            <a:r>
              <a:rPr lang="en-US" altLang="zh-CN" sz="1200" dirty="0" smtClean="0">
                <a:solidFill>
                  <a:srgbClr val="C0504D"/>
                </a:solidFill>
              </a:rPr>
              <a:t>remote resourceful cloud</a:t>
            </a:r>
            <a:r>
              <a:rPr lang="en-US" altLang="zh-CN" sz="1200" dirty="0" smtClean="0"/>
              <a:t>, thereby saving processing power and energy.</a:t>
            </a:r>
            <a:r>
              <a:rPr lang="zh-CN" altLang="en-US" sz="1200" dirty="0" smtClean="0"/>
              <a:t> </a:t>
            </a:r>
            <a:r>
              <a:rPr lang="en-US" altLang="zh-CN" sz="1200" dirty="0" smtClean="0"/>
              <a:t>However, </a:t>
            </a:r>
            <a:r>
              <a:rPr lang="en-US" altLang="zh-CN" sz="1200" kern="1200" dirty="0" smtClean="0">
                <a:solidFill>
                  <a:schemeClr val="tx1"/>
                </a:solidFill>
                <a:effectLst/>
                <a:latin typeface="+mn-lt"/>
                <a:ea typeface="+mn-ea"/>
                <a:cs typeface="+mn-cs"/>
              </a:rPr>
              <a:t>it is difficult to control delay and jitter at WAN scale.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If</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learn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from</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CDN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solution,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can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easily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come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up</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with</a:t>
            </a:r>
            <a:r>
              <a:rPr lang="en-US" altLang="zh-CN" sz="1200" dirty="0" smtClean="0"/>
              <a:t> the new </a:t>
            </a:r>
            <a:r>
              <a:rPr lang="en-US" altLang="zh-CN" sz="1200" dirty="0" smtClean="0">
                <a:solidFill>
                  <a:srgbClr val="C0504D"/>
                </a:solidFill>
              </a:rPr>
              <a:t>edge cloud </a:t>
            </a:r>
            <a:r>
              <a:rPr lang="en-US" altLang="zh-CN" sz="1200" dirty="0" smtClean="0"/>
              <a:t>architecture.</a:t>
            </a: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a:t>
            </a:fld>
            <a:endParaRPr lang="zh-CN" altLang="en-US"/>
          </a:p>
        </p:txBody>
      </p:sp>
    </p:spTree>
    <p:extLst>
      <p:ext uri="{BB962C8B-B14F-4D97-AF65-F5344CB8AC3E}">
        <p14:creationId xmlns:p14="http://schemas.microsoft.com/office/powerpoint/2010/main" val="325545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i="0" kern="1200" dirty="0" smtClean="0">
                <a:solidFill>
                  <a:schemeClr val="tx1"/>
                </a:solidFill>
                <a:effectLst/>
                <a:latin typeface="+mn-lt"/>
                <a:ea typeface="+mn-ea"/>
                <a:cs typeface="+mn-cs"/>
              </a:rPr>
              <a:t>From</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cloud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edge,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means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from</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mobile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cloud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computing</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mobile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edge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computing.</a:t>
            </a:r>
            <a:r>
              <a:rPr lang="zh-CN" altLang="en-US" sz="1200" b="0" i="0" kern="1200" baseline="0" dirty="0" smtClean="0">
                <a:solidFill>
                  <a:schemeClr val="tx1"/>
                </a:solidFill>
                <a:effectLst/>
                <a:latin typeface="+mn-lt"/>
                <a:ea typeface="+mn-ea"/>
                <a:cs typeface="+mn-cs"/>
              </a:rPr>
              <a:t> </a:t>
            </a:r>
            <a:endParaRPr lang="en-US" altLang="zh-CN"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i="0" kern="1200" baseline="0" dirty="0" smtClean="0">
                <a:solidFill>
                  <a:schemeClr val="tx1"/>
                </a:solidFill>
                <a:effectLst/>
                <a:latin typeface="+mn-lt"/>
                <a:ea typeface="+mn-ea"/>
                <a:cs typeface="+mn-cs"/>
              </a:rPr>
              <a:t>%MEC</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is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proposed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be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a</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5G</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technology</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in</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2015.</a:t>
            </a:r>
            <a:r>
              <a:rPr lang="zh-CN" altLang="en-US" sz="1200" b="0" i="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MEC handles distributed task offloading by shifting computation capacity from the public cloud to the edge cloud, which can significantly reduce offloading latency. 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edge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cloud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formed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smart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a:t>
            </a:r>
            <a:r>
              <a:rPr lang="en-US" altLang="zh-CN" sz="1200" kern="1200" dirty="0" smtClean="0">
                <a:solidFill>
                  <a:schemeClr val="tx1"/>
                </a:solidFill>
                <a:effectLst/>
                <a:latin typeface="+mn-lt"/>
                <a:ea typeface="+mn-ea"/>
                <a:cs typeface="+mn-cs"/>
              </a:rPr>
              <a:t>esource-rich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base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station.</a:t>
            </a:r>
            <a:endParaRPr lang="zh-CN" altLang="en-US"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4</a:t>
            </a:fld>
            <a:endParaRPr lang="zh-CN" altLang="en-US"/>
          </a:p>
        </p:txBody>
      </p:sp>
    </p:spTree>
    <p:extLst>
      <p:ext uri="{BB962C8B-B14F-4D97-AF65-F5344CB8AC3E}">
        <p14:creationId xmlns:p14="http://schemas.microsoft.com/office/powerpoint/2010/main" val="115785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i="0" kern="1200" dirty="0" smtClean="0">
                <a:solidFill>
                  <a:schemeClr val="tx1"/>
                </a:solidFill>
                <a:effectLst/>
                <a:latin typeface="+mn-lt"/>
                <a:ea typeface="+mn-ea"/>
                <a:cs typeface="+mn-cs"/>
              </a:rPr>
              <a:t>On</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the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other</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hand,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with</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explosive growth of</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users and</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bandwidth</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requirements,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the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Radio Access Network must be flexible and re</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configurable.</a:t>
            </a: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5</a:t>
            </a:fld>
            <a:endParaRPr lang="zh-CN" altLang="en-US"/>
          </a:p>
        </p:txBody>
      </p:sp>
    </p:spTree>
    <p:extLst>
      <p:ext uri="{BB962C8B-B14F-4D97-AF65-F5344CB8AC3E}">
        <p14:creationId xmlns:p14="http://schemas.microsoft.com/office/powerpoint/2010/main" val="360413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zh-CN" altLang="en-US" dirty="0" smtClean="0"/>
              <a:t> </a:t>
            </a:r>
            <a:r>
              <a:rPr lang="en-US" altLang="zh-CN" baseline="0" dirty="0" smtClean="0"/>
              <a:t>radio</a:t>
            </a:r>
            <a:r>
              <a:rPr lang="zh-CN" altLang="en-US" baseline="0" dirty="0" smtClean="0"/>
              <a:t> </a:t>
            </a:r>
            <a:r>
              <a:rPr lang="en-US" altLang="zh-CN" baseline="0" dirty="0" smtClean="0"/>
              <a:t>access</a:t>
            </a:r>
            <a:r>
              <a:rPr lang="zh-CN" altLang="en-US" baseline="0" dirty="0" smtClean="0"/>
              <a:t> </a:t>
            </a:r>
            <a:r>
              <a:rPr lang="en-US" altLang="zh-CN" baseline="0" dirty="0" smtClean="0"/>
              <a:t>network</a:t>
            </a:r>
            <a:r>
              <a:rPr lang="zh-CN" altLang="en-US" baseline="0" dirty="0" smtClean="0"/>
              <a:t> </a:t>
            </a:r>
            <a:r>
              <a:rPr lang="en-US" altLang="zh-CN" baseline="0" dirty="0" smtClean="0"/>
              <a:t>is</a:t>
            </a:r>
            <a:r>
              <a:rPr lang="zh-CN" altLang="en-US" baseline="0" dirty="0" smtClean="0"/>
              <a:t> </a:t>
            </a:r>
            <a:r>
              <a:rPr lang="en-US" altLang="zh-CN" baseline="0" dirty="0" smtClean="0"/>
              <a:t>now</a:t>
            </a:r>
            <a:r>
              <a:rPr lang="zh-CN" altLang="en-US" baseline="0" dirty="0" smtClean="0"/>
              <a:t> </a:t>
            </a:r>
            <a:r>
              <a:rPr lang="en-US" altLang="zh-CN" baseline="0" dirty="0" smtClean="0"/>
              <a:t>evolved</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Cloud-based</a:t>
            </a:r>
            <a:r>
              <a:rPr lang="zh-CN" altLang="en-US" baseline="0" dirty="0" smtClean="0"/>
              <a:t> </a:t>
            </a:r>
            <a:r>
              <a:rPr lang="en-US" altLang="zh-CN" baseline="0" dirty="0" smtClean="0"/>
              <a:t>one,</a:t>
            </a:r>
            <a:r>
              <a:rPr lang="zh-CN" altLang="en-US" baseline="0" dirty="0" smtClean="0"/>
              <a:t> </a:t>
            </a:r>
            <a:r>
              <a:rPr lang="en-US" altLang="zh-CN" baseline="0" dirty="0" smtClean="0"/>
              <a:t>we</a:t>
            </a:r>
            <a:r>
              <a:rPr lang="zh-CN" altLang="en-US" baseline="0" dirty="0" smtClean="0"/>
              <a:t> </a:t>
            </a:r>
            <a:r>
              <a:rPr lang="en-US" altLang="zh-CN" baseline="0" dirty="0" smtClean="0"/>
              <a:t>call</a:t>
            </a:r>
            <a:r>
              <a:rPr lang="zh-CN" altLang="en-US" baseline="0" dirty="0" smtClean="0"/>
              <a:t> </a:t>
            </a:r>
            <a:r>
              <a:rPr lang="en-US" altLang="zh-CN" baseline="0" dirty="0" smtClean="0"/>
              <a:t>it</a:t>
            </a:r>
            <a:r>
              <a:rPr lang="zh-CN" altLang="en-US" baseline="0" dirty="0" smtClean="0"/>
              <a:t> </a:t>
            </a:r>
            <a:r>
              <a:rPr lang="en-US" altLang="zh-CN" baseline="0" dirty="0" smtClean="0"/>
              <a:t>C-RAN.</a:t>
            </a:r>
            <a:endParaRPr lang="zh-CN" altLang="en-US"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6</a:t>
            </a:fld>
            <a:endParaRPr lang="zh-CN" altLang="en-US"/>
          </a:p>
        </p:txBody>
      </p:sp>
    </p:spTree>
    <p:extLst>
      <p:ext uri="{BB962C8B-B14F-4D97-AF65-F5344CB8AC3E}">
        <p14:creationId xmlns:p14="http://schemas.microsoft.com/office/powerpoint/2010/main" val="292660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C-RAN</a:t>
            </a:r>
            <a:r>
              <a:rPr lang="zh-CN" altLang="en-US" dirty="0" smtClean="0"/>
              <a:t> </a:t>
            </a:r>
            <a:r>
              <a:rPr lang="en-US" altLang="zh-CN" dirty="0" smtClean="0"/>
              <a:t>is</a:t>
            </a:r>
            <a:r>
              <a:rPr lang="zh-CN" altLang="en-US" dirty="0" smtClean="0"/>
              <a:t> </a:t>
            </a:r>
            <a:r>
              <a:rPr lang="en-US" altLang="zh-CN" dirty="0" smtClean="0"/>
              <a:t>also</a:t>
            </a:r>
            <a:r>
              <a:rPr lang="zh-CN" altLang="en-US" dirty="0" smtClean="0"/>
              <a:t> </a:t>
            </a:r>
            <a:r>
              <a:rPr lang="en-US" altLang="zh-CN" dirty="0" smtClean="0"/>
              <a:t>a</a:t>
            </a:r>
            <a:r>
              <a:rPr lang="zh-CN" altLang="en-US" dirty="0" smtClean="0"/>
              <a:t> </a:t>
            </a:r>
            <a:r>
              <a:rPr lang="en-US" altLang="zh-CN" dirty="0" smtClean="0"/>
              <a:t>5G</a:t>
            </a:r>
            <a:r>
              <a:rPr lang="zh-CN" altLang="en-US" dirty="0" smtClean="0"/>
              <a:t> </a:t>
            </a:r>
            <a:r>
              <a:rPr lang="en-US" altLang="zh-CN" dirty="0" smtClean="0"/>
              <a:t>technique</a:t>
            </a:r>
            <a:r>
              <a:rPr lang="zh-CN" altLang="en-US" dirty="0" smtClean="0"/>
              <a:t> </a:t>
            </a:r>
            <a:r>
              <a:rPr lang="en-US" altLang="zh-CN" dirty="0" smtClean="0"/>
              <a:t>proposed</a:t>
            </a:r>
            <a:r>
              <a:rPr lang="zh-CN" altLang="en-US" dirty="0" smtClean="0"/>
              <a:t> </a:t>
            </a:r>
            <a:r>
              <a:rPr lang="en-US" altLang="zh-CN" dirty="0" smtClean="0"/>
              <a:t>in</a:t>
            </a:r>
            <a:r>
              <a:rPr lang="zh-CN" altLang="en-US" dirty="0" smtClean="0"/>
              <a:t> </a:t>
            </a:r>
            <a:r>
              <a:rPr lang="en-US" altLang="zh-CN" dirty="0" smtClean="0"/>
              <a:t>2009.</a:t>
            </a:r>
            <a:r>
              <a:rPr lang="zh-CN" altLang="en-US" dirty="0" smtClean="0"/>
              <a:t> </a:t>
            </a:r>
            <a:r>
              <a:rPr lang="en-US" altLang="zh-CN" sz="1200" kern="1200" dirty="0" smtClean="0">
                <a:solidFill>
                  <a:schemeClr val="tx1"/>
                </a:solidFill>
                <a:effectLst/>
                <a:latin typeface="+mn-lt"/>
                <a:ea typeface="+mn-ea"/>
                <a:cs typeface="+mn-cs"/>
              </a:rPr>
              <a:t>It moves the BBU from traditional base station to the cloud and leaves the remote radio heads (RRH) distributed. The RRHs are connected to the BBU pool via high bandwidth and low-latency </a:t>
            </a:r>
            <a:r>
              <a:rPr lang="en-US" altLang="zh-CN" sz="1200" kern="1200" dirty="0" err="1" smtClean="0">
                <a:solidFill>
                  <a:schemeClr val="tx1"/>
                </a:solidFill>
                <a:effectLst/>
                <a:latin typeface="+mn-lt"/>
                <a:ea typeface="+mn-ea"/>
                <a:cs typeface="+mn-cs"/>
              </a:rPr>
              <a:t>fronthaul</a:t>
            </a:r>
            <a:r>
              <a:rPr lang="en-US" altLang="zh-CN" sz="1200" kern="1200" dirty="0" smtClean="0">
                <a:solidFill>
                  <a:schemeClr val="tx1"/>
                </a:solidFill>
                <a:effectLst/>
                <a:latin typeface="+mn-lt"/>
                <a:ea typeface="+mn-ea"/>
                <a:cs typeface="+mn-cs"/>
              </a:rPr>
              <a:t>. The BBU pool can be realized by the virtual machines in data centers, and the centralized baseband processing enables BBU to be dynamically configured and shared on demand.</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7</a:t>
            </a:fld>
            <a:endParaRPr lang="zh-CN" altLang="en-US"/>
          </a:p>
        </p:txBody>
      </p:sp>
    </p:spTree>
    <p:extLst>
      <p:ext uri="{BB962C8B-B14F-4D97-AF65-F5344CB8AC3E}">
        <p14:creationId xmlns:p14="http://schemas.microsoft.com/office/powerpoint/2010/main" val="412712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we show the hybrid deployment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of C-RAN with MEC for computation offloading. </a:t>
            </a:r>
            <a:endParaRPr lang="zh-CN" altLang="en-US"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【】Connected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a:t>
            </a:r>
            <a:r>
              <a:rPr lang="en-US" altLang="zh-CN" sz="1200" kern="1200" dirty="0" smtClean="0">
                <a:solidFill>
                  <a:schemeClr val="tx1"/>
                </a:solidFill>
                <a:effectLst/>
                <a:latin typeface="+mn-lt"/>
                <a:ea typeface="+mn-ea"/>
                <a:cs typeface="+mn-cs"/>
              </a:rPr>
              <a:t>ith distributed RRHs and centralized BBUs, UEs get access to VMs. These </a:t>
            </a:r>
            <a:r>
              <a:rPr lang="en-US" altLang="zh-CN" sz="1200" kern="1200" baseline="0" dirty="0" smtClean="0">
                <a:solidFill>
                  <a:schemeClr val="tx1"/>
                </a:solidFill>
                <a:effectLst/>
                <a:latin typeface="+mn-lt"/>
                <a:ea typeface="+mn-ea"/>
                <a:cs typeface="+mn-cs"/>
              </a:rPr>
              <a:t>VMs are </a:t>
            </a:r>
            <a:r>
              <a:rPr lang="en-US" altLang="zh-CN" sz="1200" kern="1200" dirty="0" smtClean="0">
                <a:solidFill>
                  <a:schemeClr val="tx1"/>
                </a:solidFill>
                <a:effectLst/>
                <a:latin typeface="+mn-lt"/>
                <a:ea typeface="+mn-ea"/>
                <a:cs typeface="+mn-cs"/>
              </a:rPr>
              <a:t>called mobile clones (MC)</a:t>
            </a:r>
            <a:r>
              <a:rPr lang="en-US" altLang="zh-CN" sz="1200" kern="1200" baseline="0" dirty="0" smtClean="0">
                <a:solidFill>
                  <a:schemeClr val="tx1"/>
                </a:solidFill>
                <a:effectLst/>
                <a:latin typeface="+mn-lt"/>
                <a:ea typeface="+mn-ea"/>
                <a:cs typeface="+mn-cs"/>
              </a:rPr>
              <a:t> which are</a:t>
            </a:r>
            <a:r>
              <a:rPr lang="en-US" altLang="zh-CN" sz="1200" kern="1200" dirty="0" smtClean="0">
                <a:solidFill>
                  <a:schemeClr val="tx1"/>
                </a:solidFill>
                <a:effectLst/>
                <a:latin typeface="+mn-lt"/>
                <a:ea typeface="+mn-ea"/>
                <a:cs typeface="+mn-cs"/>
              </a:rPr>
              <a:t> in a mobile cloud. For computation offloading requests, data is transmitted to MCs by base stations via uplinks. Once processed by an MC in the mobile cloud, the results will be returned to UEs via downlinks. </a:t>
            </a:r>
            <a:endParaRPr lang="en-US" altLang="zh-CN"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8</a:t>
            </a:fld>
            <a:endParaRPr lang="zh-CN" altLang="en-US"/>
          </a:p>
        </p:txBody>
      </p:sp>
    </p:spTree>
    <p:extLst>
      <p:ext uri="{BB962C8B-B14F-4D97-AF65-F5344CB8AC3E}">
        <p14:creationId xmlns:p14="http://schemas.microsoft.com/office/powerpoint/2010/main" val="397504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i="0" u="none" strike="noStrike" kern="1200" baseline="0" dirty="0" smtClean="0">
                <a:solidFill>
                  <a:schemeClr val="tx1"/>
                </a:solidFill>
                <a:latin typeface="+mn-lt"/>
                <a:ea typeface="+mn-ea"/>
                <a:cs typeface="+mn-cs"/>
              </a:rPr>
              <a:t>Most</a:t>
            </a:r>
            <a:r>
              <a:rPr lang="zh-CN" altLang="en-US" sz="1200" b="0" i="0" u="none" strike="noStrike" kern="1200" baseline="0" dirty="0" smtClean="0">
                <a:solidFill>
                  <a:schemeClr val="tx1"/>
                </a:solidFill>
                <a:latin typeface="+mn-lt"/>
                <a:ea typeface="+mn-ea"/>
                <a:cs typeface="+mn-cs"/>
              </a:rPr>
              <a:t> </a:t>
            </a:r>
            <a:r>
              <a:rPr lang="en-US" altLang="zh-CN" sz="1200" b="0" kern="1200" dirty="0" smtClean="0">
                <a:solidFill>
                  <a:schemeClr val="tx1"/>
                </a:solidFill>
                <a:effectLst/>
                <a:latin typeface="+mn-lt"/>
                <a:ea typeface="+mn-ea"/>
                <a:cs typeface="+mn-cs"/>
              </a:rPr>
              <a:t>previous</a:t>
            </a:r>
            <a:r>
              <a:rPr lang="zh-CN" altLang="en-US" sz="1200" b="0" kern="1200" baseline="0" dirty="0" smtClean="0">
                <a:solidFill>
                  <a:schemeClr val="tx1"/>
                </a:solidFill>
                <a:effectLst/>
                <a:latin typeface="+mn-lt"/>
                <a:ea typeface="+mn-ea"/>
                <a:cs typeface="+mn-cs"/>
              </a:rPr>
              <a:t> </a:t>
            </a:r>
            <a:r>
              <a:rPr lang="en-US" altLang="zh-CN" sz="1200" b="0" kern="1200" dirty="0" smtClean="0">
                <a:solidFill>
                  <a:schemeClr val="tx1"/>
                </a:solidFill>
                <a:effectLst/>
                <a:latin typeface="+mn-lt"/>
                <a:ea typeface="+mn-ea"/>
                <a:cs typeface="+mn-cs"/>
              </a:rPr>
              <a:t>work doing</a:t>
            </a:r>
            <a:r>
              <a:rPr lang="zh-CN" altLang="en-US" sz="1200" b="0" kern="1200" dirty="0" smtClean="0">
                <a:solidFill>
                  <a:schemeClr val="tx1"/>
                </a:solidFill>
                <a:effectLst/>
                <a:latin typeface="+mn-lt"/>
                <a:ea typeface="+mn-ea"/>
                <a:cs typeface="+mn-cs"/>
              </a:rPr>
              <a:t> </a:t>
            </a:r>
            <a:r>
              <a:rPr lang="en-US" altLang="zh-CN" sz="1200" b="0" kern="1200" dirty="0" smtClean="0">
                <a:solidFill>
                  <a:schemeClr val="tx1"/>
                </a:solidFill>
                <a:effectLst/>
                <a:latin typeface="+mn-lt"/>
                <a:ea typeface="+mn-ea"/>
                <a:cs typeface="+mn-cs"/>
              </a:rPr>
              <a:t>offloading control falls in resource allocation. However here</a:t>
            </a:r>
            <a:r>
              <a:rPr lang="zh-CN" altLang="en-US" sz="1200" b="0" kern="1200" baseline="0" dirty="0" smtClean="0">
                <a:solidFill>
                  <a:schemeClr val="tx1"/>
                </a:solidFill>
                <a:effectLst/>
                <a:latin typeface="+mn-lt"/>
                <a:ea typeface="+mn-ea"/>
                <a:cs typeface="+mn-cs"/>
              </a:rPr>
              <a:t> </a:t>
            </a:r>
            <a:r>
              <a:rPr lang="en-US" altLang="zh-CN" sz="1200" b="0" kern="1200" baseline="0" dirty="0" smtClean="0">
                <a:solidFill>
                  <a:schemeClr val="tx1"/>
                </a:solidFill>
                <a:effectLst/>
                <a:latin typeface="+mn-lt"/>
                <a:ea typeface="+mn-ea"/>
                <a:cs typeface="+mn-cs"/>
              </a:rPr>
              <a:t>now</a:t>
            </a:r>
            <a:r>
              <a:rPr lang="en-US" altLang="zh-CN" sz="1200" b="0" kern="1200" dirty="0" smtClean="0">
                <a:solidFill>
                  <a:schemeClr val="tx1"/>
                </a:solidFill>
                <a:effectLst/>
                <a:latin typeface="+mn-lt"/>
                <a:ea typeface="+mn-ea"/>
                <a:cs typeface="+mn-cs"/>
              </a:rPr>
              <a:t>, we focus on the perspective of matching. </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9</a:t>
            </a:fld>
            <a:endParaRPr lang="zh-CN" altLang="en-US"/>
          </a:p>
        </p:txBody>
      </p:sp>
    </p:spTree>
    <p:extLst>
      <p:ext uri="{BB962C8B-B14F-4D97-AF65-F5344CB8AC3E}">
        <p14:creationId xmlns:p14="http://schemas.microsoft.com/office/powerpoint/2010/main" val="1220249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21427"/>
            <a:ext cx="9144000" cy="442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1338486"/>
            <a:ext cx="7772400" cy="1470025"/>
          </a:xfrm>
        </p:spPr>
        <p:txBody>
          <a:bodyPr/>
          <a:lstStyle>
            <a:lvl1pPr>
              <a:defRPr b="1">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094261"/>
            <a:ext cx="6400800" cy="1752600"/>
          </a:xfrm>
        </p:spPr>
        <p:txBody>
          <a:bodyPr/>
          <a:lstStyle>
            <a:lvl1pPr marL="0" indent="0" algn="ctr">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10"/>
          </p:nvPr>
        </p:nvSpPr>
        <p:spPr/>
        <p:txBody>
          <a:bodyPr/>
          <a:lstStyle>
            <a:lvl1pPr>
              <a:defRPr/>
            </a:lvl1pPr>
          </a:lstStyle>
          <a:p>
            <a:pPr>
              <a:defRPr/>
            </a:pPr>
            <a:fld id="{9B0DA32B-0F86-4520-859C-42CB2068A86F}" type="datetime1">
              <a:rPr lang="zh-CN" altLang="en-US" smtClean="0"/>
              <a:t>17/6/7</a:t>
            </a:fld>
            <a:endParaRPr lang="zh-CN" altLang="en-US"/>
          </a:p>
        </p:txBody>
      </p:sp>
      <p:sp>
        <p:nvSpPr>
          <p:cNvPr id="8" name="页脚占位符 4"/>
          <p:cNvSpPr>
            <a:spLocks noGrp="1"/>
          </p:cNvSpPr>
          <p:nvPr>
            <p:ph type="ftr" sz="quarter" idx="11"/>
          </p:nvPr>
        </p:nvSpPr>
        <p:spPr>
          <a:xfrm>
            <a:off x="1835696" y="6356350"/>
            <a:ext cx="2895600" cy="365125"/>
          </a:xfrm>
        </p:spPr>
        <p:txBody>
          <a:bodyPr/>
          <a:lstStyle>
            <a:lvl1pPr>
              <a:defRPr/>
            </a:lvl1pPr>
          </a:lstStyle>
          <a:p>
            <a:pPr>
              <a:defRPr/>
            </a:pPr>
            <a:endParaRPr lang="zh-CN" altLang="en-US" dirty="0"/>
          </a:p>
        </p:txBody>
      </p:sp>
      <p:sp>
        <p:nvSpPr>
          <p:cNvPr id="9" name="灯片编号占位符 5"/>
          <p:cNvSpPr>
            <a:spLocks noGrp="1"/>
          </p:cNvSpPr>
          <p:nvPr>
            <p:ph type="sldNum" sz="quarter" idx="12"/>
          </p:nvPr>
        </p:nvSpPr>
        <p:spPr/>
        <p:txBody>
          <a:bodyPr/>
          <a:lstStyle>
            <a:lvl1pPr>
              <a:defRPr/>
            </a:lvl1pPr>
          </a:lstStyle>
          <a:p>
            <a:pPr>
              <a:defRPr/>
            </a:pPr>
            <a:fld id="{E00A47B1-09D9-4943-9628-ADAE68CC06D3}" type="slidenum">
              <a:rPr lang="zh-CN" altLang="en-US"/>
              <a:pPr>
                <a:defRPr/>
              </a:pPr>
              <a:t>‹#›</a:t>
            </a:fld>
            <a:endParaRPr lang="zh-CN" altLang="en-US"/>
          </a:p>
        </p:txBody>
      </p:sp>
      <p:sp>
        <p:nvSpPr>
          <p:cNvPr id="6" name="圆角矩形 5"/>
          <p:cNvSpPr/>
          <p:nvPr userDrawn="1"/>
        </p:nvSpPr>
        <p:spPr>
          <a:xfrm>
            <a:off x="3131840" y="5229200"/>
            <a:ext cx="1872208" cy="15841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2" descr="data:image/jpeg;base64,/9j/4AAQSkZJRgABAQAAAQABAAD/2wCEAAkGBhESEBUUExQUFBUWGRgZGRgXFhcVHxweHyIYHCAmHhoXJyYgISElHh8ZIi8iJCc1LSwsGyE9NTwqOigtLCkBCQoKDgwOGQ8PGjQlHx8vLDEsNTY1NTA1KTA1NSo0LjQsKSoqMissNCkvNTQwNTQsLCwsLi4vLDEtLDE0NCwtNf/AABEIAIAAbAMBIgACEQEDEQH/xAAcAAACAwEBAQEAAAAAAAAAAAAABgQFBwMCAQj/xAA8EAACAQMDAgQDBgMGBwEAAAABAgMABBEFEiEGMRMiQVEHYYEUIzJCcZEzobFigqKywfAVJFJTcpLRF//EABoBAAIDAQEAAAAAAAAAAAAAAAADAQIEBQb/xAApEQACAgECBAUFAQAAAAAAAAAAAQIRAyExBBJB8BNRYYHhInGxwdGR/9oADAMBAAIRAxEAPwDcaKKKACiiigAr4zADJ4FfaWuttdSK3ljy/itGSAqF+DxzjGAeR34qs5KCtloxcnSLWDXIXkWNSSzKWGAewz39u3rXeHUI2kaNWy6Y3D2zSH0VFc3ltvSX7LFyAI1Ulm7EsxO4nPJ7HOQMd6etM0xIECr343Me7Htlj7mqQlKWpecYxdEuiiimigooooAKKKKACiiigAorxLMqjLEKO2SQP61T9YPKLRzDMYJPysFDc+nDfv8ASoclFW+hKTbouJplRSzHCqCSfYDk0pa/1Ir224wSLCxAEr7QAcjuoO5QeVJOCPb2YrCQT2yFx+NAWGPUjn+dQYtIjUPbSfeRSgkBh+m4E9j7/v7ZpWROSpPRoZCou3ujKuj+u3sD4P3ckckkhKlihQ9vxAEYOM4x60x//tALsq2wbYCzYmzlRgHb5AM8juf/AKO1v8K7G4muGZWRVk2IEbH4VXJ5znzEj6VW6v8AC6FZTDAwR2jYpg8sBjhvqO/Y4+lY6zY4qn+DfzYMknzR19zTNF1mK6gSaI5Rxnngj0II9wanUudAW8cdjGiKVK5EinuJBw4/ccfLFRetusVtJrWAlkNxJjxAAQoGB5gfTJH0rcpfRzHPcfraQ20VyedUUF2UemSQoz9a60wWFFFFABRRRQBG1GyE0TITjI798Gkua5PkglOFiJ3Y7j5D6EgfSn2sr6s1o2eoq/h/aIXY787h4b8fiwDlTwQT68Htzi4nFztNbvT7rc0YZVdj5oeuJMSiRsqpwDxtA4wOOx+Xyqt69vhHGhzyCWCgcn9DkY9vqKotS+IN5iNbW2QBztDMWYLxngDbuPBwBSdpPVt7fagxO1nhzsjdWCowzyU43Pn3yB7cVbM5Y4OEnb69onGlJ8y2Lub4lTWtqI3Q28vm5lRmJZiXyOcKPN+Ycetc9H+JIgidJBGlyxG523bipI8+DnxOCWAVsewxWc9YLdTyM8p3uXPlX3zjge/au+saZK9taQsU3ImFJwSWG5mAb1ULge2VqkFKVU/hd+/qXlSu18n6Q0Jofs0ZgO6IruU85bPOTnnJJJPzJpI6g6mtLyZ7ZoZElgIKvKgTkg8YPmCkHvjHPpVZ0HqOoR2+Efx1jIUxnMmzgYA/Nj9Mj9MVfX/VImjMc9srZBz95gj9AVyp+tP8eGN1PShPhOW2tlb/AMMk1O5tdzuq2nhu+D3Kk9x6lmXGfQBq06s9+EVjFElwBP487MplPcJ+Lauff8RP/lWhU5SUlaFyTTphRRRUlQoNFFACZFrF7ajwpwkhBJ8XDASZJPHOFOPy54x6jmq251HMxmjBjJOTzu54HBx/KtFpD6iYm5bLBsEAKMnHy49fl8/nXM4yM4rm5tL09Pfc14ZKTqhc6s1u7ZUkVBIYzwBhSORk/tkcciqvUbKS1uI75QQBIiSn33fhY/Xyk/2hVv1Lq62sHilhneqElS4QHIJ2qRkg44HYe5wKrde/4sunuLqK2itpNju6MzuoUhhhPnx+/pSU5ZKc3orX8T9/0N0joupS/EaALPNsJUEq4IAOQwVsc4/3mlSbWprmaNmONhVV4x685A98dvatK0vqBxska3gknZEK71JxGF4I82MgfWqrrbUUu2i228EckpKwTIjIzOCuFODjBJIywIHH61qxScMfLfff4fkUaTkm0WVpLNaSB4vI2Ow7HODj25788HHvVrqPWN7KPBYqikeZlQliPlj17dqWdcu9Ssyr3sUCLhFAVt/iHAXb5exIyc9hj9KkareR+BIRIJbc8Ar/ABInJ7Mfyt/hb610lmhkjpv+zJyOL9D3pPWNto8LR2lvLNNMQ7vKwTJHGNgywA5wO/PJNaN0Z1ddXaIbize2LhiCT3xjnafMAcjk+uOPWqv4OXReyINwlzsc7W8wkQHPldW5BHODkjBPtWgUmm9Uyza2oKKKKuLCikfqm4ma+EMl61hbeDuV0MaGVyxBHiygqu0bfKOTnNcumLWxhvU2alc3czLIirLN4y44ZsbVCj8PoefnQA+N2rLOlOprVoWklSQsCygD/qBIY7sjnPIOfWtUrNj02Le5a3gIUsWkRSRhg2Wxz2/MBn0FV8GGSScuhdTcU0uona/fNfafchLcQRieFBLJKXBO7ceQMAKvLYz6etT+qPiNBfWDWke5ZXTYC6NGueO7MMAHGB8yM4q1i+IDSyNYXEDQTxEFeNoZQCPw+h5zkcH0xUfWLnBiA3fxU5GcY59f9K5HFZFjmoJaLXvQ3YYPJqxf0+Nfs6cNs2pu7bt+P8tQ9bzHd20zbQ0Ehmk7BSF2EBAOSx4GPU/WnLUr0rGGXgllHI9CRnIPriuXUNwFhcDdk+wPuO59KQuLbe299fjvTyGRwXS83339yi6262h1MRJBlWSSOQiRSmQDzjPduQcD0BxTRZdP2EF3cNJbsvi5WSNZCUPv5Gx5TyRzx/SJLcjbuOQBjORj1HpTLdajJdklECoo5bA4HfzMR/IUzFn+moaO9t7/AAKlDzWn+ULXw26QW11aZ4JX8AxttRu+CV4b0OD2Pt3rXaV+jdPALze/kB9fdsj9dv7Uw3914cTyYLbFZsDudoJwP2rqcNKUsfNLqZM1KVI70VmWj67qMYT7Dp95Jb4/BezJGw7AeGzFnx8nyPbFPfT2pTT26yTwNbSEsDEzByMEgeYAd8Z7etaBR61W4uV2CCJJNxYMzyGMJwSCQqsWGeMDB5HzIzqDXJ7vURO90iWFgSzzKojjkl2lSqlySygEgnJzzjuMaRrWnC4t5IS0ih1KkxtsbHrhj2z2+tZhpGlySr4WmaeltCm+M3N996ykEhhHES2SGyM9j9KANaRwQCCCDyCOaW9S6KWXU7e+3sphUgoCQGPO08ewZs88jAxUL4Y634tu0IaaZLdjGly6BVmUEgFCOPKQV/QD34c6Cdil1fp1Z5RIduVRlU7RuGcHAPqMgHGe/wCtIWrw4MXp96nH71q9JfWWitvSVBlfEVn/ALPf+RP8/wBeOVx/D2vEj0379DZwuWpUxU122UxgkAncgz/eFGtQgW7gDA4/zCpWrp93/fj/AMwr1qduWiYAZJwAPnkdq4yex0IypRvz/h1ttBa5ZokO3KsSxGQOCF/xY4+R9qctD0ORLIW87IzbSrMgIHI7+hJzzXbp7STChLY3vy2PQegz8v6k1bV6HhOH8PHUlq9zk5cjlLQgaJpxhhCHk5Yk++Sf9MVWdfzyLYyCIoJHKIN8wtwckbgJCRg7d3Y59qYqyfqyVNTvCLV7K98BGU2c29S2SNzxy8DPYbl4wvc5rXGKilFdBLdu2d5euL2BZRdWl3axiELEYkS6VGAwCZh7nGN4x71pGmmTwY/F/ibF3+nmwN3A+eazD4evf/aI7WW5uoPAXc1tJbIR4Y4UC5LHcvIAIGfL6YrWKsQFKvxB0S9vIFt7Z440kJ8dmZlJTjyKFBPm5ycjgY5zw1UUAZr1LcNp8VvBFMzXRIW0tLZREme2ZFO5mjHmzubnJxgjcrp0/rf2hCHXw5kJWSPOcMMZKn8yZPDD5juCKTbjoyKC4uJrxftEMhWRrueYIYkTGEx374/DgMDg+xT5tZu9RvGlt4phMI1+wBSI0hhLlTLIc922EbCCCCO4xQSbxXmSMMCCAQRgg85FIugfE/xo2lkt3W3QyqZlYOR4S7maSMDKA84wW7elNOj9S2l0AbeeOXIzhWG7HzX8Q9O49RQQUWu9JOQPC8w3ocHuMMpxk9x/vnvVvpPTyxkO+GcHI9l/TPc/P9qua8ySBQSxAAGSScAD5k1lhwmKE+dL4HPNNx5WeqKpNa6wtbVYmdi3jsEiCDdvY9gGHlGfmRVD1pqF80NtJFbXXhEv9ohidUnXjyFShOcEEkKefLWoSTuotT+1W8iWrLNGrmO68J28RU/OItowXwffsCBkkYzzVNEu7V7aeO5mmtEUpBdQxRyzRiQqqpIjfxEzgDGDlj27VY6c3iXD3WkI8NzFsW7sLhfA8VSOGx+FXx+YcHP/ALaB0nbThJZJoltzNKZBCr+JsyFB3MMDczAsccZb1OSQkl6BaTRwKLiXx5ceaTwlhJHJAKqSBjPv3zVlRRQQFFFFAHiaFXUqwDKwIKkAgg8EEHggj0pRu+kHtrhruz5cpDEYTtAEUeciMngEjbgHjg8jNONFAGH6jptzFbz2zoLd9XvgI4NysyREgyElcqD+EYHvTNrfT9rLrNjaCJDHFBPPIoRRndiNCzAAnkH9q0eWBWxuUNggjIBwR2Iz6j3qBH09At212FImdBGzbmwVGMeXOOMelAGevpU1tqUmnRyXAgu44mhfx5WMKxEeMFZmyCccY/7i+2KuviFf+Fc6Ykh/5eS4KyA8qxC/dhs9/Nzg+oz6CmCfplXv47wyybokaNY/Jsw3f8u7OQDnd6e1S9a0OC7hMM6B0ODg5BBHYgjkEe4oAy3qDpc/a9QsoCUiNsl9CikKsU6NgFPRdxUk49z24p4+Ht59o02OXxZ3aUFmaXG5XPDBeANobO3jH9KudK0OK3zs3FmwGd2aRyF4UFmycDnA7cn3NWFAFLovTYhle4kkM1xIqo0hVU8q5KgIvA75J9f5VdUUUAFFFFAH/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4" descr="data:image/jpeg;base64,/9j/4AAQSkZJRgABAQAAAQABAAD/2wCEAAkGBhESEBUUExQUFBUWGRgZGRgXFhcVHxweHyIYHCAmHhoXJyYgISElHh8ZIi8iJCc1LSwsGyE9NTwqOigtLCkBCQoKDgwOGQ8PGjQlHx8vLDEsNTY1NTA1KTA1NSo0LjQsKSoqMissNCkvNTQwNTQsLCwsLi4vLDEtLDE0NCwtNf/AABEIAIAAbAMBIgACEQEDEQH/xAAcAAACAwEBAQEAAAAAAAAAAAAABgQFBwMCAQj/xAA8EAACAQMDAgQDBgMGBwEAAAABAgMABBEFEiEGMRMiQVEHYYEUIzJCcZEzobFigqKywfAVJFJTcpLRF//EABoBAAIDAQEAAAAAAAAAAAAAAAADAQIEBQb/xAApEQACAgECBAUFAQAAAAAAAAAAAQIRAyExBBJB8BNRYYHhInGxwdGR/9oADAMBAAIRAxEAPwDcaKKKACiiigAr4zADJ4FfaWuttdSK3ljy/itGSAqF+DxzjGAeR34qs5KCtloxcnSLWDXIXkWNSSzKWGAewz39u3rXeHUI2kaNWy6Y3D2zSH0VFc3ltvSX7LFyAI1Ulm7EsxO4nPJ7HOQMd6etM0xIECr343Me7Htlj7mqQlKWpecYxdEuiiimigooooAKKKKACiiigAorxLMqjLEKO2SQP61T9YPKLRzDMYJPysFDc+nDfv8ASoclFW+hKTbouJplRSzHCqCSfYDk0pa/1Ir224wSLCxAEr7QAcjuoO5QeVJOCPb2YrCQT2yFx+NAWGPUjn+dQYtIjUPbSfeRSgkBh+m4E9j7/v7ZpWROSpPRoZCou3ujKuj+u3sD4P3ckckkhKlihQ9vxAEYOM4x60x//tALsq2wbYCzYmzlRgHb5AM8juf/AKO1v8K7G4muGZWRVk2IEbH4VXJ5znzEj6VW6v8AC6FZTDAwR2jYpg8sBjhvqO/Y4+lY6zY4qn+DfzYMknzR19zTNF1mK6gSaI5Rxnngj0II9wanUudAW8cdjGiKVK5EinuJBw4/ccfLFRetusVtJrWAlkNxJjxAAQoGB5gfTJH0rcpfRzHPcfraQ20VyedUUF2UemSQoz9a60wWFFFFABRRRQBG1GyE0TITjI798Gkua5PkglOFiJ3Y7j5D6EgfSn2sr6s1o2eoq/h/aIXY787h4b8fiwDlTwQT68Htzi4nFztNbvT7rc0YZVdj5oeuJMSiRsqpwDxtA4wOOx+Xyqt69vhHGhzyCWCgcn9DkY9vqKotS+IN5iNbW2QBztDMWYLxngDbuPBwBSdpPVt7fagxO1nhzsjdWCowzyU43Pn3yB7cVbM5Y4OEnb69onGlJ8y2Lub4lTWtqI3Q28vm5lRmJZiXyOcKPN+Ycetc9H+JIgidJBGlyxG523bipI8+DnxOCWAVsewxWc9YLdTyM8p3uXPlX3zjge/au+saZK9taQsU3ImFJwSWG5mAb1ULge2VqkFKVU/hd+/qXlSu18n6Q0Jofs0ZgO6IruU85bPOTnnJJJPzJpI6g6mtLyZ7ZoZElgIKvKgTkg8YPmCkHvjHPpVZ0HqOoR2+Efx1jIUxnMmzgYA/Nj9Mj9MVfX/VImjMc9srZBz95gj9AVyp+tP8eGN1PShPhOW2tlb/AMMk1O5tdzuq2nhu+D3Kk9x6lmXGfQBq06s9+EVjFElwBP487MplPcJ+Lauff8RP/lWhU5SUlaFyTTphRRRUlQoNFFACZFrF7ajwpwkhBJ8XDASZJPHOFOPy54x6jmq251HMxmjBjJOTzu54HBx/KtFpD6iYm5bLBsEAKMnHy49fl8/nXM4yM4rm5tL09Pfc14ZKTqhc6s1u7ZUkVBIYzwBhSORk/tkcciqvUbKS1uI75QQBIiSn33fhY/Xyk/2hVv1Lq62sHilhneqElS4QHIJ2qRkg44HYe5wKrde/4sunuLqK2itpNju6MzuoUhhhPnx+/pSU5ZKc3orX8T9/0N0joupS/EaALPNsJUEq4IAOQwVsc4/3mlSbWprmaNmONhVV4x685A98dvatK0vqBxska3gknZEK71JxGF4I82MgfWqrrbUUu2i228EckpKwTIjIzOCuFODjBJIywIHH61qxScMfLfff4fkUaTkm0WVpLNaSB4vI2Ow7HODj25788HHvVrqPWN7KPBYqikeZlQliPlj17dqWdcu9Ssyr3sUCLhFAVt/iHAXb5exIyc9hj9KkareR+BIRIJbc8Ar/ABInJ7Mfyt/hb610lmhkjpv+zJyOL9D3pPWNto8LR2lvLNNMQ7vKwTJHGNgywA5wO/PJNaN0Z1ddXaIbize2LhiCT3xjnafMAcjk+uOPWqv4OXReyINwlzsc7W8wkQHPldW5BHODkjBPtWgUmm9Uyza2oKKKKuLCikfqm4ma+EMl61hbeDuV0MaGVyxBHiygqu0bfKOTnNcumLWxhvU2alc3czLIirLN4y44ZsbVCj8PoefnQA+N2rLOlOprVoWklSQsCygD/qBIY7sjnPIOfWtUrNj02Le5a3gIUsWkRSRhg2Wxz2/MBn0FV8GGSScuhdTcU0uona/fNfafchLcQRieFBLJKXBO7ceQMAKvLYz6etT+qPiNBfWDWke5ZXTYC6NGueO7MMAHGB8yM4q1i+IDSyNYXEDQTxEFeNoZQCPw+h5zkcH0xUfWLnBiA3fxU5GcY59f9K5HFZFjmoJaLXvQ3YYPJqxf0+Nfs6cNs2pu7bt+P8tQ9bzHd20zbQ0Ehmk7BSF2EBAOSx4GPU/WnLUr0rGGXgllHI9CRnIPriuXUNwFhcDdk+wPuO59KQuLbe299fjvTyGRwXS83339yi6262h1MRJBlWSSOQiRSmQDzjPduQcD0BxTRZdP2EF3cNJbsvi5WSNZCUPv5Gx5TyRzx/SJLcjbuOQBjORj1HpTLdajJdklECoo5bA4HfzMR/IUzFn+moaO9t7/AAKlDzWn+ULXw26QW11aZ4JX8AxttRu+CV4b0OD2Pt3rXaV+jdPALze/kB9fdsj9dv7Uw3914cTyYLbFZsDudoJwP2rqcNKUsfNLqZM1KVI70VmWj67qMYT7Dp95Jb4/BezJGw7AeGzFnx8nyPbFPfT2pTT26yTwNbSEsDEzByMEgeYAd8Z7etaBR61W4uV2CCJJNxYMzyGMJwSCQqsWGeMDB5HzIzqDXJ7vURO90iWFgSzzKojjkl2lSqlySygEgnJzzjuMaRrWnC4t5IS0ih1KkxtsbHrhj2z2+tZhpGlySr4WmaeltCm+M3N996ykEhhHES2SGyM9j9KANaRwQCCCDyCOaW9S6KWXU7e+3sphUgoCQGPO08ewZs88jAxUL4Y634tu0IaaZLdjGly6BVmUEgFCOPKQV/QD34c6Cdil1fp1Z5RIduVRlU7RuGcHAPqMgHGe/wCtIWrw4MXp96nH71q9JfWWitvSVBlfEVn/ALPf+RP8/wBeOVx/D2vEj0379DZwuWpUxU122UxgkAncgz/eFGtQgW7gDA4/zCpWrp93/fj/AMwr1qduWiYAZJwAPnkdq4yex0IypRvz/h1ttBa5ZokO3KsSxGQOCF/xY4+R9qctD0ORLIW87IzbSrMgIHI7+hJzzXbp7STChLY3vy2PQegz8v6k1bV6HhOH8PHUlq9zk5cjlLQgaJpxhhCHk5Yk++Sf9MVWdfzyLYyCIoJHKIN8wtwckbgJCRg7d3Y59qYqyfqyVNTvCLV7K98BGU2c29S2SNzxy8DPYbl4wvc5rXGKilFdBLdu2d5euL2BZRdWl3axiELEYkS6VGAwCZh7nGN4x71pGmmTwY/F/ibF3+nmwN3A+eazD4evf/aI7WW5uoPAXc1tJbIR4Y4UC5LHcvIAIGfL6YrWKsQFKvxB0S9vIFt7Z440kJ8dmZlJTjyKFBPm5ycjgY5zw1UUAZr1LcNp8VvBFMzXRIW0tLZREme2ZFO5mjHmzubnJxgjcrp0/rf2hCHXw5kJWSPOcMMZKn8yZPDD5juCKTbjoyKC4uJrxftEMhWRrueYIYkTGEx374/DgMDg+xT5tZu9RvGlt4phMI1+wBSI0hhLlTLIc922EbCCCCO4xQSbxXmSMMCCAQRgg85FIugfE/xo2lkt3W3QyqZlYOR4S7maSMDKA84wW7elNOj9S2l0AbeeOXIzhWG7HzX8Q9O49RQQUWu9JOQPC8w3ocHuMMpxk9x/vnvVvpPTyxkO+GcHI9l/TPc/P9qua8ySBQSxAAGSScAD5k1lhwmKE+dL4HPNNx5WeqKpNa6wtbVYmdi3jsEiCDdvY9gGHlGfmRVD1pqF80NtJFbXXhEv9ohidUnXjyFShOcEEkKefLWoSTuotT+1W8iWrLNGrmO68J28RU/OItowXwffsCBkkYzzVNEu7V7aeO5mmtEUpBdQxRyzRiQqqpIjfxEzgDGDlj27VY6c3iXD3WkI8NzFsW7sLhfA8VSOGx+FXx+YcHP/ALaB0nbThJZJoltzNKZBCr+JsyFB3MMDczAsccZb1OSQkl6BaTRwKLiXx5ceaTwlhJHJAKqSBjPv3zVlRRQQFFFFAHiaFXUqwDKwIKkAgg8EEHggj0pRu+kHtrhruz5cpDEYTtAEUeciMngEjbgHjg8jNONFAGH6jptzFbz2zoLd9XvgI4NysyREgyElcqD+EYHvTNrfT9rLrNjaCJDHFBPPIoRRndiNCzAAnkH9q0eWBWxuUNggjIBwR2Iz6j3qBH09At212FImdBGzbmwVGMeXOOMelAGevpU1tqUmnRyXAgu44mhfx5WMKxEeMFZmyCccY/7i+2KuviFf+Fc6Ykh/5eS4KyA8qxC/dhs9/Nzg+oz6CmCfplXv47wyybokaNY/Jsw3f8u7OQDnd6e1S9a0OC7hMM6B0ODg5BBHYgjkEe4oAy3qDpc/a9QsoCUiNsl9CikKsU6NgFPRdxUk49z24p4+Ht59o02OXxZ3aUFmaXG5XPDBeANobO3jH9KudK0OK3zs3FmwGd2aRyF4UFmycDnA7cn3NWFAFLovTYhle4kkM1xIqo0hVU8q5KgIvA75J9f5VdUUUAFFFFAH/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120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832893" y="5637889"/>
            <a:ext cx="1675211" cy="61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428480" y="5347365"/>
            <a:ext cx="685404" cy="97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99875" y="5300388"/>
            <a:ext cx="994187" cy="99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779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4FA7DFD-CB33-4156-B351-E8B50093AE76}" type="datetime1">
              <a:rPr lang="zh-CN" altLang="en-US" smtClean="0"/>
              <a:t>17/6/7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E285FE-7D4F-4A90-9D11-A1E9A6B3AB92}" type="slidenum">
              <a:rPr lang="zh-CN" altLang="en-US"/>
              <a:pPr>
                <a:defRPr/>
              </a:pPr>
              <a:t>‹#›</a:t>
            </a:fld>
            <a:endParaRPr lang="zh-CN" altLang="en-US"/>
          </a:p>
        </p:txBody>
      </p:sp>
    </p:spTree>
    <p:extLst>
      <p:ext uri="{BB962C8B-B14F-4D97-AF65-F5344CB8AC3E}">
        <p14:creationId xmlns:p14="http://schemas.microsoft.com/office/powerpoint/2010/main" val="196919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2EB304A-0438-4D69-A453-F3EC880CA70B}" type="datetime1">
              <a:rPr lang="zh-CN" altLang="en-US" smtClean="0"/>
              <a:t>17/6/7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6BAB7F7-70A7-4CC4-864A-A55BD73FF799}" type="slidenum">
              <a:rPr lang="zh-CN" altLang="en-US"/>
              <a:pPr>
                <a:defRPr/>
              </a:pPr>
              <a:t>‹#›</a:t>
            </a:fld>
            <a:endParaRPr lang="zh-CN" altLang="en-US"/>
          </a:p>
        </p:txBody>
      </p:sp>
    </p:spTree>
    <p:extLst>
      <p:ext uri="{BB962C8B-B14F-4D97-AF65-F5344CB8AC3E}">
        <p14:creationId xmlns:p14="http://schemas.microsoft.com/office/powerpoint/2010/main" val="86365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lvl1pPr>
              <a:lnSpc>
                <a:spcPct val="150000"/>
              </a:lnSpc>
              <a:defRPr sz="400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lnSpc>
                <a:spcPct val="150000"/>
              </a:lnSpc>
              <a:defRPr>
                <a:latin typeface="微软雅黑" pitchFamily="34" charset="-122"/>
                <a:ea typeface="微软雅黑" pitchFamily="34" charset="-122"/>
              </a:defRPr>
            </a:lvl1pPr>
            <a:lvl2pPr>
              <a:lnSpc>
                <a:spcPct val="150000"/>
              </a:lnSpc>
              <a:defRPr>
                <a:solidFill>
                  <a:schemeClr val="tx1">
                    <a:lumMod val="75000"/>
                    <a:lumOff val="25000"/>
                  </a:schemeClr>
                </a:solidFill>
                <a:latin typeface="微软雅黑" pitchFamily="34" charset="-122"/>
                <a:ea typeface="微软雅黑" pitchFamily="34" charset="-122"/>
              </a:defRPr>
            </a:lvl2pPr>
            <a:lvl3pPr>
              <a:lnSpc>
                <a:spcPct val="150000"/>
              </a:lnSpc>
              <a:defRPr>
                <a:solidFill>
                  <a:schemeClr val="tx1">
                    <a:lumMod val="75000"/>
                    <a:lumOff val="25000"/>
                  </a:schemeClr>
                </a:solidFill>
                <a:latin typeface="微软雅黑" pitchFamily="34" charset="-122"/>
                <a:ea typeface="微软雅黑" pitchFamily="34" charset="-122"/>
              </a:defRPr>
            </a:lvl3pPr>
            <a:lvl4pPr>
              <a:lnSpc>
                <a:spcPct val="150000"/>
              </a:lnSpc>
              <a:defRPr>
                <a:solidFill>
                  <a:schemeClr val="tx1">
                    <a:lumMod val="75000"/>
                    <a:lumOff val="25000"/>
                  </a:schemeClr>
                </a:solidFill>
                <a:latin typeface="微软雅黑" pitchFamily="34" charset="-122"/>
                <a:ea typeface="微软雅黑" pitchFamily="34" charset="-122"/>
              </a:defRPr>
            </a:lvl4pPr>
            <a:lvl5pPr>
              <a:lnSpc>
                <a:spcPct val="150000"/>
              </a:lnSpc>
              <a:defRPr>
                <a:solidFill>
                  <a:schemeClr val="tx1">
                    <a:lumMod val="75000"/>
                    <a:lumOff val="25000"/>
                  </a:schemeClr>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3"/>
          <p:cNvSpPr>
            <a:spLocks noGrp="1"/>
          </p:cNvSpPr>
          <p:nvPr>
            <p:ph type="dt" sz="half" idx="10"/>
          </p:nvPr>
        </p:nvSpPr>
        <p:spPr/>
        <p:txBody>
          <a:bodyPr/>
          <a:lstStyle>
            <a:lvl1pPr>
              <a:lnSpc>
                <a:spcPct val="150000"/>
              </a:lnSpc>
              <a:defRPr smtClean="0">
                <a:latin typeface="微软雅黑" pitchFamily="34" charset="-122"/>
                <a:ea typeface="微软雅黑" pitchFamily="34" charset="-122"/>
              </a:defRPr>
            </a:lvl1pPr>
          </a:lstStyle>
          <a:p>
            <a:pPr>
              <a:defRPr/>
            </a:pPr>
            <a:fld id="{C5263F59-F133-4DEC-8F4C-852D839F88D5}" type="datetime1">
              <a:rPr lang="zh-CN" altLang="en-US" smtClean="0"/>
              <a:t>17/6/7</a:t>
            </a:fld>
            <a:endParaRPr lang="zh-CN" altLang="en-US"/>
          </a:p>
        </p:txBody>
      </p:sp>
      <p:sp>
        <p:nvSpPr>
          <p:cNvPr id="6" name="页脚占位符 4"/>
          <p:cNvSpPr>
            <a:spLocks noGrp="1"/>
          </p:cNvSpPr>
          <p:nvPr>
            <p:ph type="ftr" sz="quarter" idx="11"/>
          </p:nvPr>
        </p:nvSpPr>
        <p:spPr/>
        <p:txBody>
          <a:bodyPr/>
          <a:lstStyle>
            <a:lvl1pPr>
              <a:lnSpc>
                <a:spcPct val="150000"/>
              </a:lnSpc>
              <a:defRPr>
                <a:latin typeface="微软雅黑" pitchFamily="34" charset="-122"/>
                <a:ea typeface="微软雅黑" pitchFamily="34" charset="-122"/>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150000"/>
              </a:lnSpc>
              <a:defRPr smtClean="0">
                <a:latin typeface="微软雅黑" pitchFamily="34" charset="-122"/>
                <a:ea typeface="微软雅黑" pitchFamily="34" charset="-122"/>
              </a:defRPr>
            </a:lvl1pPr>
          </a:lstStyle>
          <a:p>
            <a:pPr>
              <a:defRPr/>
            </a:pPr>
            <a:fld id="{B495F770-942E-4027-A610-CDA6B96B7F2B}" type="slidenum">
              <a:rPr lang="zh-CN" altLang="en-US" smtClean="0"/>
              <a:pPr>
                <a:defRPr/>
              </a:pPr>
              <a:t>‹#›</a:t>
            </a:fld>
            <a:endParaRPr lang="zh-CN" altLang="en-US"/>
          </a:p>
        </p:txBody>
      </p:sp>
      <p:pic>
        <p:nvPicPr>
          <p:cNvPr id="3072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1532"/>
          <a:stretch/>
        </p:blipFill>
        <p:spPr bwMode="auto">
          <a:xfrm>
            <a:off x="-26504" y="-27384"/>
            <a:ext cx="920066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03" y="4525567"/>
            <a:ext cx="9200907" cy="243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11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A4F6CC9-A206-4748-B63E-35E7F0C195DF}" type="datetime1">
              <a:rPr lang="zh-CN" altLang="en-US" smtClean="0"/>
              <a:t>17/6/7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95B738-F9F3-4D98-A035-4308FFD86198}" type="slidenum">
              <a:rPr lang="zh-CN" altLang="en-US"/>
              <a:pPr>
                <a:defRPr/>
              </a:pPr>
              <a:t>‹#›</a:t>
            </a:fld>
            <a:endParaRPr lang="zh-CN" altLang="en-US"/>
          </a:p>
        </p:txBody>
      </p:sp>
    </p:spTree>
    <p:extLst>
      <p:ext uri="{BB962C8B-B14F-4D97-AF65-F5344CB8AC3E}">
        <p14:creationId xmlns:p14="http://schemas.microsoft.com/office/powerpoint/2010/main" val="296021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B5F1F3C-AB46-48AD-A8EA-95651F844A5B}" type="datetime1">
              <a:rPr lang="zh-CN" altLang="en-US" smtClean="0"/>
              <a:t>17/6/7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93827CF-10F8-406F-B565-454C2CCDEC17}" type="slidenum">
              <a:rPr lang="zh-CN" altLang="en-US"/>
              <a:pPr>
                <a:defRPr/>
              </a:pPr>
              <a:t>‹#›</a:t>
            </a:fld>
            <a:endParaRPr lang="zh-CN" altLang="en-US"/>
          </a:p>
        </p:txBody>
      </p:sp>
    </p:spTree>
    <p:extLst>
      <p:ext uri="{BB962C8B-B14F-4D97-AF65-F5344CB8AC3E}">
        <p14:creationId xmlns:p14="http://schemas.microsoft.com/office/powerpoint/2010/main" val="255254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9E560AA-29BD-40B6-ACFE-BFADEA5B46FE}" type="datetime1">
              <a:rPr lang="zh-CN" altLang="en-US" smtClean="0"/>
              <a:t>17/6/7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5AC9A7-1989-49BE-B9EF-576E9B1338B4}" type="slidenum">
              <a:rPr lang="zh-CN" altLang="en-US"/>
              <a:pPr>
                <a:defRPr/>
              </a:pPr>
              <a:t>‹#›</a:t>
            </a:fld>
            <a:endParaRPr lang="zh-CN" altLang="en-US"/>
          </a:p>
        </p:txBody>
      </p:sp>
    </p:spTree>
    <p:extLst>
      <p:ext uri="{BB962C8B-B14F-4D97-AF65-F5344CB8AC3E}">
        <p14:creationId xmlns:p14="http://schemas.microsoft.com/office/powerpoint/2010/main" val="5470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0DB19BB-7DCF-48D0-ADB0-FF75E6DADC0F}" type="datetime1">
              <a:rPr lang="zh-CN" altLang="en-US" smtClean="0"/>
              <a:t>17/6/7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2ACB13E-03C5-4D39-97AA-86C7A873A9AE}" type="slidenum">
              <a:rPr lang="zh-CN" altLang="en-US"/>
              <a:pPr>
                <a:defRPr/>
              </a:pPr>
              <a:t>‹#›</a:t>
            </a:fld>
            <a:endParaRPr lang="zh-CN" altLang="en-US"/>
          </a:p>
        </p:txBody>
      </p:sp>
    </p:spTree>
    <p:extLst>
      <p:ext uri="{BB962C8B-B14F-4D97-AF65-F5344CB8AC3E}">
        <p14:creationId xmlns:p14="http://schemas.microsoft.com/office/powerpoint/2010/main" val="121058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C2AF81B-521B-4BCC-8EC5-5AC10B969CC2}" type="datetime1">
              <a:rPr lang="zh-CN" altLang="en-US" smtClean="0"/>
              <a:t>17/6/7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222A3E8-B8FD-4F35-997E-22EDA316EFD0}" type="slidenum">
              <a:rPr lang="zh-CN" altLang="en-US"/>
              <a:pPr>
                <a:defRPr/>
              </a:pPr>
              <a:t>‹#›</a:t>
            </a:fld>
            <a:endParaRPr lang="zh-CN" altLang="en-US"/>
          </a:p>
        </p:txBody>
      </p:sp>
    </p:spTree>
    <p:extLst>
      <p:ext uri="{BB962C8B-B14F-4D97-AF65-F5344CB8AC3E}">
        <p14:creationId xmlns:p14="http://schemas.microsoft.com/office/powerpoint/2010/main" val="428059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C78CEEC-7868-471D-A682-3C86A6FFDAF6}" type="datetime1">
              <a:rPr lang="zh-CN" altLang="en-US" smtClean="0"/>
              <a:t>17/6/7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7B3454-4D73-4F57-B796-4244350AA1F1}" type="slidenum">
              <a:rPr lang="zh-CN" altLang="en-US"/>
              <a:pPr>
                <a:defRPr/>
              </a:pPr>
              <a:t>‹#›</a:t>
            </a:fld>
            <a:endParaRPr lang="zh-CN" altLang="en-US"/>
          </a:p>
        </p:txBody>
      </p:sp>
    </p:spTree>
    <p:extLst>
      <p:ext uri="{BB962C8B-B14F-4D97-AF65-F5344CB8AC3E}">
        <p14:creationId xmlns:p14="http://schemas.microsoft.com/office/powerpoint/2010/main" val="361707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500C14D-2A6B-426E-9CC1-F73DE2922B4E}" type="datetime1">
              <a:rPr lang="zh-CN" altLang="en-US" smtClean="0"/>
              <a:t>17/6/7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3D0B3B-119E-46B0-913E-C9B9D76AC980}" type="slidenum">
              <a:rPr lang="zh-CN" altLang="en-US"/>
              <a:pPr>
                <a:defRPr/>
              </a:pPr>
              <a:t>‹#›</a:t>
            </a:fld>
            <a:endParaRPr lang="zh-CN" altLang="en-US"/>
          </a:p>
        </p:txBody>
      </p:sp>
    </p:spTree>
    <p:extLst>
      <p:ext uri="{BB962C8B-B14F-4D97-AF65-F5344CB8AC3E}">
        <p14:creationId xmlns:p14="http://schemas.microsoft.com/office/powerpoint/2010/main" val="3262593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微软雅黑" pitchFamily="34" charset="-122"/>
                <a:ea typeface="微软雅黑" pitchFamily="34" charset="-122"/>
              </a:defRPr>
            </a:lvl1pPr>
          </a:lstStyle>
          <a:p>
            <a:pPr>
              <a:defRPr/>
            </a:pPr>
            <a:fld id="{734579AF-7406-446A-B951-F77051CA8C67}" type="datetime1">
              <a:rPr lang="zh-CN" altLang="en-US" smtClean="0"/>
              <a:t>17/6/7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微软雅黑" pitchFamily="34" charset="-122"/>
                <a:ea typeface="微软雅黑" pitchFamily="34"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微软雅黑" pitchFamily="34" charset="-122"/>
                <a:ea typeface="微软雅黑" pitchFamily="34" charset="-122"/>
              </a:defRPr>
            </a:lvl1pPr>
          </a:lstStyle>
          <a:p>
            <a:pPr>
              <a:defRPr/>
            </a:pPr>
            <a:fld id="{9788FA87-C8A9-478F-B9B6-3E88B2B0F0F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fontAlgn="base">
        <a:spcBef>
          <a:spcPct val="0"/>
        </a:spcBef>
        <a:spcAft>
          <a:spcPct val="0"/>
        </a:spcAft>
        <a:defRPr sz="4400" b="1" kern="1200">
          <a:solidFill>
            <a:schemeClr val="bg1"/>
          </a:solidFill>
          <a:latin typeface="微软雅黑" pitchFamily="34" charset="-122"/>
          <a:ea typeface="微软雅黑" pitchFamily="34" charset="-122"/>
          <a:cs typeface="+mj-cs"/>
        </a:defRPr>
      </a:lvl1pPr>
      <a:lvl2pPr algn="ctr" rtl="0" fontAlgn="base">
        <a:spcBef>
          <a:spcPct val="0"/>
        </a:spcBef>
        <a:spcAft>
          <a:spcPct val="0"/>
        </a:spcAft>
        <a:defRPr sz="4400" b="1">
          <a:solidFill>
            <a:schemeClr val="bg1"/>
          </a:solidFill>
          <a:latin typeface="微软雅黑" pitchFamily="34" charset="-122"/>
          <a:ea typeface="微软雅黑" pitchFamily="34" charset="-122"/>
        </a:defRPr>
      </a:lvl2pPr>
      <a:lvl3pPr algn="ctr" rtl="0" fontAlgn="base">
        <a:spcBef>
          <a:spcPct val="0"/>
        </a:spcBef>
        <a:spcAft>
          <a:spcPct val="0"/>
        </a:spcAft>
        <a:defRPr sz="4400" b="1">
          <a:solidFill>
            <a:schemeClr val="bg1"/>
          </a:solidFill>
          <a:latin typeface="微软雅黑" pitchFamily="34" charset="-122"/>
          <a:ea typeface="微软雅黑" pitchFamily="34" charset="-122"/>
        </a:defRPr>
      </a:lvl3pPr>
      <a:lvl4pPr algn="ctr" rtl="0" fontAlgn="base">
        <a:spcBef>
          <a:spcPct val="0"/>
        </a:spcBef>
        <a:spcAft>
          <a:spcPct val="0"/>
        </a:spcAft>
        <a:defRPr sz="4400" b="1">
          <a:solidFill>
            <a:schemeClr val="bg1"/>
          </a:solidFill>
          <a:latin typeface="微软雅黑" pitchFamily="34" charset="-122"/>
          <a:ea typeface="微软雅黑" pitchFamily="34" charset="-122"/>
        </a:defRPr>
      </a:lvl4pPr>
      <a:lvl5pPr algn="ctr" rtl="0" fontAlgn="base">
        <a:spcBef>
          <a:spcPct val="0"/>
        </a:spcBef>
        <a:spcAft>
          <a:spcPct val="0"/>
        </a:spcAft>
        <a:defRPr sz="4400" b="1">
          <a:solidFill>
            <a:schemeClr val="bg1"/>
          </a:solidFill>
          <a:latin typeface="微软雅黑" pitchFamily="34" charset="-122"/>
          <a:ea typeface="微软雅黑" pitchFamily="34" charset="-122"/>
        </a:defRPr>
      </a:lvl5pPr>
      <a:lvl6pPr marL="457200" algn="ctr" rtl="0" fontAlgn="base">
        <a:spcBef>
          <a:spcPct val="0"/>
        </a:spcBef>
        <a:spcAft>
          <a:spcPct val="0"/>
        </a:spcAft>
        <a:defRPr sz="4400" b="1">
          <a:solidFill>
            <a:schemeClr val="bg1"/>
          </a:solidFill>
          <a:latin typeface="微软雅黑" pitchFamily="34" charset="-122"/>
          <a:ea typeface="微软雅黑" pitchFamily="34" charset="-122"/>
        </a:defRPr>
      </a:lvl6pPr>
      <a:lvl7pPr marL="914400" algn="ctr" rtl="0" fontAlgn="base">
        <a:spcBef>
          <a:spcPct val="0"/>
        </a:spcBef>
        <a:spcAft>
          <a:spcPct val="0"/>
        </a:spcAft>
        <a:defRPr sz="4400" b="1">
          <a:solidFill>
            <a:schemeClr val="bg1"/>
          </a:solidFill>
          <a:latin typeface="微软雅黑" pitchFamily="34" charset="-122"/>
          <a:ea typeface="微软雅黑" pitchFamily="34" charset="-122"/>
        </a:defRPr>
      </a:lvl7pPr>
      <a:lvl8pPr marL="1371600" algn="ctr" rtl="0" fontAlgn="base">
        <a:spcBef>
          <a:spcPct val="0"/>
        </a:spcBef>
        <a:spcAft>
          <a:spcPct val="0"/>
        </a:spcAft>
        <a:defRPr sz="4400" b="1">
          <a:solidFill>
            <a:schemeClr val="bg1"/>
          </a:solidFill>
          <a:latin typeface="微软雅黑" pitchFamily="34" charset="-122"/>
          <a:ea typeface="微软雅黑" pitchFamily="34" charset="-122"/>
        </a:defRPr>
      </a:lvl8pPr>
      <a:lvl9pPr marL="1828800" algn="ctr" rtl="0" fontAlgn="base">
        <a:spcBef>
          <a:spcPct val="0"/>
        </a:spcBef>
        <a:spcAft>
          <a:spcPct val="0"/>
        </a:spcAft>
        <a:defRPr sz="4400" b="1">
          <a:solidFill>
            <a:schemeClr val="bg1"/>
          </a:solidFill>
          <a:latin typeface="微软雅黑" pitchFamily="34" charset="-122"/>
          <a:ea typeface="微软雅黑" pitchFamily="34" charset="-122"/>
        </a:defRPr>
      </a:lvl9pPr>
    </p:titleStyle>
    <p:bodyStyle>
      <a:lvl1pPr marL="342900" indent="-342900" algn="l" rtl="0" fontAlgn="base">
        <a:spcBef>
          <a:spcPct val="20000"/>
        </a:spcBef>
        <a:spcAft>
          <a:spcPct val="0"/>
        </a:spcAft>
        <a:buFont typeface="Arial" charset="0"/>
        <a:buChar char="•"/>
        <a:defRPr sz="3200" kern="1200">
          <a:solidFill>
            <a:srgbClr val="404040"/>
          </a:solidFill>
          <a:latin typeface="微软雅黑" pitchFamily="34" charset="-122"/>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rgbClr val="595959"/>
          </a:solidFill>
          <a:latin typeface="微软雅黑" pitchFamily="34" charset="-122"/>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rgbClr val="595959"/>
          </a:solidFill>
          <a:latin typeface="微软雅黑" pitchFamily="34" charset="-122"/>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rgbClr val="595959"/>
          </a:solidFill>
          <a:latin typeface="微软雅黑" pitchFamily="34" charset="-122"/>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rgbClr val="595959"/>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package" Target="../embeddings/Microsoft_Visio___33322222.vsdx"/><Relationship Id="rId6"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package" Target="../embeddings/Microsoft_Visio___44433333.vsdx"/><Relationship Id="rId6"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package" Target="../embeddings/Microsoft_Visio___55544444.vsdx"/><Relationship Id="rId6"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9.jpeg"/><Relationship Id="rId5" Type="http://schemas.openxmlformats.org/officeDocument/2006/relationships/oleObject" Target="../embeddings/oleObject1.bin"/><Relationship Id="rId6" Type="http://schemas.openxmlformats.org/officeDocument/2006/relationships/package" Target="../embeddings/Microsoft_Visio___11111111.vsdx"/><Relationship Id="rId7" Type="http://schemas.openxmlformats.org/officeDocument/2006/relationships/image" Target="../media/image8.emf"/><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5.bin"/><Relationship Id="rId5" Type="http://schemas.openxmlformats.org/officeDocument/2006/relationships/package" Target="../embeddings/Microsoft_Visio___66655555.vsdx"/><Relationship Id="rId6"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6.bin"/><Relationship Id="rId5" Type="http://schemas.openxmlformats.org/officeDocument/2006/relationships/package" Target="../embeddings/Microsoft_Visio___77766666.vsdx"/><Relationship Id="rId6" Type="http://schemas.openxmlformats.org/officeDocument/2006/relationships/image" Target="../media/image37.wmf"/><Relationship Id="rId7" Type="http://schemas.openxmlformats.org/officeDocument/2006/relationships/image" Target="../media/image38.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7.bin"/><Relationship Id="rId5" Type="http://schemas.openxmlformats.org/officeDocument/2006/relationships/package" Target="../embeddings/Microsoft_Visio___88877777.vsdx"/><Relationship Id="rId6" Type="http://schemas.openxmlformats.org/officeDocument/2006/relationships/image" Target="../media/image3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8.bin"/><Relationship Id="rId5" Type="http://schemas.openxmlformats.org/officeDocument/2006/relationships/package" Target="../embeddings/Microsoft_Visio___99988888.vsdx"/><Relationship Id="rId6" Type="http://schemas.openxmlformats.org/officeDocument/2006/relationships/image" Target="../media/image4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副标题 2"/>
          <p:cNvSpPr>
            <a:spLocks noGrp="1"/>
          </p:cNvSpPr>
          <p:nvPr>
            <p:ph type="subTitle" idx="1"/>
          </p:nvPr>
        </p:nvSpPr>
        <p:spPr>
          <a:xfrm>
            <a:off x="-540568" y="260648"/>
            <a:ext cx="3672408" cy="432048"/>
          </a:xfrm>
        </p:spPr>
        <p:txBody>
          <a:bodyPr/>
          <a:lstStyle/>
          <a:p>
            <a:r>
              <a:rPr lang="en-US" altLang="zh-CN" sz="1800" b="0" dirty="0" smtClean="0">
                <a:solidFill>
                  <a:srgbClr val="0F77C4"/>
                </a:solidFill>
                <a:cs typeface="Times New Roman" pitchFamily="18" charset="0"/>
              </a:rPr>
              <a:t>ICDCS 2017</a:t>
            </a:r>
            <a:endParaRPr lang="en-US" altLang="zh-CN" sz="2800" b="0" dirty="0" smtClean="0">
              <a:solidFill>
                <a:srgbClr val="0F77C4"/>
              </a:solidFill>
              <a:cs typeface="Times New Roman" pitchFamily="18" charset="0"/>
            </a:endParaRPr>
          </a:p>
        </p:txBody>
      </p:sp>
      <p:sp>
        <p:nvSpPr>
          <p:cNvPr id="6" name="矩形 5"/>
          <p:cNvSpPr/>
          <p:nvPr/>
        </p:nvSpPr>
        <p:spPr>
          <a:xfrm>
            <a:off x="-121096" y="1916832"/>
            <a:ext cx="9324528" cy="1308884"/>
          </a:xfrm>
          <a:prstGeom prst="rect">
            <a:avLst/>
          </a:prstGeom>
        </p:spPr>
        <p:txBody>
          <a:bodyPr wrap="square">
            <a:spAutoFit/>
          </a:bodyPr>
          <a:lstStyle/>
          <a:p>
            <a:pPr algn="ct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cs typeface="Times New Roman" pitchFamily="18" charset="0"/>
              </a:rPr>
              <a:t>On efficient offloading control in cloud radio </a:t>
            </a: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itchFamily="18" charset="0"/>
              </a:rPr>
              <a:t>access network </a:t>
            </a:r>
            <a:r>
              <a:rPr lang="en-US" altLang="zh-CN" sz="2800" b="1" dirty="0">
                <a:solidFill>
                  <a:schemeClr val="bg1"/>
                </a:solidFill>
                <a:latin typeface="微软雅黑" panose="020B0503020204020204" pitchFamily="34" charset="-122"/>
                <a:ea typeface="微软雅黑" panose="020B0503020204020204" pitchFamily="34" charset="-122"/>
                <a:cs typeface="Times New Roman" pitchFamily="18" charset="0"/>
              </a:rPr>
              <a:t>with mobile edge computing</a:t>
            </a:r>
          </a:p>
        </p:txBody>
      </p:sp>
      <p:sp>
        <p:nvSpPr>
          <p:cNvPr id="2" name="灯片编号占位符 1"/>
          <p:cNvSpPr>
            <a:spLocks noGrp="1"/>
          </p:cNvSpPr>
          <p:nvPr>
            <p:ph type="sldNum" sz="quarter" idx="12"/>
          </p:nvPr>
        </p:nvSpPr>
        <p:spPr/>
        <p:txBody>
          <a:bodyPr/>
          <a:lstStyle/>
          <a:p>
            <a:pPr>
              <a:defRPr/>
            </a:pPr>
            <a:fld id="{E00A47B1-09D9-4943-9628-ADAE68CC06D3}" type="slidenum">
              <a:rPr lang="zh-CN" altLang="en-US" smtClean="0"/>
              <a:pPr>
                <a:defRPr/>
              </a:pPr>
              <a:t>1</a:t>
            </a:fld>
            <a:endParaRPr lang="zh-CN" altLang="en-US"/>
          </a:p>
        </p:txBody>
      </p:sp>
      <p:sp>
        <p:nvSpPr>
          <p:cNvPr id="3" name="TextBox 2"/>
          <p:cNvSpPr txBox="1"/>
          <p:nvPr/>
        </p:nvSpPr>
        <p:spPr>
          <a:xfrm>
            <a:off x="2987824" y="4479503"/>
            <a:ext cx="3106688" cy="461665"/>
          </a:xfrm>
          <a:prstGeom prst="rect">
            <a:avLst/>
          </a:prstGeom>
          <a:noFill/>
        </p:spPr>
        <p:txBody>
          <a:bodyPr wrap="square" rtlCol="0">
            <a:spAutoFit/>
          </a:bodyPr>
          <a:lstStyle/>
          <a:p>
            <a:pPr algn="ctr"/>
            <a:r>
              <a:rPr lang="en-US" altLang="zh-CN" sz="2400" b="1" dirty="0" smtClean="0">
                <a:solidFill>
                  <a:srgbClr val="FFFF00"/>
                </a:solidFill>
              </a:rPr>
              <a:t>Presented by Tong Li</a:t>
            </a:r>
            <a:endParaRPr lang="en-US" altLang="zh-CN" sz="2400" b="1" dirty="0">
              <a:solidFill>
                <a:srgbClr val="FFFF00"/>
              </a:solidFill>
            </a:endParaRPr>
          </a:p>
        </p:txBody>
      </p:sp>
      <p:sp>
        <p:nvSpPr>
          <p:cNvPr id="7" name="TextBox 2"/>
          <p:cNvSpPr txBox="1"/>
          <p:nvPr/>
        </p:nvSpPr>
        <p:spPr>
          <a:xfrm>
            <a:off x="508720" y="3534107"/>
            <a:ext cx="8064896" cy="830997"/>
          </a:xfrm>
          <a:prstGeom prst="rect">
            <a:avLst/>
          </a:prstGeom>
          <a:noFill/>
        </p:spPr>
        <p:txBody>
          <a:bodyPr wrap="square" rtlCol="0">
            <a:spAutoFit/>
          </a:bodyPr>
          <a:lstStyle/>
          <a:p>
            <a:pPr algn="ctr"/>
            <a:r>
              <a:rPr lang="en-US" altLang="zh-CN" sz="2400" dirty="0">
                <a:solidFill>
                  <a:schemeClr val="bg1"/>
                </a:solidFill>
              </a:rPr>
              <a:t>Tong Li</a:t>
            </a:r>
            <a:r>
              <a:rPr lang="en-US" altLang="zh-CN" sz="2400" dirty="0" smtClean="0">
                <a:solidFill>
                  <a:srgbClr val="FFFF00"/>
                </a:solidFill>
                <a:latin typeface="Times New Roman" pitchFamily="18" charset="0"/>
                <a:cs typeface="Times New Roman" pitchFamily="18" charset="0"/>
              </a:rPr>
              <a:t>*</a:t>
            </a:r>
            <a:r>
              <a:rPr lang="en-US" altLang="zh-CN" sz="2400" dirty="0">
                <a:solidFill>
                  <a:schemeClr val="bg1"/>
                </a:solidFill>
              </a:rPr>
              <a:t>, </a:t>
            </a:r>
            <a:r>
              <a:rPr lang="en-US" altLang="zh-CN" sz="2400" dirty="0" err="1" smtClean="0">
                <a:solidFill>
                  <a:schemeClr val="bg1"/>
                </a:solidFill>
              </a:rPr>
              <a:t>Chathura</a:t>
            </a:r>
            <a:r>
              <a:rPr lang="en-US" altLang="zh-CN" sz="2400" dirty="0" smtClean="0">
                <a:solidFill>
                  <a:schemeClr val="bg1"/>
                </a:solidFill>
              </a:rPr>
              <a:t> S. M.</a:t>
            </a:r>
            <a:r>
              <a:rPr lang="en-US" altLang="zh-CN" sz="2400" dirty="0">
                <a:solidFill>
                  <a:srgbClr val="FFFF00"/>
                </a:solidFill>
                <a:latin typeface="Times New Roman" pitchFamily="18" charset="0"/>
                <a:cs typeface="Times New Roman" pitchFamily="18" charset="0"/>
              </a:rPr>
              <a:t> ‡</a:t>
            </a:r>
            <a:r>
              <a:rPr lang="en-US" altLang="zh-CN" sz="2400" dirty="0" smtClean="0">
                <a:solidFill>
                  <a:schemeClr val="bg1"/>
                </a:solidFill>
              </a:rPr>
              <a:t>, </a:t>
            </a:r>
            <a:r>
              <a:rPr lang="en-US" altLang="zh-CN" sz="2400" dirty="0" err="1">
                <a:solidFill>
                  <a:schemeClr val="bg1"/>
                </a:solidFill>
              </a:rPr>
              <a:t>Kezhi</a:t>
            </a:r>
            <a:r>
              <a:rPr lang="en-US" altLang="zh-CN" sz="2400" dirty="0">
                <a:solidFill>
                  <a:schemeClr val="bg1"/>
                </a:solidFill>
              </a:rPr>
              <a:t> </a:t>
            </a:r>
            <a:r>
              <a:rPr lang="en-US" altLang="zh-CN" sz="2400" dirty="0" smtClean="0">
                <a:solidFill>
                  <a:schemeClr val="bg1"/>
                </a:solidFill>
              </a:rPr>
              <a:t>Wang</a:t>
            </a:r>
            <a:r>
              <a:rPr lang="en-US" altLang="zh-CN" sz="2400" dirty="0">
                <a:solidFill>
                  <a:srgbClr val="FFFF00"/>
                </a:solidFill>
                <a:latin typeface="Times New Roman" pitchFamily="18" charset="0"/>
                <a:cs typeface="Times New Roman" pitchFamily="18" charset="0"/>
              </a:rPr>
              <a:t>‡</a:t>
            </a:r>
            <a:r>
              <a:rPr lang="en-US" altLang="zh-CN" sz="2400" dirty="0" smtClean="0">
                <a:solidFill>
                  <a:schemeClr val="bg1"/>
                </a:solidFill>
              </a:rPr>
              <a:t>, </a:t>
            </a:r>
            <a:r>
              <a:rPr lang="en-US" altLang="zh-CN" sz="2400" dirty="0" err="1" smtClean="0">
                <a:solidFill>
                  <a:schemeClr val="bg1"/>
                </a:solidFill>
              </a:rPr>
              <a:t>Ke</a:t>
            </a:r>
            <a:r>
              <a:rPr lang="en-US" altLang="zh-CN" sz="2400" dirty="0" smtClean="0">
                <a:solidFill>
                  <a:schemeClr val="bg1"/>
                </a:solidFill>
              </a:rPr>
              <a:t> Xu</a:t>
            </a:r>
            <a:r>
              <a:rPr lang="en-US" altLang="zh-CN" sz="2400" dirty="0">
                <a:solidFill>
                  <a:srgbClr val="FFFF00"/>
                </a:solidFill>
                <a:latin typeface="Times New Roman" pitchFamily="18" charset="0"/>
                <a:cs typeface="Times New Roman" pitchFamily="18" charset="0"/>
              </a:rPr>
              <a:t>*</a:t>
            </a:r>
            <a:r>
              <a:rPr lang="en-US" altLang="zh-CN" sz="2400" dirty="0" smtClean="0">
                <a:solidFill>
                  <a:schemeClr val="bg1"/>
                </a:solidFill>
              </a:rPr>
              <a:t>, </a:t>
            </a:r>
          </a:p>
          <a:p>
            <a:pPr algn="ctr"/>
            <a:r>
              <a:rPr lang="en-US" altLang="zh-CN" sz="2400" dirty="0" smtClean="0">
                <a:solidFill>
                  <a:schemeClr val="bg1"/>
                </a:solidFill>
              </a:rPr>
              <a:t>Kun Yang</a:t>
            </a:r>
            <a:r>
              <a:rPr lang="en-US" altLang="zh-CN" sz="2400" dirty="0" smtClean="0">
                <a:solidFill>
                  <a:srgbClr val="FFFF00"/>
                </a:solidFill>
                <a:latin typeface="Times New Roman" pitchFamily="18" charset="0"/>
                <a:cs typeface="Times New Roman" pitchFamily="18" charset="0"/>
              </a:rPr>
              <a:t>‡</a:t>
            </a:r>
            <a:r>
              <a:rPr lang="en-US" altLang="zh-CN" sz="2400" dirty="0" smtClean="0">
                <a:solidFill>
                  <a:schemeClr val="bg1"/>
                </a:solidFill>
              </a:rPr>
              <a:t>, Haiyang </a:t>
            </a:r>
            <a:r>
              <a:rPr lang="en-US" altLang="zh-CN" sz="2400" dirty="0">
                <a:solidFill>
                  <a:schemeClr val="bg1"/>
                </a:solidFill>
              </a:rPr>
              <a:t>Wang</a:t>
            </a:r>
            <a:r>
              <a:rPr lang="en-US" altLang="zh-CN" sz="2400" dirty="0">
                <a:solidFill>
                  <a:schemeClr val="accent3"/>
                </a:solidFill>
                <a:latin typeface="Times New Roman" pitchFamily="18" charset="0"/>
                <a:cs typeface="Times New Roman" pitchFamily="18" charset="0"/>
              </a:rPr>
              <a:t> </a:t>
            </a:r>
            <a:r>
              <a:rPr lang="en-US" altLang="zh-CN" sz="2400" dirty="0" smtClean="0">
                <a:solidFill>
                  <a:srgbClr val="FFFF00"/>
                </a:solidFill>
                <a:latin typeface="Times New Roman" pitchFamily="18" charset="0"/>
                <a:cs typeface="Times New Roman" pitchFamily="18" charset="0"/>
              </a:rPr>
              <a:t>†</a:t>
            </a:r>
            <a:endParaRPr lang="en-US" altLang="zh-CN" sz="2400" dirty="0">
              <a:solidFill>
                <a:schemeClr val="bg1"/>
              </a:solidFill>
            </a:endParaRPr>
          </a:p>
        </p:txBody>
      </p:sp>
      <p:sp>
        <p:nvSpPr>
          <p:cNvPr id="9" name="矩形 8"/>
          <p:cNvSpPr/>
          <p:nvPr/>
        </p:nvSpPr>
        <p:spPr>
          <a:xfrm>
            <a:off x="2242870" y="6356350"/>
            <a:ext cx="312906" cy="400110"/>
          </a:xfrm>
          <a:prstGeom prst="rect">
            <a:avLst/>
          </a:prstGeom>
        </p:spPr>
        <p:txBody>
          <a:bodyPr wrap="none">
            <a:spAutoFit/>
          </a:bodyPr>
          <a:lstStyle/>
          <a:p>
            <a:r>
              <a:rPr lang="en-US" altLang="zh-CN" sz="2000" b="1" dirty="0">
                <a:solidFill>
                  <a:srgbClr val="FF0000"/>
                </a:solidFill>
                <a:latin typeface="Times New Roman" pitchFamily="18" charset="0"/>
                <a:cs typeface="Times New Roman" pitchFamily="18" charset="0"/>
              </a:rPr>
              <a:t>*</a:t>
            </a:r>
            <a:endParaRPr lang="zh-CN" altLang="en-US" sz="2000" b="1" dirty="0">
              <a:solidFill>
                <a:srgbClr val="FF0000"/>
              </a:solidFill>
            </a:endParaRPr>
          </a:p>
        </p:txBody>
      </p:sp>
      <p:sp>
        <p:nvSpPr>
          <p:cNvPr id="10" name="矩形 9"/>
          <p:cNvSpPr/>
          <p:nvPr/>
        </p:nvSpPr>
        <p:spPr>
          <a:xfrm>
            <a:off x="6633539" y="6325612"/>
            <a:ext cx="344197" cy="400110"/>
          </a:xfrm>
          <a:prstGeom prst="rect">
            <a:avLst/>
          </a:prstGeom>
        </p:spPr>
        <p:txBody>
          <a:bodyPr wrap="none">
            <a:spAutoFit/>
          </a:bodyPr>
          <a:lstStyle/>
          <a:p>
            <a:r>
              <a:rPr lang="en-US" altLang="zh-CN" sz="2000" b="1" dirty="0">
                <a:solidFill>
                  <a:srgbClr val="FF0000"/>
                </a:solidFill>
                <a:latin typeface="Times New Roman" pitchFamily="18" charset="0"/>
                <a:cs typeface="Times New Roman" pitchFamily="18" charset="0"/>
              </a:rPr>
              <a:t>‡</a:t>
            </a:r>
            <a:endParaRPr lang="zh-CN" altLang="en-US" sz="2000" b="1" dirty="0">
              <a:solidFill>
                <a:srgbClr val="FF0000"/>
              </a:solidFill>
            </a:endParaRPr>
          </a:p>
        </p:txBody>
      </p:sp>
      <p:sp>
        <p:nvSpPr>
          <p:cNvPr id="11" name="矩形 10"/>
          <p:cNvSpPr/>
          <p:nvPr/>
        </p:nvSpPr>
        <p:spPr>
          <a:xfrm>
            <a:off x="4457462" y="6340852"/>
            <a:ext cx="312906" cy="400110"/>
          </a:xfrm>
          <a:prstGeom prst="rect">
            <a:avLst/>
          </a:prstGeom>
        </p:spPr>
        <p:txBody>
          <a:bodyPr wrap="none">
            <a:spAutoFit/>
          </a:bodyPr>
          <a:lstStyle/>
          <a:p>
            <a:r>
              <a:rPr lang="en-US" altLang="zh-CN" sz="2000" b="1" dirty="0">
                <a:solidFill>
                  <a:srgbClr val="FF0000"/>
                </a:solidFill>
                <a:latin typeface="Times New Roman" pitchFamily="18" charset="0"/>
                <a:cs typeface="Times New Roman" pitchFamily="18" charset="0"/>
              </a:rPr>
              <a:t>†</a:t>
            </a:r>
            <a:endParaRPr lang="zh-CN" altLang="en-US" sz="2000" b="1" dirty="0">
              <a:solidFill>
                <a:srgbClr val="FF0000"/>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19260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10</a:t>
            </a:fld>
            <a:endParaRPr lang="zh-CN" altLang="en-US"/>
          </a:p>
        </p:txBody>
      </p:sp>
      <p:sp>
        <p:nvSpPr>
          <p:cNvPr id="8" name="TextBox 9"/>
          <p:cNvSpPr txBox="1"/>
          <p:nvPr/>
        </p:nvSpPr>
        <p:spPr>
          <a:xfrm>
            <a:off x="257796" y="1401573"/>
            <a:ext cx="8424936" cy="748154"/>
          </a:xfrm>
          <a:prstGeom prst="rect">
            <a:avLst/>
          </a:prstGeom>
          <a:noFill/>
        </p:spPr>
        <p:txBody>
          <a:bodyPr wrap="square" rtlCol="0">
            <a:spAutoFit/>
          </a:bodyPr>
          <a:lstStyle/>
          <a:p>
            <a:pPr>
              <a:lnSpc>
                <a:spcPts val="2500"/>
              </a:lnSpc>
            </a:pPr>
            <a:r>
              <a:rPr lang="en-US" altLang="zh-CN" sz="2800" b="1" dirty="0" smtClean="0">
                <a:solidFill>
                  <a:srgbClr val="0070C0"/>
                </a:solidFill>
              </a:rPr>
              <a:t>Different matching </a:t>
            </a:r>
            <a:r>
              <a:rPr lang="en-US" altLang="zh-CN" sz="2800" b="1" dirty="0">
                <a:solidFill>
                  <a:srgbClr val="0070C0"/>
                </a:solidFill>
              </a:rPr>
              <a:t>among UEs, RRHs, BBUs and MCs results in </a:t>
            </a:r>
            <a:r>
              <a:rPr lang="en-US" altLang="zh-CN" sz="2800" b="1" dirty="0" smtClean="0">
                <a:solidFill>
                  <a:srgbClr val="0070C0"/>
                </a:solidFill>
              </a:rPr>
              <a:t>different task </a:t>
            </a:r>
            <a:r>
              <a:rPr lang="en-US" altLang="zh-CN" sz="2800" b="1" dirty="0">
                <a:solidFill>
                  <a:srgbClr val="0070C0"/>
                </a:solidFill>
              </a:rPr>
              <a:t>offloading efficiency</a:t>
            </a:r>
            <a:endParaRPr lang="en-US" altLang="zh-CN" sz="2800" b="1" dirty="0" smtClean="0">
              <a:solidFill>
                <a:srgbClr val="0070C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470350511"/>
              </p:ext>
            </p:extLst>
          </p:nvPr>
        </p:nvGraphicFramePr>
        <p:xfrm>
          <a:off x="1140261" y="2384231"/>
          <a:ext cx="6929149" cy="3737615"/>
        </p:xfrm>
        <a:graphic>
          <a:graphicData uri="http://schemas.openxmlformats.org/presentationml/2006/ole">
            <mc:AlternateContent xmlns:mc="http://schemas.openxmlformats.org/markup-compatibility/2006">
              <mc:Choice xmlns:v="urn:schemas-microsoft-com:vml" Requires="v">
                <p:oleObj spid="_x0000_s63883" name="Visio" r:id="rId5" imgW="5438926" imgH="2933585" progId="Visio.Drawing.15">
                  <p:embed/>
                </p:oleObj>
              </mc:Choice>
              <mc:Fallback>
                <p:oleObj name="Visio" r:id="rId5" imgW="5438926" imgH="2933585" progId="Visio.Drawing.15">
                  <p:embed/>
                  <p:pic>
                    <p:nvPicPr>
                      <p:cNvPr id="0" name=""/>
                      <p:cNvPicPr/>
                      <p:nvPr/>
                    </p:nvPicPr>
                    <p:blipFill>
                      <a:blip r:embed="rId6"/>
                      <a:stretch>
                        <a:fillRect/>
                      </a:stretch>
                    </p:blipFill>
                    <p:spPr>
                      <a:xfrm>
                        <a:off x="1140261" y="2384231"/>
                        <a:ext cx="6929149" cy="3737615"/>
                      </a:xfrm>
                      <a:prstGeom prst="rect">
                        <a:avLst/>
                      </a:prstGeom>
                    </p:spPr>
                  </p:pic>
                </p:oleObj>
              </mc:Fallback>
            </mc:AlternateContent>
          </a:graphicData>
        </a:graphic>
      </p:graphicFrame>
      <p:sp>
        <p:nvSpPr>
          <p:cNvPr id="15" name="文本框 14"/>
          <p:cNvSpPr txBox="1"/>
          <p:nvPr/>
        </p:nvSpPr>
        <p:spPr>
          <a:xfrm>
            <a:off x="313081" y="2378310"/>
            <a:ext cx="492443" cy="3743536"/>
          </a:xfrm>
          <a:prstGeom prst="rect">
            <a:avLst/>
          </a:prstGeom>
        </p:spPr>
        <p:style>
          <a:lnRef idx="2">
            <a:schemeClr val="accent2"/>
          </a:lnRef>
          <a:fillRef idx="1">
            <a:schemeClr val="lt1"/>
          </a:fillRef>
          <a:effectRef idx="0">
            <a:schemeClr val="accent2"/>
          </a:effectRef>
          <a:fontRef idx="minor">
            <a:schemeClr val="dk1"/>
          </a:fontRef>
        </p:style>
        <p:txBody>
          <a:bodyPr vert="vert" wrap="square" rtlCol="0">
            <a:spAutoFit/>
          </a:bodyPr>
          <a:lstStyle/>
          <a:p>
            <a:pPr algn="ctr"/>
            <a:r>
              <a:rPr lang="en-US" altLang="zh-CN" sz="2000" b="1" dirty="0" smtClean="0">
                <a:latin typeface="微软雅黑" panose="020B0503020204020204" pitchFamily="34" charset="-122"/>
                <a:ea typeface="微软雅黑" panose="020B0503020204020204" pitchFamily="34" charset="-122"/>
              </a:rPr>
              <a:t>Communication Efficiency</a:t>
            </a:r>
            <a:endParaRPr lang="zh-CN" altLang="en-US" sz="2000" b="1"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8374752" y="2378310"/>
            <a:ext cx="492443" cy="3699906"/>
          </a:xfrm>
          <a:prstGeom prst="rect">
            <a:avLst/>
          </a:prstGeom>
        </p:spPr>
        <p:style>
          <a:lnRef idx="2">
            <a:schemeClr val="accent2"/>
          </a:lnRef>
          <a:fillRef idx="1">
            <a:schemeClr val="lt1"/>
          </a:fillRef>
          <a:effectRef idx="0">
            <a:schemeClr val="accent2"/>
          </a:effectRef>
          <a:fontRef idx="minor">
            <a:schemeClr val="dk1"/>
          </a:fontRef>
        </p:style>
        <p:txBody>
          <a:bodyPr vert="vert" wrap="square" rtlCol="0">
            <a:spAutoFit/>
          </a:bodyPr>
          <a:lstStyle>
            <a:defPPr>
              <a:defRPr lang="zh-CN"/>
            </a:defPPr>
            <a:lvl1pPr algn="ctr">
              <a:defRPr sz="2000" b="1">
                <a:latin typeface="微软雅黑" panose="020B0503020204020204" pitchFamily="34" charset="-122"/>
                <a:ea typeface="微软雅黑" panose="020B0503020204020204" pitchFamily="34" charset="-122"/>
              </a:defRPr>
            </a:lvl1pPr>
          </a:lstStyle>
          <a:p>
            <a:r>
              <a:rPr lang="en-US" altLang="zh-CN" dirty="0"/>
              <a:t>Computation Efficiency</a:t>
            </a:r>
            <a:endParaRPr lang="zh-CN" altLang="en-US" dirty="0"/>
          </a:p>
        </p:txBody>
      </p:sp>
    </p:spTree>
    <p:extLst>
      <p:ext uri="{BB962C8B-B14F-4D97-AF65-F5344CB8AC3E}">
        <p14:creationId xmlns:p14="http://schemas.microsoft.com/office/powerpoint/2010/main" val="40719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Multi-stage </a:t>
            </a:r>
            <a:r>
              <a:rPr lang="en-US" altLang="zh-CN" dirty="0" smtClean="0"/>
              <a:t>Duplex Matching</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11</a:t>
            </a:fld>
            <a:endParaRPr lang="zh-CN" altLang="en-US"/>
          </a:p>
        </p:txBody>
      </p:sp>
      <p:sp>
        <p:nvSpPr>
          <p:cNvPr id="10" name="TextBox 9"/>
          <p:cNvSpPr txBox="1"/>
          <p:nvPr/>
        </p:nvSpPr>
        <p:spPr>
          <a:xfrm>
            <a:off x="261864" y="1482709"/>
            <a:ext cx="8424936" cy="954107"/>
          </a:xfrm>
          <a:prstGeom prst="rect">
            <a:avLst/>
          </a:prstGeom>
          <a:noFill/>
        </p:spPr>
        <p:txBody>
          <a:bodyPr wrap="square" rtlCol="0">
            <a:spAutoFit/>
          </a:bodyPr>
          <a:lstStyle/>
          <a:p>
            <a:r>
              <a:rPr lang="en-US" altLang="zh-CN" sz="2800" b="1" dirty="0">
                <a:solidFill>
                  <a:srgbClr val="0070C0"/>
                </a:solidFill>
              </a:rPr>
              <a:t>Tri-level heuristic: UE-to-RRH stage, UE-to-BBU stage, </a:t>
            </a:r>
            <a:r>
              <a:rPr lang="en-US" altLang="zh-CN" sz="2800" b="1" dirty="0" smtClean="0">
                <a:solidFill>
                  <a:srgbClr val="0070C0"/>
                </a:solidFill>
              </a:rPr>
              <a:t>and UE-to-MC </a:t>
            </a:r>
            <a:r>
              <a:rPr lang="en-US" altLang="zh-CN" sz="2800" b="1" dirty="0">
                <a:solidFill>
                  <a:srgbClr val="0070C0"/>
                </a:solidFill>
              </a:rPr>
              <a:t>stage </a:t>
            </a:r>
            <a:endParaRPr lang="en-US" altLang="zh-CN" sz="2800" b="1" dirty="0" smtClean="0">
              <a:solidFill>
                <a:srgbClr val="0070C0"/>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633962254"/>
              </p:ext>
            </p:extLst>
          </p:nvPr>
        </p:nvGraphicFramePr>
        <p:xfrm>
          <a:off x="-98425" y="2420938"/>
          <a:ext cx="9105900" cy="4002087"/>
        </p:xfrm>
        <a:graphic>
          <a:graphicData uri="http://schemas.openxmlformats.org/presentationml/2006/ole">
            <mc:AlternateContent xmlns:mc="http://schemas.openxmlformats.org/markup-compatibility/2006">
              <mc:Choice xmlns:v="urn:schemas-microsoft-com:vml" Requires="v">
                <p:oleObj spid="_x0000_s66938" name="Visio" r:id="rId5" imgW="6372247" imgH="2800350" progId="Visio.Drawing.15">
                  <p:embed/>
                </p:oleObj>
              </mc:Choice>
              <mc:Fallback>
                <p:oleObj name="Visio" r:id="rId5" imgW="6372247" imgH="2800350" progId="Visio.Drawing.15">
                  <p:embed/>
                  <p:pic>
                    <p:nvPicPr>
                      <p:cNvPr id="0" name=""/>
                      <p:cNvPicPr/>
                      <p:nvPr/>
                    </p:nvPicPr>
                    <p:blipFill>
                      <a:blip r:embed="rId6"/>
                      <a:stretch>
                        <a:fillRect/>
                      </a:stretch>
                    </p:blipFill>
                    <p:spPr>
                      <a:xfrm>
                        <a:off x="-98425" y="2420938"/>
                        <a:ext cx="9105900" cy="4002087"/>
                      </a:xfrm>
                      <a:prstGeom prst="rect">
                        <a:avLst/>
                      </a:prstGeom>
                    </p:spPr>
                  </p:pic>
                </p:oleObj>
              </mc:Fallback>
            </mc:AlternateContent>
          </a:graphicData>
        </a:graphic>
      </p:graphicFrame>
      <p:sp>
        <p:nvSpPr>
          <p:cNvPr id="9" name="TextBox 9"/>
          <p:cNvSpPr txBox="1"/>
          <p:nvPr/>
        </p:nvSpPr>
        <p:spPr>
          <a:xfrm>
            <a:off x="2339752" y="3592130"/>
            <a:ext cx="648072" cy="412934"/>
          </a:xfrm>
          <a:prstGeom prst="rect">
            <a:avLst/>
          </a:prstGeom>
          <a:noFill/>
        </p:spPr>
        <p:txBody>
          <a:bodyPr wrap="square" rtlCol="0">
            <a:spAutoFit/>
          </a:bodyPr>
          <a:lstStyle/>
          <a:p>
            <a:pPr algn="just">
              <a:lnSpc>
                <a:spcPts val="2500"/>
              </a:lnSpc>
            </a:pPr>
            <a:r>
              <a:rPr lang="en-US" altLang="zh-CN" sz="2800" b="1" i="1" dirty="0" smtClean="0">
                <a:solidFill>
                  <a:srgbClr val="C0504D"/>
                </a:solidFill>
              </a:rPr>
              <a:t>A1</a:t>
            </a:r>
            <a:endParaRPr lang="en-US" altLang="zh-CN" sz="2800" b="1" i="1" dirty="0">
              <a:solidFill>
                <a:srgbClr val="C0504D"/>
              </a:solidFill>
            </a:endParaRPr>
          </a:p>
        </p:txBody>
      </p:sp>
      <p:sp>
        <p:nvSpPr>
          <p:cNvPr id="11" name="TextBox 9"/>
          <p:cNvSpPr txBox="1"/>
          <p:nvPr/>
        </p:nvSpPr>
        <p:spPr>
          <a:xfrm>
            <a:off x="5148064" y="3604639"/>
            <a:ext cx="648072" cy="427553"/>
          </a:xfrm>
          <a:prstGeom prst="rect">
            <a:avLst/>
          </a:prstGeom>
          <a:noFill/>
        </p:spPr>
        <p:txBody>
          <a:bodyPr wrap="square" rtlCol="0">
            <a:spAutoFit/>
          </a:bodyPr>
          <a:lstStyle/>
          <a:p>
            <a:pPr algn="just">
              <a:lnSpc>
                <a:spcPts val="2500"/>
              </a:lnSpc>
            </a:pPr>
            <a:r>
              <a:rPr lang="en-US" altLang="zh-CN" sz="2800" b="1" i="1" dirty="0" smtClean="0">
                <a:solidFill>
                  <a:srgbClr val="C0504D"/>
                </a:solidFill>
              </a:rPr>
              <a:t>A2</a:t>
            </a:r>
            <a:endParaRPr lang="en-US" altLang="zh-CN" sz="2800" b="1" i="1" dirty="0">
              <a:solidFill>
                <a:srgbClr val="C0504D"/>
              </a:solidFill>
            </a:endParaRPr>
          </a:p>
        </p:txBody>
      </p:sp>
      <p:sp>
        <p:nvSpPr>
          <p:cNvPr id="12" name="TextBox 9"/>
          <p:cNvSpPr txBox="1"/>
          <p:nvPr/>
        </p:nvSpPr>
        <p:spPr>
          <a:xfrm>
            <a:off x="7956376" y="3649519"/>
            <a:ext cx="648072" cy="427553"/>
          </a:xfrm>
          <a:prstGeom prst="rect">
            <a:avLst/>
          </a:prstGeom>
          <a:noFill/>
        </p:spPr>
        <p:txBody>
          <a:bodyPr wrap="square" rtlCol="0">
            <a:spAutoFit/>
          </a:bodyPr>
          <a:lstStyle/>
          <a:p>
            <a:pPr algn="just">
              <a:lnSpc>
                <a:spcPts val="2500"/>
              </a:lnSpc>
            </a:pPr>
            <a:r>
              <a:rPr lang="en-US" altLang="zh-CN" sz="2800" b="1" i="1" dirty="0" smtClean="0">
                <a:solidFill>
                  <a:srgbClr val="C0504D"/>
                </a:solidFill>
              </a:rPr>
              <a:t>A3</a:t>
            </a:r>
            <a:endParaRPr lang="en-US" altLang="zh-CN" sz="2800" b="1" i="1" dirty="0">
              <a:solidFill>
                <a:srgbClr val="C0504D"/>
              </a:solidFill>
            </a:endParaRPr>
          </a:p>
        </p:txBody>
      </p:sp>
    </p:spTree>
    <p:extLst>
      <p:ext uri="{BB962C8B-B14F-4D97-AF65-F5344CB8AC3E}">
        <p14:creationId xmlns:p14="http://schemas.microsoft.com/office/powerpoint/2010/main" val="1988515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Testbed</a:t>
            </a:r>
            <a:r>
              <a:rPr lang="en-US" altLang="zh-CN" dirty="0"/>
              <a:t> I</a:t>
            </a:r>
            <a:r>
              <a:rPr lang="en-US" altLang="zh-CN" dirty="0" smtClean="0"/>
              <a:t>mplementation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12</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188702079"/>
              </p:ext>
            </p:extLst>
          </p:nvPr>
        </p:nvGraphicFramePr>
        <p:xfrm>
          <a:off x="833781" y="1412776"/>
          <a:ext cx="7626651" cy="4806379"/>
        </p:xfrm>
        <a:graphic>
          <a:graphicData uri="http://schemas.openxmlformats.org/presentationml/2006/ole">
            <mc:AlternateContent xmlns:mc="http://schemas.openxmlformats.org/markup-compatibility/2006">
              <mc:Choice xmlns:v="urn:schemas-microsoft-com:vml" Requires="v">
                <p:oleObj spid="_x0000_s71023" name="Visio" r:id="rId5" imgW="7315200" imgH="4610215" progId="Visio.Drawing.15">
                  <p:embed/>
                </p:oleObj>
              </mc:Choice>
              <mc:Fallback>
                <p:oleObj name="Visio" r:id="rId5" imgW="7315200" imgH="4610215" progId="Visio.Drawing.15">
                  <p:embed/>
                  <p:pic>
                    <p:nvPicPr>
                      <p:cNvPr id="0" name=""/>
                      <p:cNvPicPr/>
                      <p:nvPr/>
                    </p:nvPicPr>
                    <p:blipFill>
                      <a:blip r:embed="rId6"/>
                      <a:stretch>
                        <a:fillRect/>
                      </a:stretch>
                    </p:blipFill>
                    <p:spPr>
                      <a:xfrm>
                        <a:off x="833781" y="1412776"/>
                        <a:ext cx="7626651" cy="4806379"/>
                      </a:xfrm>
                      <a:prstGeom prst="rect">
                        <a:avLst/>
                      </a:prstGeom>
                    </p:spPr>
                  </p:pic>
                </p:oleObj>
              </mc:Fallback>
            </mc:AlternateContent>
          </a:graphicData>
        </a:graphic>
      </p:graphicFrame>
    </p:spTree>
    <p:extLst>
      <p:ext uri="{BB962C8B-B14F-4D97-AF65-F5344CB8AC3E}">
        <p14:creationId xmlns:p14="http://schemas.microsoft.com/office/powerpoint/2010/main" val="3428769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57" y="2564904"/>
            <a:ext cx="8452703" cy="2812568"/>
          </a:xfrm>
          <a:prstGeom prst="rect">
            <a:avLst/>
          </a:prstGeom>
        </p:spPr>
      </p:pic>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13</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0070C0"/>
                </a:solidFill>
              </a:rPr>
              <a:t>Parameters </a:t>
            </a:r>
            <a:r>
              <a:rPr lang="en-US" altLang="zh-CN" sz="2800" b="1" dirty="0">
                <a:solidFill>
                  <a:srgbClr val="0070C0"/>
                </a:solidFill>
              </a:rPr>
              <a:t>and </a:t>
            </a:r>
            <a:r>
              <a:rPr lang="en-US" altLang="zh-CN" sz="2800" b="1" dirty="0" smtClean="0">
                <a:solidFill>
                  <a:srgbClr val="0070C0"/>
                </a:solidFill>
              </a:rPr>
              <a:t>Scenarios </a:t>
            </a:r>
            <a:endParaRPr lang="en-US" altLang="zh-CN" sz="2800" b="1" dirty="0">
              <a:solidFill>
                <a:srgbClr val="0070C0"/>
              </a:solidFill>
            </a:endParaRPr>
          </a:p>
        </p:txBody>
      </p:sp>
      <p:sp>
        <p:nvSpPr>
          <p:cNvPr id="8" name="内容占位符 2"/>
          <p:cNvSpPr>
            <a:spLocks noGrp="1"/>
          </p:cNvSpPr>
          <p:nvPr>
            <p:ph idx="1"/>
          </p:nvPr>
        </p:nvSpPr>
        <p:spPr>
          <a:xfrm>
            <a:off x="323528" y="2132856"/>
            <a:ext cx="8656362" cy="3960440"/>
          </a:xfrm>
        </p:spPr>
        <p:txBody>
          <a:bodyPr/>
          <a:lstStyle/>
          <a:p>
            <a:pPr algn="just">
              <a:lnSpc>
                <a:spcPct val="120000"/>
              </a:lnSpc>
            </a:pPr>
            <a:r>
              <a:rPr lang="en-US" altLang="zh-CN" sz="2000" dirty="0"/>
              <a:t>Matlab-based </a:t>
            </a:r>
            <a:r>
              <a:rPr lang="en-US" altLang="zh-CN" sz="2000" dirty="0" smtClean="0"/>
              <a:t>implementation of the related algorithms</a:t>
            </a:r>
          </a:p>
          <a:p>
            <a:pPr algn="just">
              <a:lnSpc>
                <a:spcPct val="120000"/>
              </a:lnSpc>
            </a:pPr>
            <a:r>
              <a:rPr lang="en-US" altLang="zh-CN" sz="2000" dirty="0" smtClean="0"/>
              <a:t>Note:</a:t>
            </a:r>
          </a:p>
          <a:p>
            <a:pPr algn="just">
              <a:lnSpc>
                <a:spcPct val="120000"/>
              </a:lnSpc>
            </a:pPr>
            <a:endParaRPr lang="en-US" altLang="zh-CN" sz="2000" dirty="0" smtClean="0"/>
          </a:p>
          <a:p>
            <a:pPr algn="just">
              <a:lnSpc>
                <a:spcPct val="120000"/>
              </a:lnSpc>
            </a:pPr>
            <a:endParaRPr lang="en-US" altLang="zh-CN" sz="2000" dirty="0" smtClean="0">
              <a:solidFill>
                <a:srgbClr val="404040"/>
              </a:solidFill>
            </a:endParaRPr>
          </a:p>
        </p:txBody>
      </p:sp>
    </p:spTree>
    <p:extLst>
      <p:ext uri="{BB962C8B-B14F-4D97-AF65-F5344CB8AC3E}">
        <p14:creationId xmlns:p14="http://schemas.microsoft.com/office/powerpoint/2010/main" val="299818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14</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0070C0"/>
                </a:solidFill>
              </a:rPr>
              <a:t>Refusal ratio</a:t>
            </a:r>
            <a:endParaRPr lang="en-US" altLang="zh-CN" sz="2800" b="1" dirty="0">
              <a:solidFill>
                <a:srgbClr val="0070C0"/>
              </a:solidFill>
            </a:endParaRPr>
          </a:p>
        </p:txBody>
      </p:sp>
      <p:pic>
        <p:nvPicPr>
          <p:cNvPr id="8" name="图片 7"/>
          <p:cNvPicPr>
            <a:picLocks noChangeAspect="1"/>
          </p:cNvPicPr>
          <p:nvPr/>
        </p:nvPicPr>
        <p:blipFill>
          <a:blip r:embed="rId3"/>
          <a:stretch>
            <a:fillRect/>
          </a:stretch>
        </p:blipFill>
        <p:spPr>
          <a:xfrm>
            <a:off x="179512" y="2132856"/>
            <a:ext cx="8678391" cy="3756135"/>
          </a:xfrm>
          <a:prstGeom prst="rect">
            <a:avLst/>
          </a:prstGeom>
        </p:spPr>
      </p:pic>
      <p:sp>
        <p:nvSpPr>
          <p:cNvPr id="6" name="矩形 5"/>
          <p:cNvSpPr/>
          <p:nvPr/>
        </p:nvSpPr>
        <p:spPr>
          <a:xfrm>
            <a:off x="3275856" y="1311554"/>
            <a:ext cx="4588801"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altLang="zh-CN" sz="2000" dirty="0" smtClean="0">
                <a:latin typeface="微软雅黑" panose="020B0503020204020204" pitchFamily="34" charset="-122"/>
                <a:ea typeface="微软雅黑" panose="020B0503020204020204" pitchFamily="34" charset="-122"/>
              </a:rPr>
              <a:t>Refusal ratio: Proportion of UEs that will miss their </a:t>
            </a:r>
            <a:r>
              <a:rPr lang="en-US" altLang="zh-CN" sz="2000" dirty="0">
                <a:latin typeface="微软雅黑" panose="020B0503020204020204" pitchFamily="34" charset="-122"/>
                <a:ea typeface="微软雅黑" panose="020B0503020204020204" pitchFamily="34" charset="-122"/>
              </a:rPr>
              <a:t>deadlines</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5324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Open issues</a:t>
            </a:r>
            <a:endParaRPr lang="en-US" altLang="zh-CN" dirty="0"/>
          </a:p>
        </p:txBody>
      </p:sp>
      <p:sp>
        <p:nvSpPr>
          <p:cNvPr id="3" name="内容占位符 2"/>
          <p:cNvSpPr>
            <a:spLocks noGrp="1"/>
          </p:cNvSpPr>
          <p:nvPr>
            <p:ph idx="1"/>
          </p:nvPr>
        </p:nvSpPr>
        <p:spPr>
          <a:xfrm>
            <a:off x="0" y="1340768"/>
            <a:ext cx="9144000" cy="4525963"/>
          </a:xfrm>
        </p:spPr>
        <p:txBody>
          <a:bodyPr/>
          <a:lstStyle/>
          <a:p>
            <a:pPr marL="342900" lvl="1" indent="-342900" algn="just" hangingPunct="0">
              <a:spcBef>
                <a:spcPts val="0"/>
              </a:spcBef>
              <a:buFont typeface="Arial" charset="0"/>
              <a:buChar char="•"/>
            </a:pPr>
            <a:r>
              <a:rPr lang="en-US" altLang="zh-CN" sz="2400" dirty="0" smtClean="0">
                <a:solidFill>
                  <a:schemeClr val="tx1"/>
                </a:solidFill>
              </a:rPr>
              <a:t>Conclusion</a:t>
            </a:r>
            <a:endParaRPr lang="en-US" altLang="zh-CN" sz="2400" dirty="0">
              <a:solidFill>
                <a:schemeClr val="tx1"/>
              </a:solidFill>
            </a:endParaRPr>
          </a:p>
          <a:p>
            <a:pPr lvl="1" algn="just" hangingPunct="0">
              <a:spcBef>
                <a:spcPts val="0"/>
              </a:spcBef>
            </a:pPr>
            <a:r>
              <a:rPr lang="en-US" altLang="zh-CN" sz="2000" dirty="0"/>
              <a:t>Latency</a:t>
            </a:r>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optimized</a:t>
            </a:r>
            <a:r>
              <a:rPr lang="zh-CN" altLang="en-US" sz="2000" dirty="0"/>
              <a:t> </a:t>
            </a:r>
            <a:r>
              <a:rPr lang="en-US" altLang="zh-CN" sz="2000" dirty="0"/>
              <a:t>by</a:t>
            </a:r>
            <a:r>
              <a:rPr lang="zh-CN" altLang="en-US" sz="2000" dirty="0"/>
              <a:t> </a:t>
            </a:r>
            <a:r>
              <a:rPr lang="en-US" altLang="zh-CN" sz="2000" dirty="0"/>
              <a:t>smartly</a:t>
            </a:r>
            <a:r>
              <a:rPr lang="zh-CN" altLang="en-US" sz="2000" dirty="0"/>
              <a:t> </a:t>
            </a:r>
            <a:r>
              <a:rPr lang="en-US" altLang="zh-CN" sz="2000" dirty="0"/>
              <a:t>solving</a:t>
            </a:r>
            <a:r>
              <a:rPr lang="zh-CN" altLang="en-US" sz="2000" dirty="0"/>
              <a:t> </a:t>
            </a:r>
            <a:r>
              <a:rPr lang="en-US" altLang="zh-CN" sz="2000" dirty="0"/>
              <a:t>a</a:t>
            </a:r>
            <a:r>
              <a:rPr lang="zh-CN" altLang="en-US" sz="2000" dirty="0"/>
              <a:t> </a:t>
            </a:r>
            <a:r>
              <a:rPr lang="en-US" altLang="zh-CN" sz="2000" dirty="0"/>
              <a:t>matching</a:t>
            </a:r>
            <a:r>
              <a:rPr lang="zh-CN" altLang="en-US" sz="2000" dirty="0"/>
              <a:t> </a:t>
            </a:r>
            <a:r>
              <a:rPr lang="en-US" altLang="zh-CN" sz="2000" dirty="0"/>
              <a:t>problem,</a:t>
            </a:r>
            <a:r>
              <a:rPr lang="zh-CN" altLang="en-US" sz="2000" dirty="0"/>
              <a:t> </a:t>
            </a:r>
            <a:r>
              <a:rPr lang="en-US" altLang="zh-CN" sz="2000" dirty="0"/>
              <a:t>improving</a:t>
            </a:r>
            <a:r>
              <a:rPr lang="zh-CN" altLang="en-US" sz="2000" dirty="0"/>
              <a:t> </a:t>
            </a:r>
            <a:r>
              <a:rPr lang="en-US" altLang="zh-CN" sz="2000" dirty="0"/>
              <a:t>offloading</a:t>
            </a:r>
            <a:r>
              <a:rPr lang="zh-CN" altLang="en-US" sz="2000" dirty="0"/>
              <a:t> </a:t>
            </a:r>
            <a:r>
              <a:rPr lang="en-US" altLang="zh-CN" sz="2000" dirty="0"/>
              <a:t>efficiency.</a:t>
            </a:r>
          </a:p>
          <a:p>
            <a:pPr algn="just" hangingPunct="0">
              <a:spcBef>
                <a:spcPts val="0"/>
              </a:spcBef>
            </a:pPr>
            <a:r>
              <a:rPr lang="en-US" altLang="zh-CN" sz="2400" dirty="0" smtClean="0">
                <a:solidFill>
                  <a:schemeClr val="tx1"/>
                </a:solidFill>
              </a:rPr>
              <a:t>On going work</a:t>
            </a:r>
          </a:p>
          <a:p>
            <a:pPr lvl="1" algn="just" hangingPunct="0">
              <a:spcBef>
                <a:spcPts val="0"/>
              </a:spcBef>
            </a:pPr>
            <a:r>
              <a:rPr lang="en-US" altLang="zh-CN" sz="2000" dirty="0" smtClean="0"/>
              <a:t>From</a:t>
            </a:r>
            <a:r>
              <a:rPr lang="zh-CN" altLang="en-US" sz="2000" dirty="0" smtClean="0"/>
              <a:t> </a:t>
            </a:r>
            <a:r>
              <a:rPr lang="en-US" altLang="zh-CN" sz="2000" dirty="0" smtClean="0"/>
              <a:t>the</a:t>
            </a:r>
            <a:r>
              <a:rPr lang="zh-CN" altLang="en-US" sz="2000" dirty="0" smtClean="0"/>
              <a:t> </a:t>
            </a:r>
            <a:r>
              <a:rPr lang="en-US" altLang="zh-CN" sz="2000" dirty="0" err="1" smtClean="0"/>
              <a:t>Amarisoft</a:t>
            </a:r>
            <a:r>
              <a:rPr lang="zh-CN" altLang="en-US" sz="2000" dirty="0" smtClean="0"/>
              <a:t> </a:t>
            </a:r>
            <a:r>
              <a:rPr lang="en-US" altLang="zh-CN" sz="2000" dirty="0" smtClean="0"/>
              <a:t>LTE</a:t>
            </a:r>
            <a:r>
              <a:rPr lang="zh-CN" altLang="en-US" sz="2000" dirty="0" smtClean="0"/>
              <a:t> </a:t>
            </a:r>
            <a:r>
              <a:rPr lang="en-US" altLang="zh-CN" sz="2000" dirty="0" smtClean="0"/>
              <a:t>100</a:t>
            </a:r>
            <a:r>
              <a:rPr lang="zh-CN" altLang="en-US" sz="2000" dirty="0" smtClean="0"/>
              <a:t> </a:t>
            </a:r>
            <a:r>
              <a:rPr lang="en-US" altLang="zh-CN" sz="2000" dirty="0" smtClean="0"/>
              <a:t>to</a:t>
            </a:r>
            <a:r>
              <a:rPr lang="zh-CN" altLang="en-US" sz="2000" dirty="0" smtClean="0"/>
              <a:t> </a:t>
            </a:r>
            <a:r>
              <a:rPr lang="en-US" altLang="zh-CN" sz="2000" dirty="0" err="1" smtClean="0"/>
              <a:t>OpenAirInterface</a:t>
            </a:r>
            <a:r>
              <a:rPr lang="zh-CN" altLang="en-US" sz="2000" dirty="0" smtClean="0"/>
              <a:t> </a:t>
            </a:r>
            <a:r>
              <a:rPr lang="en-US" altLang="zh-CN" sz="2000" dirty="0" smtClean="0"/>
              <a:t>(OAI)</a:t>
            </a:r>
            <a:endParaRPr lang="zh-CN" altLang="en-US" sz="2000" dirty="0" smtClean="0"/>
          </a:p>
          <a:p>
            <a:pPr lvl="1" algn="just" hangingPunct="0">
              <a:spcBef>
                <a:spcPts val="0"/>
              </a:spcBef>
            </a:pPr>
            <a:r>
              <a:rPr lang="en-US" altLang="zh-CN" sz="2000" dirty="0" err="1" smtClean="0"/>
              <a:t>Testbed</a:t>
            </a:r>
            <a:r>
              <a:rPr lang="zh-CN" altLang="en-US" sz="2000" dirty="0" smtClean="0"/>
              <a:t> </a:t>
            </a:r>
            <a:r>
              <a:rPr lang="en-US" altLang="zh-CN" sz="2000" dirty="0" smtClean="0"/>
              <a:t>for</a:t>
            </a:r>
            <a:r>
              <a:rPr lang="zh-CN" altLang="en-US" sz="2000" dirty="0" smtClean="0"/>
              <a:t> </a:t>
            </a:r>
            <a:r>
              <a:rPr lang="en-US" altLang="zh-CN" sz="2000" dirty="0" smtClean="0"/>
              <a:t>mobile</a:t>
            </a:r>
            <a:r>
              <a:rPr lang="zh-CN" altLang="en-US" sz="2000" dirty="0" smtClean="0"/>
              <a:t> </a:t>
            </a:r>
            <a:r>
              <a:rPr lang="en-US" altLang="zh-CN" sz="2000" dirty="0" smtClean="0"/>
              <a:t>edge</a:t>
            </a:r>
            <a:r>
              <a:rPr lang="zh-CN" altLang="en-US" sz="2000" dirty="0" smtClean="0"/>
              <a:t> </a:t>
            </a:r>
            <a:r>
              <a:rPr lang="en-US" altLang="zh-CN" sz="2000" dirty="0" smtClean="0"/>
              <a:t>computing</a:t>
            </a:r>
            <a:r>
              <a:rPr lang="zh-CN" altLang="en-US" sz="2000" dirty="0" smtClean="0"/>
              <a:t> </a:t>
            </a:r>
            <a:r>
              <a:rPr lang="en-US" altLang="zh-CN" sz="2000" dirty="0" smtClean="0"/>
              <a:t>in</a:t>
            </a:r>
            <a:r>
              <a:rPr lang="zh-CN" altLang="en-US" sz="2000" dirty="0" smtClean="0"/>
              <a:t> </a:t>
            </a:r>
            <a:r>
              <a:rPr lang="en-US" altLang="zh-CN" sz="2000" dirty="0" smtClean="0"/>
              <a:t>the</a:t>
            </a:r>
            <a:r>
              <a:rPr lang="zh-CN" altLang="en-US" sz="2000" dirty="0" smtClean="0"/>
              <a:t> </a:t>
            </a:r>
            <a:r>
              <a:rPr lang="en-US" altLang="zh-CN" sz="2000" dirty="0" smtClean="0"/>
              <a:t>C-RAN</a:t>
            </a:r>
            <a:r>
              <a:rPr lang="zh-CN" altLang="en-US" sz="2000" dirty="0" smtClean="0"/>
              <a:t> </a:t>
            </a:r>
            <a:r>
              <a:rPr lang="en-US" altLang="zh-CN" sz="2000" dirty="0" smtClean="0"/>
              <a:t>environment.</a:t>
            </a:r>
          </a:p>
          <a:p>
            <a:pPr marL="342900" lvl="1" indent="-342900" algn="just" hangingPunct="0">
              <a:spcBef>
                <a:spcPts val="0"/>
              </a:spcBef>
              <a:buFont typeface="Arial" charset="0"/>
              <a:buChar char="•"/>
            </a:pPr>
            <a:r>
              <a:rPr lang="en-US" altLang="zh-CN" sz="2400" dirty="0" smtClean="0">
                <a:solidFill>
                  <a:schemeClr val="tx1"/>
                </a:solidFill>
              </a:rPr>
              <a:t>Future work</a:t>
            </a:r>
          </a:p>
          <a:p>
            <a:pPr lvl="1" algn="just" hangingPunct="0">
              <a:spcBef>
                <a:spcPts val="0"/>
              </a:spcBef>
            </a:pPr>
            <a:r>
              <a:rPr lang="en-US" altLang="zh-CN" sz="2000" dirty="0" smtClean="0">
                <a:solidFill>
                  <a:schemeClr val="tx1"/>
                </a:solidFill>
              </a:rPr>
              <a:t>For</a:t>
            </a:r>
            <a:r>
              <a:rPr lang="zh-CN" altLang="en-US" sz="2000" dirty="0" smtClean="0">
                <a:solidFill>
                  <a:schemeClr val="tx1"/>
                </a:solidFill>
              </a:rPr>
              <a:t> </a:t>
            </a:r>
            <a:r>
              <a:rPr lang="en-US" altLang="zh-CN" sz="2000" dirty="0" smtClean="0">
                <a:solidFill>
                  <a:schemeClr val="tx1"/>
                </a:solidFill>
              </a:rPr>
              <a:t>users,</a:t>
            </a:r>
            <a:r>
              <a:rPr lang="zh-CN" altLang="en-US" sz="2000" dirty="0" smtClean="0">
                <a:solidFill>
                  <a:schemeClr val="tx1"/>
                </a:solidFill>
              </a:rPr>
              <a:t> </a:t>
            </a:r>
            <a:r>
              <a:rPr lang="en-US" altLang="zh-CN" sz="2000" dirty="0" smtClean="0">
                <a:solidFill>
                  <a:schemeClr val="tx1"/>
                </a:solidFill>
              </a:rPr>
              <a:t>which</a:t>
            </a:r>
            <a:r>
              <a:rPr lang="zh-CN" altLang="en-US" sz="2000" dirty="0" smtClean="0">
                <a:solidFill>
                  <a:schemeClr val="tx1"/>
                </a:solidFill>
              </a:rPr>
              <a:t> </a:t>
            </a:r>
            <a:r>
              <a:rPr lang="en-US" altLang="zh-CN" sz="2000" dirty="0" smtClean="0">
                <a:solidFill>
                  <a:schemeClr val="tx1"/>
                </a:solidFill>
              </a:rPr>
              <a:t>one</a:t>
            </a:r>
            <a:r>
              <a:rPr lang="zh-CN" altLang="en-US" sz="2000" dirty="0" smtClean="0">
                <a:solidFill>
                  <a:schemeClr val="tx1"/>
                </a:solidFill>
              </a:rPr>
              <a:t> </a:t>
            </a:r>
            <a:r>
              <a:rPr lang="en-US" altLang="zh-CN" sz="2000" dirty="0" smtClean="0">
                <a:solidFill>
                  <a:schemeClr val="tx1"/>
                </a:solidFill>
              </a:rPr>
              <a:t>to</a:t>
            </a:r>
            <a:r>
              <a:rPr lang="zh-CN" altLang="en-US" sz="2000" dirty="0" smtClean="0">
                <a:solidFill>
                  <a:schemeClr val="tx1"/>
                </a:solidFill>
              </a:rPr>
              <a:t> </a:t>
            </a:r>
            <a:r>
              <a:rPr lang="en-US" altLang="zh-CN" sz="2000" dirty="0" smtClean="0">
                <a:solidFill>
                  <a:schemeClr val="tx1"/>
                </a:solidFill>
              </a:rPr>
              <a:t>choose,</a:t>
            </a:r>
            <a:r>
              <a:rPr lang="zh-CN" altLang="en-US" sz="2000" dirty="0" smtClean="0">
                <a:solidFill>
                  <a:schemeClr val="tx1"/>
                </a:solidFill>
              </a:rPr>
              <a:t> </a:t>
            </a:r>
            <a:r>
              <a:rPr lang="en-US" altLang="zh-CN" sz="2000" dirty="0" smtClean="0">
                <a:solidFill>
                  <a:schemeClr val="tx1"/>
                </a:solidFill>
              </a:rPr>
              <a:t>cloud</a:t>
            </a:r>
            <a:r>
              <a:rPr lang="zh-CN" altLang="en-US" sz="2000" dirty="0" smtClean="0">
                <a:solidFill>
                  <a:schemeClr val="tx1"/>
                </a:solidFill>
              </a:rPr>
              <a:t> </a:t>
            </a:r>
            <a:r>
              <a:rPr lang="en-US" altLang="zh-CN" sz="2000" dirty="0" smtClean="0">
                <a:solidFill>
                  <a:schemeClr val="tx1"/>
                </a:solidFill>
              </a:rPr>
              <a:t>or</a:t>
            </a:r>
            <a:r>
              <a:rPr lang="zh-CN" altLang="en-US" sz="2000" dirty="0" smtClean="0">
                <a:solidFill>
                  <a:schemeClr val="tx1"/>
                </a:solidFill>
              </a:rPr>
              <a:t> </a:t>
            </a:r>
            <a:r>
              <a:rPr lang="en-US" altLang="zh-CN" sz="2000" dirty="0" smtClean="0">
                <a:solidFill>
                  <a:schemeClr val="tx1"/>
                </a:solidFill>
              </a:rPr>
              <a:t>edge?</a:t>
            </a:r>
            <a:endParaRPr lang="zh-CN" altLang="en-US" sz="2000" dirty="0" smtClean="0">
              <a:solidFill>
                <a:schemeClr val="tx1"/>
              </a:solidFill>
            </a:endParaRPr>
          </a:p>
          <a:p>
            <a:pPr lvl="1" algn="just" hangingPunct="0">
              <a:spcBef>
                <a:spcPts val="0"/>
              </a:spcBef>
            </a:pPr>
            <a:r>
              <a:rPr lang="en-US" altLang="zh-CN" sz="2000" dirty="0" smtClean="0">
                <a:solidFill>
                  <a:schemeClr val="tx1"/>
                </a:solidFill>
              </a:rPr>
              <a:t>For</a:t>
            </a:r>
            <a:r>
              <a:rPr lang="zh-CN" altLang="en-US" sz="2000" dirty="0" smtClean="0">
                <a:solidFill>
                  <a:schemeClr val="tx1"/>
                </a:solidFill>
              </a:rPr>
              <a:t> </a:t>
            </a:r>
            <a:r>
              <a:rPr lang="en-US" altLang="zh-CN" sz="2000" dirty="0" smtClean="0">
                <a:solidFill>
                  <a:schemeClr val="tx1"/>
                </a:solidFill>
              </a:rPr>
              <a:t>ISPs,</a:t>
            </a:r>
            <a:r>
              <a:rPr lang="zh-CN" altLang="en-US" sz="2000" dirty="0" smtClean="0">
                <a:solidFill>
                  <a:schemeClr val="tx1"/>
                </a:solidFill>
              </a:rPr>
              <a:t> </a:t>
            </a:r>
            <a:r>
              <a:rPr lang="en-US" altLang="zh-CN" sz="2000" dirty="0" smtClean="0">
                <a:solidFill>
                  <a:schemeClr val="tx1"/>
                </a:solidFill>
              </a:rPr>
              <a:t>how</a:t>
            </a:r>
            <a:r>
              <a:rPr lang="zh-CN" altLang="en-US" sz="2000" dirty="0" smtClean="0">
                <a:solidFill>
                  <a:schemeClr val="tx1"/>
                </a:solidFill>
              </a:rPr>
              <a:t> </a:t>
            </a:r>
            <a:r>
              <a:rPr lang="en-US" altLang="zh-CN" sz="2000" dirty="0" smtClean="0">
                <a:solidFill>
                  <a:schemeClr val="tx1"/>
                </a:solidFill>
              </a:rPr>
              <a:t>to</a:t>
            </a:r>
            <a:r>
              <a:rPr lang="zh-CN" altLang="en-US" sz="2000" dirty="0" smtClean="0">
                <a:solidFill>
                  <a:schemeClr val="tx1"/>
                </a:solidFill>
              </a:rPr>
              <a:t> </a:t>
            </a:r>
            <a:r>
              <a:rPr lang="en-US" altLang="zh-CN" sz="2000" dirty="0" smtClean="0">
                <a:solidFill>
                  <a:schemeClr val="tx1"/>
                </a:solidFill>
              </a:rPr>
              <a:t>assignment</a:t>
            </a:r>
            <a:r>
              <a:rPr lang="zh-CN" altLang="en-US" sz="2000" dirty="0" smtClean="0">
                <a:solidFill>
                  <a:schemeClr val="tx1"/>
                </a:solidFill>
              </a:rPr>
              <a:t> </a:t>
            </a:r>
            <a:r>
              <a:rPr lang="en-US" altLang="zh-CN" sz="2000" dirty="0" smtClean="0">
                <a:solidFill>
                  <a:schemeClr val="tx1"/>
                </a:solidFill>
              </a:rPr>
              <a:t>resources</a:t>
            </a:r>
            <a:r>
              <a:rPr lang="zh-CN" altLang="en-US" sz="2000" dirty="0" smtClean="0">
                <a:solidFill>
                  <a:schemeClr val="tx1"/>
                </a:solidFill>
              </a:rPr>
              <a:t> </a:t>
            </a:r>
            <a:r>
              <a:rPr lang="en-US" altLang="zh-CN" sz="2000" dirty="0" smtClean="0">
                <a:solidFill>
                  <a:schemeClr val="tx1"/>
                </a:solidFill>
              </a:rPr>
              <a:t>with</a:t>
            </a:r>
            <a:r>
              <a:rPr lang="zh-CN" altLang="en-US" sz="2000" dirty="0" smtClean="0">
                <a:solidFill>
                  <a:schemeClr val="tx1"/>
                </a:solidFill>
              </a:rPr>
              <a:t> </a:t>
            </a:r>
            <a:r>
              <a:rPr lang="en-US" altLang="zh-CN" sz="2000" dirty="0" smtClean="0">
                <a:solidFill>
                  <a:schemeClr val="tx1"/>
                </a:solidFill>
              </a:rPr>
              <a:t>a</a:t>
            </a:r>
            <a:r>
              <a:rPr lang="zh-CN" altLang="en-US" sz="2000" dirty="0" smtClean="0">
                <a:solidFill>
                  <a:schemeClr val="tx1"/>
                </a:solidFill>
              </a:rPr>
              <a:t> </a:t>
            </a:r>
            <a:r>
              <a:rPr lang="en-US" altLang="zh-CN" sz="2000" dirty="0" smtClean="0">
                <a:solidFill>
                  <a:schemeClr val="tx1"/>
                </a:solidFill>
              </a:rPr>
              <a:t>budget?</a:t>
            </a:r>
            <a:endParaRPr lang="zh-CN" altLang="en-US" sz="2000" dirty="0" smtClean="0">
              <a:solidFill>
                <a:schemeClr val="tx1"/>
              </a:solidFill>
            </a:endParaRPr>
          </a:p>
          <a:p>
            <a:pPr lvl="1" algn="just" hangingPunct="0">
              <a:spcBef>
                <a:spcPts val="0"/>
              </a:spcBef>
            </a:pPr>
            <a:r>
              <a:rPr lang="en-US" altLang="zh-CN" sz="2000" dirty="0" smtClean="0">
                <a:solidFill>
                  <a:schemeClr val="tx1"/>
                </a:solidFill>
              </a:rPr>
              <a:t>A</a:t>
            </a:r>
            <a:r>
              <a:rPr lang="zh-CN" altLang="en-US" sz="2000" dirty="0" smtClean="0">
                <a:solidFill>
                  <a:schemeClr val="tx1"/>
                </a:solidFill>
              </a:rPr>
              <a:t> </a:t>
            </a:r>
            <a:r>
              <a:rPr lang="en-US" altLang="zh-CN" sz="2000" dirty="0">
                <a:solidFill>
                  <a:schemeClr val="tx1"/>
                </a:solidFill>
              </a:rPr>
              <a:t>g</a:t>
            </a:r>
            <a:r>
              <a:rPr lang="en-US" altLang="zh-CN" sz="2000" dirty="0" smtClean="0">
                <a:solidFill>
                  <a:schemeClr val="tx1"/>
                </a:solidFill>
              </a:rPr>
              <a:t>ame</a:t>
            </a:r>
            <a:r>
              <a:rPr lang="zh-CN" altLang="en-US" sz="2000" dirty="0" smtClean="0">
                <a:solidFill>
                  <a:schemeClr val="tx1"/>
                </a:solidFill>
              </a:rPr>
              <a:t> </a:t>
            </a:r>
            <a:r>
              <a:rPr lang="en-US" altLang="zh-CN" sz="2000" dirty="0" smtClean="0">
                <a:solidFill>
                  <a:schemeClr val="tx1"/>
                </a:solidFill>
              </a:rPr>
              <a:t>among</a:t>
            </a:r>
            <a:r>
              <a:rPr lang="zh-CN" altLang="en-US" sz="2000" dirty="0" smtClean="0">
                <a:solidFill>
                  <a:schemeClr val="tx1"/>
                </a:solidFill>
              </a:rPr>
              <a:t> </a:t>
            </a:r>
            <a:r>
              <a:rPr lang="en-US" altLang="zh-CN" sz="2000" dirty="0" smtClean="0">
                <a:solidFill>
                  <a:schemeClr val="tx1"/>
                </a:solidFill>
              </a:rPr>
              <a:t>users,</a:t>
            </a:r>
            <a:r>
              <a:rPr lang="zh-CN" altLang="en-US" sz="2000" dirty="0" smtClean="0">
                <a:solidFill>
                  <a:schemeClr val="tx1"/>
                </a:solidFill>
              </a:rPr>
              <a:t> </a:t>
            </a:r>
            <a:r>
              <a:rPr lang="en-US" altLang="zh-CN" sz="2000" dirty="0" smtClean="0">
                <a:solidFill>
                  <a:schemeClr val="tx1"/>
                </a:solidFill>
              </a:rPr>
              <a:t>ISPs,</a:t>
            </a:r>
            <a:r>
              <a:rPr lang="zh-CN" altLang="en-US" sz="2000" dirty="0" smtClean="0">
                <a:solidFill>
                  <a:schemeClr val="tx1"/>
                </a:solidFill>
              </a:rPr>
              <a:t> </a:t>
            </a:r>
            <a:r>
              <a:rPr lang="en-US" altLang="zh-CN" sz="2000" dirty="0" smtClean="0">
                <a:solidFill>
                  <a:schemeClr val="tx1"/>
                </a:solidFill>
              </a:rPr>
              <a:t>cloud</a:t>
            </a:r>
            <a:r>
              <a:rPr lang="zh-CN" altLang="en-US" sz="2000" dirty="0" smtClean="0">
                <a:solidFill>
                  <a:schemeClr val="tx1"/>
                </a:solidFill>
              </a:rPr>
              <a:t> </a:t>
            </a:r>
            <a:r>
              <a:rPr lang="en-US" altLang="zh-CN" sz="2000" dirty="0" smtClean="0">
                <a:solidFill>
                  <a:schemeClr val="tx1"/>
                </a:solidFill>
              </a:rPr>
              <a:t>providers.</a:t>
            </a:r>
            <a:endParaRPr lang="en-US" altLang="zh-CN" sz="2000" dirty="0"/>
          </a:p>
        </p:txBody>
      </p:sp>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15</a:t>
            </a:fld>
            <a:endParaRPr lang="zh-CN" altLang="en-US"/>
          </a:p>
        </p:txBody>
      </p:sp>
    </p:spTree>
    <p:extLst>
      <p:ext uri="{BB962C8B-B14F-4D97-AF65-F5344CB8AC3E}">
        <p14:creationId xmlns:p14="http://schemas.microsoft.com/office/powerpoint/2010/main" val="4093754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未标题-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276872"/>
            <a:ext cx="32400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E00A47B1-09D9-4943-9628-ADAE68CC06D3}" type="slidenum">
              <a:rPr lang="zh-CN" altLang="en-US" smtClean="0"/>
              <a:pPr>
                <a:defRPr/>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420888"/>
            <a:ext cx="8229600" cy="2913187"/>
          </a:xfrm>
        </p:spPr>
        <p:txBody>
          <a:bodyPr/>
          <a:lstStyle/>
          <a:p>
            <a:pPr marL="0" indent="0" algn="ctr">
              <a:buNone/>
            </a:pPr>
            <a:r>
              <a:rPr lang="en-US" altLang="zh-CN" sz="8000" dirty="0" smtClean="0"/>
              <a:t>Back up</a:t>
            </a:r>
            <a:endParaRPr lang="zh-CN" altLang="en-US" sz="8000" dirty="0"/>
          </a:p>
        </p:txBody>
      </p:sp>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17</a:t>
            </a:fld>
            <a:endParaRPr lang="zh-CN" altLang="en-US"/>
          </a:p>
        </p:txBody>
      </p:sp>
    </p:spTree>
    <p:extLst>
      <p:ext uri="{BB962C8B-B14F-4D97-AF65-F5344CB8AC3E}">
        <p14:creationId xmlns:p14="http://schemas.microsoft.com/office/powerpoint/2010/main" val="1601910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When C-RAN meets MEC</a:t>
            </a:r>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18</a:t>
            </a:fld>
            <a:endParaRPr lang="zh-CN" altLang="en-US"/>
          </a:p>
        </p:txBody>
      </p:sp>
      <p:sp>
        <p:nvSpPr>
          <p:cNvPr id="10" name="TextBox 9"/>
          <p:cNvSpPr txBox="1"/>
          <p:nvPr/>
        </p:nvSpPr>
        <p:spPr>
          <a:xfrm>
            <a:off x="257796" y="2564904"/>
            <a:ext cx="8424936" cy="523220"/>
          </a:xfrm>
          <a:prstGeom prst="rect">
            <a:avLst/>
          </a:prstGeom>
          <a:noFill/>
        </p:spPr>
        <p:txBody>
          <a:bodyPr wrap="square" rtlCol="0">
            <a:spAutoFit/>
          </a:bodyPr>
          <a:lstStyle/>
          <a:p>
            <a:r>
              <a:rPr lang="en-US" altLang="zh-CN" sz="2800" b="1" dirty="0" smtClean="0">
                <a:solidFill>
                  <a:srgbClr val="0070C0"/>
                </a:solidFill>
              </a:rPr>
              <a:t>MEC: Mobile edge computing</a:t>
            </a:r>
          </a:p>
        </p:txBody>
      </p:sp>
      <p:sp>
        <p:nvSpPr>
          <p:cNvPr id="8" name="TextBox 9"/>
          <p:cNvSpPr txBox="1"/>
          <p:nvPr/>
        </p:nvSpPr>
        <p:spPr>
          <a:xfrm>
            <a:off x="257796" y="1401573"/>
            <a:ext cx="8424936" cy="523220"/>
          </a:xfrm>
          <a:prstGeom prst="rect">
            <a:avLst/>
          </a:prstGeom>
          <a:noFill/>
        </p:spPr>
        <p:txBody>
          <a:bodyPr wrap="square" rtlCol="0">
            <a:spAutoFit/>
          </a:bodyPr>
          <a:lstStyle/>
          <a:p>
            <a:r>
              <a:rPr lang="en-US" altLang="zh-CN" sz="2800" b="1" dirty="0" smtClean="0">
                <a:solidFill>
                  <a:srgbClr val="0070C0"/>
                </a:solidFill>
              </a:rPr>
              <a:t>C-RAN: Cloud-based radio access network</a:t>
            </a:r>
          </a:p>
        </p:txBody>
      </p:sp>
      <p:sp>
        <p:nvSpPr>
          <p:cNvPr id="11" name="内容占位符 2"/>
          <p:cNvSpPr>
            <a:spLocks noGrp="1"/>
          </p:cNvSpPr>
          <p:nvPr>
            <p:ph idx="1"/>
          </p:nvPr>
        </p:nvSpPr>
        <p:spPr>
          <a:xfrm>
            <a:off x="391468" y="2033641"/>
            <a:ext cx="8656362" cy="1440159"/>
          </a:xfrm>
        </p:spPr>
        <p:txBody>
          <a:bodyPr/>
          <a:lstStyle/>
          <a:p>
            <a:pPr>
              <a:lnSpc>
                <a:spcPct val="120000"/>
              </a:lnSpc>
            </a:pPr>
            <a:r>
              <a:rPr lang="en-US" altLang="zh-CN" sz="2000" dirty="0"/>
              <a:t>C-RAN uses centralized </a:t>
            </a:r>
            <a:r>
              <a:rPr lang="en-US" altLang="zh-CN" sz="2000" dirty="0" smtClean="0"/>
              <a:t>BBU to </a:t>
            </a:r>
            <a:r>
              <a:rPr lang="en-US" altLang="zh-CN" sz="2000" dirty="0"/>
              <a:t>do baseband processing</a:t>
            </a:r>
          </a:p>
        </p:txBody>
      </p:sp>
      <p:sp>
        <p:nvSpPr>
          <p:cNvPr id="9" name="内容占位符 2"/>
          <p:cNvSpPr txBox="1">
            <a:spLocks/>
          </p:cNvSpPr>
          <p:nvPr/>
        </p:nvSpPr>
        <p:spPr bwMode="auto">
          <a:xfrm>
            <a:off x="391468" y="3097756"/>
            <a:ext cx="8656362"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50000"/>
              </a:lnSpc>
              <a:spcBef>
                <a:spcPct val="20000"/>
              </a:spcBef>
              <a:spcAft>
                <a:spcPct val="0"/>
              </a:spcAft>
              <a:buFont typeface="Arial" charset="0"/>
              <a:buChar char="•"/>
              <a:defRPr sz="3200" kern="1200">
                <a:solidFill>
                  <a:srgbClr val="404040"/>
                </a:solidFill>
                <a:latin typeface="微软雅黑" pitchFamily="34" charset="-122"/>
                <a:ea typeface="微软雅黑" pitchFamily="34" charset="-122"/>
                <a:cs typeface="+mn-cs"/>
              </a:defRPr>
            </a:lvl1pPr>
            <a:lvl2pPr marL="742950" indent="-285750" algn="l" rtl="0" fontAlgn="base">
              <a:lnSpc>
                <a:spcPct val="150000"/>
              </a:lnSpc>
              <a:spcBef>
                <a:spcPct val="20000"/>
              </a:spcBef>
              <a:spcAft>
                <a:spcPct val="0"/>
              </a:spcAft>
              <a:buFont typeface="Arial" charset="0"/>
              <a:buChar char="–"/>
              <a:defRPr sz="2800" kern="1200">
                <a:solidFill>
                  <a:schemeClr val="tx1">
                    <a:lumMod val="75000"/>
                    <a:lumOff val="25000"/>
                  </a:schemeClr>
                </a:solidFill>
                <a:latin typeface="微软雅黑" pitchFamily="34" charset="-122"/>
                <a:ea typeface="微软雅黑" pitchFamily="34" charset="-122"/>
                <a:cs typeface="+mn-cs"/>
              </a:defRPr>
            </a:lvl2pPr>
            <a:lvl3pPr marL="1143000" indent="-228600" algn="l" rtl="0" fontAlgn="base">
              <a:lnSpc>
                <a:spcPct val="150000"/>
              </a:lnSpc>
              <a:spcBef>
                <a:spcPct val="20000"/>
              </a:spcBef>
              <a:spcAft>
                <a:spcPct val="0"/>
              </a:spcAft>
              <a:buFont typeface="Arial" charset="0"/>
              <a:buChar char="•"/>
              <a:defRPr sz="2400" kern="1200">
                <a:solidFill>
                  <a:schemeClr val="tx1">
                    <a:lumMod val="75000"/>
                    <a:lumOff val="25000"/>
                  </a:schemeClr>
                </a:solidFill>
                <a:latin typeface="微软雅黑" pitchFamily="34" charset="-122"/>
                <a:ea typeface="微软雅黑" pitchFamily="34" charset="-122"/>
                <a:cs typeface="+mn-cs"/>
              </a:defRPr>
            </a:lvl3pPr>
            <a:lvl4pPr marL="16002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4pPr>
            <a:lvl5pPr marL="20574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altLang="zh-CN" sz="2000" dirty="0"/>
              <a:t>MEC handles </a:t>
            </a:r>
            <a:r>
              <a:rPr lang="en-US" altLang="zh-CN" sz="2000" dirty="0" smtClean="0"/>
              <a:t>distributed task </a:t>
            </a:r>
            <a:r>
              <a:rPr lang="en-US" altLang="zh-CN" sz="2000" dirty="0"/>
              <a:t>offloading by shifting computation capacity from </a:t>
            </a:r>
            <a:r>
              <a:rPr lang="en-US" altLang="zh-CN" sz="2000" dirty="0" smtClean="0"/>
              <a:t>the public </a:t>
            </a:r>
            <a:r>
              <a:rPr lang="en-US" altLang="zh-CN" sz="2000" dirty="0"/>
              <a:t>cloud to the edge cloud</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9411" y="4025897"/>
            <a:ext cx="936629" cy="1099079"/>
          </a:xfrm>
          <a:prstGeom prst="rect">
            <a:avLst/>
          </a:prstGeom>
        </p:spPr>
      </p:pic>
      <p:grpSp>
        <p:nvGrpSpPr>
          <p:cNvPr id="15" name="组合 14"/>
          <p:cNvGrpSpPr/>
          <p:nvPr/>
        </p:nvGrpSpPr>
        <p:grpSpPr>
          <a:xfrm>
            <a:off x="898260" y="4758259"/>
            <a:ext cx="7318395" cy="1105381"/>
            <a:chOff x="898260" y="4758259"/>
            <a:chExt cx="7318395" cy="1105381"/>
          </a:xfrm>
        </p:grpSpPr>
        <p:sp>
          <p:nvSpPr>
            <p:cNvPr id="4" name="文本框 3"/>
            <p:cNvSpPr txBox="1"/>
            <p:nvPr/>
          </p:nvSpPr>
          <p:spPr>
            <a:xfrm>
              <a:off x="898260" y="4758259"/>
              <a:ext cx="2081955"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MEC </a:t>
              </a:r>
              <a:r>
                <a:rPr lang="en-US" altLang="zh-CN" sz="2800" b="1" dirty="0">
                  <a:solidFill>
                    <a:schemeClr val="bg1"/>
                  </a:solidFill>
                  <a:latin typeface="Calibri" pitchFamily="34" charset="0"/>
                  <a:ea typeface="宋体" charset="-122"/>
                </a:rPr>
                <a:t>mobile </a:t>
              </a:r>
              <a:r>
                <a:rPr lang="en-US" altLang="zh-CN" sz="2800" b="1" dirty="0" smtClean="0">
                  <a:solidFill>
                    <a:schemeClr val="bg1"/>
                  </a:solidFill>
                  <a:latin typeface="Calibri" pitchFamily="34" charset="0"/>
                  <a:ea typeface="宋体" charset="-122"/>
                </a:rPr>
                <a:t>offloading</a:t>
              </a:r>
              <a:endParaRPr lang="zh-CN" altLang="en-US" sz="2800" b="1" dirty="0">
                <a:solidFill>
                  <a:schemeClr val="bg1"/>
                </a:solidFill>
                <a:latin typeface="Calibri" pitchFamily="34" charset="0"/>
                <a:ea typeface="宋体" charset="-122"/>
              </a:endParaRPr>
            </a:p>
          </p:txBody>
        </p:sp>
        <p:sp>
          <p:nvSpPr>
            <p:cNvPr id="12" name="文本框 11"/>
            <p:cNvSpPr txBox="1"/>
            <p:nvPr/>
          </p:nvSpPr>
          <p:spPr>
            <a:xfrm>
              <a:off x="5940152" y="4758259"/>
              <a:ext cx="2276503"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a:solidFill>
                    <a:schemeClr val="bg1"/>
                  </a:solidFill>
                  <a:latin typeface="Calibri" pitchFamily="34" charset="0"/>
                  <a:ea typeface="宋体" charset="-122"/>
                </a:rPr>
                <a:t>C-RAN environment</a:t>
              </a:r>
              <a:endParaRPr lang="zh-CN" altLang="en-US" sz="2800" b="1" dirty="0">
                <a:solidFill>
                  <a:schemeClr val="bg1"/>
                </a:solidFill>
                <a:latin typeface="Calibri" pitchFamily="34" charset="0"/>
                <a:ea typeface="宋体" charset="-122"/>
              </a:endParaRPr>
            </a:p>
          </p:txBody>
        </p:sp>
        <p:sp>
          <p:nvSpPr>
            <p:cNvPr id="13" name="右箭头 12"/>
            <p:cNvSpPr/>
            <p:nvPr/>
          </p:nvSpPr>
          <p:spPr>
            <a:xfrm>
              <a:off x="3376451" y="5090012"/>
              <a:ext cx="2275669" cy="41212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4" name="TextBox 9"/>
            <p:cNvSpPr txBox="1"/>
            <p:nvPr/>
          </p:nvSpPr>
          <p:spPr>
            <a:xfrm>
              <a:off x="3487969" y="5340420"/>
              <a:ext cx="2052631" cy="523220"/>
            </a:xfrm>
            <a:prstGeom prst="rect">
              <a:avLst/>
            </a:prstGeom>
            <a:noFill/>
          </p:spPr>
          <p:txBody>
            <a:bodyPr wrap="square" rtlCol="0">
              <a:spAutoFit/>
            </a:bodyPr>
            <a:lstStyle/>
            <a:p>
              <a:r>
                <a:rPr lang="en-US" altLang="zh-CN" sz="2800" b="1" dirty="0" smtClean="0">
                  <a:solidFill>
                    <a:srgbClr val="00B050"/>
                  </a:solidFill>
                </a:rPr>
                <a:t>Still work in</a:t>
              </a:r>
            </a:p>
          </p:txBody>
        </p:sp>
      </p:grpSp>
    </p:spTree>
    <p:extLst>
      <p:ext uri="{BB962C8B-B14F-4D97-AF65-F5344CB8AC3E}">
        <p14:creationId xmlns:p14="http://schemas.microsoft.com/office/powerpoint/2010/main" val="2053182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Cloud Radio Access Network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19</a:t>
            </a:fld>
            <a:endParaRPr lang="zh-CN" altLang="en-US"/>
          </a:p>
        </p:txBody>
      </p:sp>
      <p:sp>
        <p:nvSpPr>
          <p:cNvPr id="39" name="TextBox 9"/>
          <p:cNvSpPr txBox="1"/>
          <p:nvPr/>
        </p:nvSpPr>
        <p:spPr>
          <a:xfrm>
            <a:off x="257796" y="1340768"/>
            <a:ext cx="8424936" cy="523220"/>
          </a:xfrm>
          <a:prstGeom prst="rect">
            <a:avLst/>
          </a:prstGeom>
          <a:noFill/>
        </p:spPr>
        <p:txBody>
          <a:bodyPr wrap="square" rtlCol="0">
            <a:spAutoFit/>
          </a:bodyPr>
          <a:lstStyle/>
          <a:p>
            <a:r>
              <a:rPr lang="en-US" altLang="zh-CN" sz="2800" b="1" dirty="0" smtClean="0">
                <a:solidFill>
                  <a:srgbClr val="0070C0"/>
                </a:solidFill>
              </a:rPr>
              <a:t>C-RAN trial and deployment in CMCC</a:t>
            </a:r>
          </a:p>
        </p:txBody>
      </p:sp>
      <p:sp>
        <p:nvSpPr>
          <p:cNvPr id="6" name="object 2"/>
          <p:cNvSpPr/>
          <p:nvPr/>
        </p:nvSpPr>
        <p:spPr>
          <a:xfrm>
            <a:off x="257796" y="1841927"/>
            <a:ext cx="8782182" cy="4395385"/>
          </a:xfrm>
          <a:prstGeom prst="rect">
            <a:avLst/>
          </a:prstGeom>
          <a:blipFill>
            <a:blip r:embed="rId3" cstate="print"/>
            <a:srcRect/>
            <a:stretch>
              <a:fillRect t="-20244" b="-16577"/>
            </a:stretch>
          </a:blipFill>
        </p:spPr>
        <p:txBody>
          <a:bodyPr wrap="square" lIns="0" tIns="0" rIns="0" bIns="0" rtlCol="0"/>
          <a:lstStyle/>
          <a:p>
            <a:endParaRPr/>
          </a:p>
        </p:txBody>
      </p:sp>
    </p:spTree>
    <p:extLst>
      <p:ext uri="{BB962C8B-B14F-4D97-AF65-F5344CB8AC3E}">
        <p14:creationId xmlns:p14="http://schemas.microsoft.com/office/powerpoint/2010/main" val="26783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http://www.zdnet.com/i/story/60/51/005333/tablets_onlive_111206_1f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461338"/>
            <a:ext cx="5200572" cy="177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en-US" altLang="zh-CN" dirty="0" smtClean="0"/>
              <a:t>Case Study</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a:t>
            </a:fld>
            <a:endParaRPr lang="zh-CN" altLang="en-US"/>
          </a:p>
        </p:txBody>
      </p:sp>
      <p:sp>
        <p:nvSpPr>
          <p:cNvPr id="39" name="TextBox 9"/>
          <p:cNvSpPr txBox="1"/>
          <p:nvPr/>
        </p:nvSpPr>
        <p:spPr>
          <a:xfrm>
            <a:off x="359532" y="1418601"/>
            <a:ext cx="8424936" cy="523220"/>
          </a:xfrm>
          <a:prstGeom prst="rect">
            <a:avLst/>
          </a:prstGeom>
          <a:noFill/>
        </p:spPr>
        <p:txBody>
          <a:bodyPr wrap="square" rtlCol="0">
            <a:spAutoFit/>
          </a:bodyPr>
          <a:lstStyle/>
          <a:p>
            <a:r>
              <a:rPr lang="en-US" altLang="zh-CN" sz="2800" b="1" dirty="0">
                <a:solidFill>
                  <a:srgbClr val="0070C0"/>
                </a:solidFill>
              </a:rPr>
              <a:t>Smart City Online </a:t>
            </a:r>
            <a:r>
              <a:rPr lang="en-US" altLang="zh-CN" sz="2800" b="1" dirty="0" smtClean="0">
                <a:solidFill>
                  <a:srgbClr val="0070C0"/>
                </a:solidFill>
              </a:rPr>
              <a:t>Monitoring</a:t>
            </a:r>
            <a:endParaRPr lang="en-US" altLang="zh-CN" sz="2800" b="1" dirty="0">
              <a:solidFill>
                <a:srgbClr val="0070C0"/>
              </a:solidFill>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42100681"/>
              </p:ext>
            </p:extLst>
          </p:nvPr>
        </p:nvGraphicFramePr>
        <p:xfrm>
          <a:off x="251520" y="1789954"/>
          <a:ext cx="4888678" cy="3065853"/>
        </p:xfrm>
        <a:graphic>
          <a:graphicData uri="http://schemas.openxmlformats.org/presentationml/2006/ole">
            <mc:AlternateContent xmlns:mc="http://schemas.openxmlformats.org/markup-compatibility/2006">
              <mc:Choice xmlns:v="urn:schemas-microsoft-com:vml" Requires="v">
                <p:oleObj spid="_x0000_s74248" name="Visio" r:id="rId6" imgW="4953172" imgH="3105035" progId="Visio.Drawing.15">
                  <p:embed/>
                </p:oleObj>
              </mc:Choice>
              <mc:Fallback>
                <p:oleObj name="Visio" r:id="rId6" imgW="4953172" imgH="3105035" progId="Visio.Drawing.15">
                  <p:embed/>
                  <p:pic>
                    <p:nvPicPr>
                      <p:cNvPr id="0" name=""/>
                      <p:cNvPicPr/>
                      <p:nvPr/>
                    </p:nvPicPr>
                    <p:blipFill>
                      <a:blip r:embed="rId7"/>
                      <a:stretch>
                        <a:fillRect/>
                      </a:stretch>
                    </p:blipFill>
                    <p:spPr>
                      <a:xfrm>
                        <a:off x="251520" y="1789954"/>
                        <a:ext cx="4888678" cy="3065853"/>
                      </a:xfrm>
                      <a:prstGeom prst="rect">
                        <a:avLst/>
                      </a:prstGeom>
                    </p:spPr>
                  </p:pic>
                </p:oleObj>
              </mc:Fallback>
            </mc:AlternateContent>
          </a:graphicData>
        </a:graphic>
      </p:graphicFrame>
      <p:sp>
        <p:nvSpPr>
          <p:cNvPr id="15" name="Rectangle 16"/>
          <p:cNvSpPr>
            <a:spLocks noChangeArrowheads="1"/>
          </p:cNvSpPr>
          <p:nvPr/>
        </p:nvSpPr>
        <p:spPr bwMode="auto">
          <a:xfrm>
            <a:off x="5417312" y="1418601"/>
            <a:ext cx="405123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SzPct val="100000"/>
              <a:buFont typeface="Arial" charset="0"/>
              <a:buBlip>
                <a:blip r:embed="rId8"/>
              </a:buBlip>
              <a:defRPr sz="3200">
                <a:solidFill>
                  <a:schemeClr val="tx1"/>
                </a:solidFill>
                <a:latin typeface="Calibri" charset="0"/>
                <a:ea typeface="宋体" charset="0"/>
              </a:defRPr>
            </a:lvl1pPr>
            <a:lvl2pPr marL="742950" indent="-285750">
              <a:spcBef>
                <a:spcPct val="20000"/>
              </a:spcBef>
              <a:buSzPct val="100000"/>
              <a:buBlip>
                <a:blip r:embed="rId9"/>
              </a:buBlip>
              <a:defRPr sz="2400">
                <a:solidFill>
                  <a:schemeClr val="tx1"/>
                </a:solidFill>
                <a:latin typeface="Calibri" charset="0"/>
                <a:ea typeface="宋体" charset="0"/>
              </a:defRPr>
            </a:lvl2pPr>
            <a:lvl3pPr marL="1143000" indent="-228600">
              <a:spcBef>
                <a:spcPct val="20000"/>
              </a:spcBef>
              <a:buSzPct val="100000"/>
              <a:buBlip>
                <a:blip r:embed="rId10"/>
              </a:buBlip>
              <a:defRPr sz="2400">
                <a:solidFill>
                  <a:schemeClr val="tx1"/>
                </a:solidFill>
                <a:latin typeface="Calibri" charset="0"/>
                <a:ea typeface="宋体" charset="0"/>
              </a:defRPr>
            </a:lvl3pPr>
            <a:lvl4pPr marL="1600200" indent="-228600">
              <a:spcBef>
                <a:spcPct val="20000"/>
              </a:spcBef>
              <a:buSzPct val="100000"/>
              <a:buBlip>
                <a:blip r:embed="rId11"/>
              </a:buBlip>
              <a:defRPr sz="2000">
                <a:solidFill>
                  <a:schemeClr val="tx1"/>
                </a:solidFill>
                <a:latin typeface="Calibri" charset="0"/>
                <a:ea typeface="宋体" charset="0"/>
              </a:defRPr>
            </a:lvl4pPr>
            <a:lvl5pPr marL="2057400" indent="-228600">
              <a:spcBef>
                <a:spcPct val="20000"/>
              </a:spcBef>
              <a:buSzPct val="100000"/>
              <a:buBlip>
                <a:blip r:embed="rId12"/>
              </a:buBlip>
              <a:defRPr sz="2000">
                <a:solidFill>
                  <a:schemeClr val="tx1"/>
                </a:solidFill>
                <a:latin typeface="Calibri" charset="0"/>
                <a:ea typeface="宋体" charset="0"/>
              </a:defRPr>
            </a:lvl5pPr>
            <a:lvl6pPr marL="2514600" indent="-228600" eaLnBrk="0" fontAlgn="base" hangingPunct="0">
              <a:spcBef>
                <a:spcPct val="20000"/>
              </a:spcBef>
              <a:spcAft>
                <a:spcPct val="0"/>
              </a:spcAft>
              <a:buSzPct val="100000"/>
              <a:buBlip>
                <a:blip r:embed="rId12"/>
              </a:buBlip>
              <a:defRPr sz="2000">
                <a:solidFill>
                  <a:schemeClr val="tx1"/>
                </a:solidFill>
                <a:latin typeface="Calibri" charset="0"/>
                <a:ea typeface="宋体" charset="0"/>
              </a:defRPr>
            </a:lvl6pPr>
            <a:lvl7pPr marL="2971800" indent="-228600" eaLnBrk="0" fontAlgn="base" hangingPunct="0">
              <a:spcBef>
                <a:spcPct val="20000"/>
              </a:spcBef>
              <a:spcAft>
                <a:spcPct val="0"/>
              </a:spcAft>
              <a:buSzPct val="100000"/>
              <a:buBlip>
                <a:blip r:embed="rId12"/>
              </a:buBlip>
              <a:defRPr sz="2000">
                <a:solidFill>
                  <a:schemeClr val="tx1"/>
                </a:solidFill>
                <a:latin typeface="Calibri" charset="0"/>
                <a:ea typeface="宋体" charset="0"/>
              </a:defRPr>
            </a:lvl7pPr>
            <a:lvl8pPr marL="3429000" indent="-228600" eaLnBrk="0" fontAlgn="base" hangingPunct="0">
              <a:spcBef>
                <a:spcPct val="20000"/>
              </a:spcBef>
              <a:spcAft>
                <a:spcPct val="0"/>
              </a:spcAft>
              <a:buSzPct val="100000"/>
              <a:buBlip>
                <a:blip r:embed="rId12"/>
              </a:buBlip>
              <a:defRPr sz="2000">
                <a:solidFill>
                  <a:schemeClr val="tx1"/>
                </a:solidFill>
                <a:latin typeface="Calibri" charset="0"/>
                <a:ea typeface="宋体" charset="0"/>
              </a:defRPr>
            </a:lvl8pPr>
            <a:lvl9pPr marL="3886200" indent="-228600" eaLnBrk="0" fontAlgn="base" hangingPunct="0">
              <a:spcBef>
                <a:spcPct val="20000"/>
              </a:spcBef>
              <a:spcAft>
                <a:spcPct val="0"/>
              </a:spcAft>
              <a:buSzPct val="100000"/>
              <a:buBlip>
                <a:blip r:embed="rId12"/>
              </a:buBlip>
              <a:defRPr sz="2000">
                <a:solidFill>
                  <a:schemeClr val="tx1"/>
                </a:solidFill>
                <a:latin typeface="Calibri" charset="0"/>
                <a:ea typeface="宋体" charset="0"/>
              </a:defRPr>
            </a:lvl9pPr>
          </a:lstStyle>
          <a:p>
            <a:pPr eaLnBrk="1" hangingPunct="1">
              <a:spcBef>
                <a:spcPct val="0"/>
              </a:spcBef>
              <a:buClrTx/>
              <a:buSzTx/>
              <a:buFontTx/>
              <a:buNone/>
            </a:pPr>
            <a:r>
              <a:rPr lang="en-US" altLang="zh-CN" sz="2800" b="1" dirty="0">
                <a:solidFill>
                  <a:srgbClr val="0070C0"/>
                </a:solidFill>
                <a:latin typeface="Calibri" pitchFamily="34" charset="0"/>
                <a:ea typeface="宋体" charset="-122"/>
              </a:rPr>
              <a:t>Cloud </a:t>
            </a:r>
            <a:r>
              <a:rPr lang="en-US" altLang="zh-CN" sz="2800" b="1" dirty="0" smtClean="0">
                <a:solidFill>
                  <a:srgbClr val="0070C0"/>
                </a:solidFill>
                <a:latin typeface="Calibri" pitchFamily="34" charset="0"/>
                <a:ea typeface="宋体" charset="-122"/>
              </a:rPr>
              <a:t>Gaming</a:t>
            </a:r>
            <a:r>
              <a:rPr lang="zh-CN" altLang="en-US" sz="2800" b="1" dirty="0" smtClean="0">
                <a:solidFill>
                  <a:srgbClr val="0070C0"/>
                </a:solidFill>
                <a:latin typeface="Calibri" pitchFamily="34" charset="0"/>
                <a:ea typeface="宋体" charset="-122"/>
              </a:rPr>
              <a:t> </a:t>
            </a:r>
            <a:r>
              <a:rPr lang="en-US" altLang="zh-CN" sz="2800" b="1" dirty="0" smtClean="0">
                <a:solidFill>
                  <a:srgbClr val="0070C0"/>
                </a:solidFill>
                <a:latin typeface="Calibri" pitchFamily="34" charset="0"/>
                <a:ea typeface="宋体" charset="-122"/>
              </a:rPr>
              <a:t>systems</a:t>
            </a:r>
            <a:r>
              <a:rPr lang="en-US" altLang="zh-CN" sz="2800" b="1" dirty="0">
                <a:solidFill>
                  <a:srgbClr val="0070C0"/>
                </a:solidFill>
                <a:latin typeface="Calibri" pitchFamily="34" charset="0"/>
                <a:ea typeface="宋体" charset="-122"/>
              </a:rPr>
              <a:t>:</a:t>
            </a:r>
          </a:p>
          <a:p>
            <a:pPr eaLnBrk="1" hangingPunct="1">
              <a:spcBef>
                <a:spcPct val="0"/>
              </a:spcBef>
              <a:buClrTx/>
              <a:buSzTx/>
              <a:buFontTx/>
              <a:buNone/>
            </a:pPr>
            <a:r>
              <a:rPr lang="en-US" altLang="zh-CN" sz="2800" b="1" dirty="0">
                <a:solidFill>
                  <a:srgbClr val="0070C0"/>
                </a:solidFill>
                <a:latin typeface="Calibri" pitchFamily="34" charset="0"/>
                <a:ea typeface="宋体" charset="-122"/>
              </a:rPr>
              <a:t>- </a:t>
            </a:r>
            <a:r>
              <a:rPr lang="en-US" altLang="zh-CN" sz="2800" b="1" dirty="0" err="1">
                <a:solidFill>
                  <a:srgbClr val="0070C0"/>
                </a:solidFill>
                <a:latin typeface="Calibri" pitchFamily="34" charset="0"/>
                <a:ea typeface="宋体" charset="-122"/>
              </a:rPr>
              <a:t>Onlive</a:t>
            </a:r>
            <a:endParaRPr lang="en-US" altLang="zh-CN" sz="2800" b="1" dirty="0">
              <a:solidFill>
                <a:srgbClr val="0070C0"/>
              </a:solidFill>
              <a:latin typeface="Calibri" pitchFamily="34" charset="0"/>
              <a:ea typeface="宋体" charset="-122"/>
            </a:endParaRPr>
          </a:p>
          <a:p>
            <a:pPr eaLnBrk="1" hangingPunct="1">
              <a:spcBef>
                <a:spcPct val="0"/>
              </a:spcBef>
              <a:buClrTx/>
              <a:buSzTx/>
              <a:buFontTx/>
              <a:buNone/>
            </a:pPr>
            <a:r>
              <a:rPr lang="en-US" altLang="zh-CN" sz="2800" b="1" dirty="0">
                <a:solidFill>
                  <a:srgbClr val="0070C0"/>
                </a:solidFill>
                <a:latin typeface="Calibri" pitchFamily="34" charset="0"/>
                <a:ea typeface="宋体" charset="-122"/>
              </a:rPr>
              <a:t>- </a:t>
            </a:r>
            <a:r>
              <a:rPr lang="en-US" altLang="zh-CN" sz="2800" b="1" dirty="0" err="1">
                <a:solidFill>
                  <a:srgbClr val="0070C0"/>
                </a:solidFill>
                <a:latin typeface="Calibri" pitchFamily="34" charset="0"/>
                <a:ea typeface="宋体" charset="-122"/>
              </a:rPr>
              <a:t>Gaikai</a:t>
            </a:r>
            <a:endParaRPr lang="en-US" altLang="zh-CN" sz="2800" b="1" dirty="0">
              <a:solidFill>
                <a:srgbClr val="0070C0"/>
              </a:solidFill>
              <a:latin typeface="Calibri" pitchFamily="34" charset="0"/>
              <a:ea typeface="宋体" charset="-122"/>
            </a:endParaRPr>
          </a:p>
          <a:p>
            <a:pPr eaLnBrk="1" hangingPunct="1">
              <a:spcBef>
                <a:spcPct val="0"/>
              </a:spcBef>
              <a:buClrTx/>
              <a:buSzTx/>
              <a:buFontTx/>
              <a:buNone/>
            </a:pPr>
            <a:endParaRPr lang="zh-CN" altLang="en-US" sz="4000" dirty="0"/>
          </a:p>
        </p:txBody>
      </p:sp>
      <p:pic>
        <p:nvPicPr>
          <p:cNvPr id="1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508612" y="2827945"/>
            <a:ext cx="3275856" cy="166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861584" y="4872271"/>
            <a:ext cx="2308265"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Computation</a:t>
            </a:r>
            <a:endParaRPr lang="zh-CN" altLang="en-US" sz="2800" b="1" dirty="0">
              <a:solidFill>
                <a:schemeClr val="bg1"/>
              </a:solidFill>
              <a:latin typeface="Calibri" pitchFamily="34" charset="0"/>
              <a:ea typeface="宋体" charset="-122"/>
            </a:endParaRPr>
          </a:p>
          <a:p>
            <a:pPr algn="ctr"/>
            <a:r>
              <a:rPr lang="en-US" altLang="zh-CN" sz="2800" b="1" dirty="0" smtClean="0">
                <a:solidFill>
                  <a:schemeClr val="bg1"/>
                </a:solidFill>
                <a:latin typeface="Calibri" pitchFamily="34" charset="0"/>
                <a:ea typeface="宋体" charset="-122"/>
              </a:rPr>
              <a:t>Offloading</a:t>
            </a:r>
            <a:endParaRPr lang="zh-CN" altLang="en-US" sz="2800" b="1" dirty="0">
              <a:solidFill>
                <a:schemeClr val="bg1"/>
              </a:solidFill>
              <a:latin typeface="Calibri" pitchFamily="34" charset="0"/>
              <a:ea typeface="宋体" charset="-122"/>
            </a:endParaRPr>
          </a:p>
        </p:txBody>
      </p:sp>
    </p:spTree>
    <p:extLst>
      <p:ext uri="{BB962C8B-B14F-4D97-AF65-F5344CB8AC3E}">
        <p14:creationId xmlns:p14="http://schemas.microsoft.com/office/powerpoint/2010/main" val="338796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 Up</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20</a:t>
            </a:fld>
            <a:endParaRPr lang="zh-CN" altLang="en-US"/>
          </a:p>
        </p:txBody>
      </p:sp>
      <p:sp>
        <p:nvSpPr>
          <p:cNvPr id="10" name="TextBox 9"/>
          <p:cNvSpPr txBox="1"/>
          <p:nvPr/>
        </p:nvSpPr>
        <p:spPr>
          <a:xfrm>
            <a:off x="261864" y="1412776"/>
            <a:ext cx="8424936" cy="954107"/>
          </a:xfrm>
          <a:prstGeom prst="rect">
            <a:avLst/>
          </a:prstGeom>
          <a:noFill/>
        </p:spPr>
        <p:txBody>
          <a:bodyPr wrap="square" rtlCol="0">
            <a:spAutoFit/>
          </a:bodyPr>
          <a:lstStyle/>
          <a:p>
            <a:r>
              <a:rPr lang="en-US" altLang="zh-CN" sz="2800" b="1" dirty="0" err="1" smtClean="0">
                <a:solidFill>
                  <a:srgbClr val="0070C0"/>
                </a:solidFill>
              </a:rPr>
              <a:t>Testbed</a:t>
            </a:r>
            <a:r>
              <a:rPr lang="en-US" altLang="zh-CN" sz="2800" b="1" dirty="0" smtClean="0">
                <a:solidFill>
                  <a:srgbClr val="0070C0"/>
                </a:solidFill>
              </a:rPr>
              <a:t> </a:t>
            </a:r>
            <a:r>
              <a:rPr lang="en-US" altLang="zh-CN" sz="2800" b="1" dirty="0">
                <a:solidFill>
                  <a:srgbClr val="0070C0"/>
                </a:solidFill>
              </a:rPr>
              <a:t>measurements</a:t>
            </a:r>
            <a:r>
              <a:rPr lang="en-US" altLang="zh-CN" sz="2800" b="1" dirty="0" smtClean="0">
                <a:solidFill>
                  <a:srgbClr val="0070C0"/>
                </a:solidFill>
              </a:rPr>
              <a:t> </a:t>
            </a:r>
            <a:r>
              <a:rPr lang="en-US" altLang="zh-CN" sz="2800" b="1" dirty="0">
                <a:solidFill>
                  <a:srgbClr val="0070C0"/>
                </a:solidFill>
              </a:rPr>
              <a:t>to </a:t>
            </a:r>
            <a:r>
              <a:rPr lang="en-US" altLang="zh-CN" sz="2800" b="1" dirty="0" smtClean="0">
                <a:solidFill>
                  <a:srgbClr val="0070C0"/>
                </a:solidFill>
              </a:rPr>
              <a:t>estimate computation efficiency and communication efficiency</a:t>
            </a:r>
            <a:endParaRPr lang="en-US" altLang="zh-CN" sz="2800" b="1" dirty="0">
              <a:solidFill>
                <a:srgbClr val="0070C0"/>
              </a:solidFill>
            </a:endParaRPr>
          </a:p>
        </p:txBody>
      </p:sp>
      <p:pic>
        <p:nvPicPr>
          <p:cNvPr id="5" name="图片 4"/>
          <p:cNvPicPr>
            <a:picLocks noChangeAspect="1"/>
          </p:cNvPicPr>
          <p:nvPr/>
        </p:nvPicPr>
        <p:blipFill>
          <a:blip r:embed="rId3"/>
          <a:stretch>
            <a:fillRect/>
          </a:stretch>
        </p:blipFill>
        <p:spPr>
          <a:xfrm>
            <a:off x="58057" y="2348880"/>
            <a:ext cx="8980710" cy="3840727"/>
          </a:xfrm>
          <a:prstGeom prst="rect">
            <a:avLst/>
          </a:prstGeom>
        </p:spPr>
      </p:pic>
    </p:spTree>
    <p:extLst>
      <p:ext uri="{BB962C8B-B14F-4D97-AF65-F5344CB8AC3E}">
        <p14:creationId xmlns:p14="http://schemas.microsoft.com/office/powerpoint/2010/main" val="145262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21</a:t>
            </a:fld>
            <a:endParaRPr lang="zh-CN" altLang="en-US"/>
          </a:p>
        </p:txBody>
      </p:sp>
      <p:sp>
        <p:nvSpPr>
          <p:cNvPr id="8" name="TextBox 9"/>
          <p:cNvSpPr txBox="1"/>
          <p:nvPr/>
        </p:nvSpPr>
        <p:spPr>
          <a:xfrm>
            <a:off x="257795" y="1401573"/>
            <a:ext cx="8670954" cy="748154"/>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b">
            <a:spAutoFit/>
          </a:bodyPr>
          <a:lstStyle/>
          <a:p>
            <a:pPr algn="just">
              <a:lnSpc>
                <a:spcPts val="2500"/>
              </a:lnSpc>
            </a:pPr>
            <a:r>
              <a:rPr lang="en-US" altLang="zh-CN" sz="2800" b="1" dirty="0" smtClean="0">
                <a:solidFill>
                  <a:schemeClr val="bg1"/>
                </a:solidFill>
              </a:rPr>
              <a:t>Not </a:t>
            </a:r>
            <a:r>
              <a:rPr lang="en-US" altLang="zh-CN" sz="2800" b="1" dirty="0">
                <a:solidFill>
                  <a:schemeClr val="bg1"/>
                </a:solidFill>
              </a:rPr>
              <a:t>only communication efficiency </a:t>
            </a:r>
            <a:r>
              <a:rPr lang="en-US" altLang="zh-CN" sz="2800" b="1" dirty="0" smtClean="0">
                <a:solidFill>
                  <a:schemeClr val="bg1"/>
                </a:solidFill>
              </a:rPr>
              <a:t>but also </a:t>
            </a:r>
            <a:r>
              <a:rPr lang="en-US" altLang="zh-CN" sz="2800" b="1" dirty="0">
                <a:solidFill>
                  <a:schemeClr val="bg1"/>
                </a:solidFill>
              </a:rPr>
              <a:t>computation efficiency should be considered in </a:t>
            </a:r>
            <a:r>
              <a:rPr lang="en-US" altLang="zh-CN" sz="2800" b="1" dirty="0" smtClean="0">
                <a:solidFill>
                  <a:schemeClr val="bg1"/>
                </a:solidFill>
              </a:rPr>
              <a:t>C-RAN with MEC</a:t>
            </a:r>
          </a:p>
        </p:txBody>
      </p:sp>
      <p:sp>
        <p:nvSpPr>
          <p:cNvPr id="22" name="TextBox 9"/>
          <p:cNvSpPr txBox="1"/>
          <p:nvPr/>
        </p:nvSpPr>
        <p:spPr>
          <a:xfrm>
            <a:off x="35496" y="6362164"/>
            <a:ext cx="8723829" cy="461665"/>
          </a:xfrm>
          <a:prstGeom prst="rect">
            <a:avLst/>
          </a:prstGeom>
          <a:noFill/>
        </p:spPr>
        <p:txBody>
          <a:bodyPr wrap="square" rtlCol="0">
            <a:spAutoFit/>
          </a:bodyPr>
          <a:lstStyle/>
          <a:p>
            <a:r>
              <a:rPr lang="en-US" altLang="zh-CN" sz="2400" b="1" dirty="0">
                <a:solidFill>
                  <a:schemeClr val="bg1"/>
                </a:solidFill>
              </a:rPr>
              <a:t> </a:t>
            </a:r>
            <a:r>
              <a:rPr lang="en-US" altLang="zh-CN" sz="2400" b="1" dirty="0" smtClean="0">
                <a:solidFill>
                  <a:schemeClr val="bg1"/>
                </a:solidFill>
              </a:rPr>
              <a:t>Synergy of </a:t>
            </a:r>
            <a:r>
              <a:rPr lang="en-US" altLang="zh-CN" sz="2400" b="1" dirty="0" smtClean="0">
                <a:solidFill>
                  <a:srgbClr val="FFFF00"/>
                </a:solidFill>
              </a:rPr>
              <a:t>communication efficiency </a:t>
            </a:r>
            <a:r>
              <a:rPr lang="en-US" altLang="zh-CN" sz="2400" b="1" dirty="0" smtClean="0">
                <a:solidFill>
                  <a:schemeClr val="bg1"/>
                </a:solidFill>
              </a:rPr>
              <a:t>and </a:t>
            </a:r>
            <a:r>
              <a:rPr lang="en-US" altLang="zh-CN" sz="2400" b="1" dirty="0" smtClean="0">
                <a:solidFill>
                  <a:srgbClr val="FFFF00"/>
                </a:solidFill>
              </a:rPr>
              <a:t>computation efficiency  </a:t>
            </a:r>
          </a:p>
        </p:txBody>
      </p:sp>
      <p:sp>
        <p:nvSpPr>
          <p:cNvPr id="10" name="TextBox 9"/>
          <p:cNvSpPr txBox="1"/>
          <p:nvPr/>
        </p:nvSpPr>
        <p:spPr>
          <a:xfrm>
            <a:off x="257796" y="3525980"/>
            <a:ext cx="8886204" cy="523220"/>
          </a:xfrm>
          <a:prstGeom prst="rect">
            <a:avLst/>
          </a:prstGeom>
          <a:noFill/>
        </p:spPr>
        <p:txBody>
          <a:bodyPr wrap="square" rtlCol="0">
            <a:spAutoFit/>
          </a:bodyPr>
          <a:lstStyle/>
          <a:p>
            <a:r>
              <a:rPr lang="en-US" altLang="zh-CN" sz="2800" b="1" dirty="0" smtClean="0">
                <a:solidFill>
                  <a:srgbClr val="0070C0"/>
                </a:solidFill>
              </a:rPr>
              <a:t>Cloud </a:t>
            </a:r>
            <a:r>
              <a:rPr lang="en-US" altLang="zh-CN" sz="2800" b="1" dirty="0">
                <a:solidFill>
                  <a:srgbClr val="0070C0"/>
                </a:solidFill>
              </a:rPr>
              <a:t>task processing</a:t>
            </a:r>
            <a:endParaRPr lang="en-US" altLang="zh-CN" sz="2800" b="1" dirty="0" smtClean="0">
              <a:solidFill>
                <a:srgbClr val="C0504D"/>
              </a:solidFill>
            </a:endParaRPr>
          </a:p>
        </p:txBody>
      </p:sp>
      <p:sp>
        <p:nvSpPr>
          <p:cNvPr id="11" name="TextBox 9"/>
          <p:cNvSpPr txBox="1"/>
          <p:nvPr/>
        </p:nvSpPr>
        <p:spPr>
          <a:xfrm>
            <a:off x="257796" y="2420888"/>
            <a:ext cx="8424936" cy="523220"/>
          </a:xfrm>
          <a:prstGeom prst="rect">
            <a:avLst/>
          </a:prstGeom>
          <a:noFill/>
        </p:spPr>
        <p:txBody>
          <a:bodyPr wrap="square" rtlCol="0">
            <a:spAutoFit/>
          </a:bodyPr>
          <a:lstStyle/>
          <a:p>
            <a:r>
              <a:rPr lang="en-US" altLang="zh-CN" sz="2800" b="1" dirty="0" smtClean="0">
                <a:solidFill>
                  <a:srgbClr val="0070C0"/>
                </a:solidFill>
              </a:rPr>
              <a:t>Wireless </a:t>
            </a:r>
            <a:r>
              <a:rPr lang="en-US" altLang="zh-CN" sz="2800" b="1" dirty="0">
                <a:solidFill>
                  <a:srgbClr val="0070C0"/>
                </a:solidFill>
              </a:rPr>
              <a:t>data </a:t>
            </a:r>
            <a:r>
              <a:rPr lang="en-US" altLang="zh-CN" sz="2800" b="1" dirty="0" smtClean="0">
                <a:solidFill>
                  <a:srgbClr val="0070C0"/>
                </a:solidFill>
              </a:rPr>
              <a:t>transmission</a:t>
            </a:r>
          </a:p>
        </p:txBody>
      </p:sp>
      <p:sp>
        <p:nvSpPr>
          <p:cNvPr id="12" name="内容占位符 2"/>
          <p:cNvSpPr>
            <a:spLocks noGrp="1"/>
          </p:cNvSpPr>
          <p:nvPr>
            <p:ph idx="1"/>
          </p:nvPr>
        </p:nvSpPr>
        <p:spPr>
          <a:xfrm>
            <a:off x="391468" y="2949916"/>
            <a:ext cx="8656362" cy="977080"/>
          </a:xfrm>
        </p:spPr>
        <p:txBody>
          <a:bodyPr/>
          <a:lstStyle/>
          <a:p>
            <a:pPr>
              <a:lnSpc>
                <a:spcPct val="120000"/>
              </a:lnSpc>
            </a:pPr>
            <a:r>
              <a:rPr lang="en-US" altLang="zh-CN" sz="2000" dirty="0" smtClean="0"/>
              <a:t>Wireless channel quality will be influenced by user interaction</a:t>
            </a:r>
            <a:endParaRPr lang="en-US" altLang="zh-CN" sz="2000" dirty="0"/>
          </a:p>
        </p:txBody>
      </p:sp>
      <p:sp>
        <p:nvSpPr>
          <p:cNvPr id="13" name="内容占位符 2"/>
          <p:cNvSpPr txBox="1">
            <a:spLocks/>
          </p:cNvSpPr>
          <p:nvPr/>
        </p:nvSpPr>
        <p:spPr bwMode="auto">
          <a:xfrm>
            <a:off x="372717" y="4092167"/>
            <a:ext cx="8656362" cy="201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50000"/>
              </a:lnSpc>
              <a:spcBef>
                <a:spcPct val="20000"/>
              </a:spcBef>
              <a:spcAft>
                <a:spcPct val="0"/>
              </a:spcAft>
              <a:buFont typeface="Arial" charset="0"/>
              <a:buChar char="•"/>
              <a:defRPr sz="3200" kern="1200">
                <a:solidFill>
                  <a:srgbClr val="404040"/>
                </a:solidFill>
                <a:latin typeface="微软雅黑" pitchFamily="34" charset="-122"/>
                <a:ea typeface="微软雅黑" pitchFamily="34" charset="-122"/>
                <a:cs typeface="+mn-cs"/>
              </a:defRPr>
            </a:lvl1pPr>
            <a:lvl2pPr marL="742950" indent="-285750" algn="l" rtl="0" fontAlgn="base">
              <a:lnSpc>
                <a:spcPct val="150000"/>
              </a:lnSpc>
              <a:spcBef>
                <a:spcPct val="20000"/>
              </a:spcBef>
              <a:spcAft>
                <a:spcPct val="0"/>
              </a:spcAft>
              <a:buFont typeface="Arial" charset="0"/>
              <a:buChar char="–"/>
              <a:defRPr sz="2800" kern="1200">
                <a:solidFill>
                  <a:schemeClr val="tx1">
                    <a:lumMod val="75000"/>
                    <a:lumOff val="25000"/>
                  </a:schemeClr>
                </a:solidFill>
                <a:latin typeface="微软雅黑" pitchFamily="34" charset="-122"/>
                <a:ea typeface="微软雅黑" pitchFamily="34" charset="-122"/>
                <a:cs typeface="+mn-cs"/>
              </a:defRPr>
            </a:lvl2pPr>
            <a:lvl3pPr marL="1143000" indent="-228600" algn="l" rtl="0" fontAlgn="base">
              <a:lnSpc>
                <a:spcPct val="150000"/>
              </a:lnSpc>
              <a:spcBef>
                <a:spcPct val="20000"/>
              </a:spcBef>
              <a:spcAft>
                <a:spcPct val="0"/>
              </a:spcAft>
              <a:buFont typeface="Arial" charset="0"/>
              <a:buChar char="•"/>
              <a:defRPr sz="2400" kern="1200">
                <a:solidFill>
                  <a:schemeClr val="tx1">
                    <a:lumMod val="75000"/>
                    <a:lumOff val="25000"/>
                  </a:schemeClr>
                </a:solidFill>
                <a:latin typeface="微软雅黑" pitchFamily="34" charset="-122"/>
                <a:ea typeface="微软雅黑" pitchFamily="34" charset="-122"/>
                <a:cs typeface="+mn-cs"/>
              </a:defRPr>
            </a:lvl3pPr>
            <a:lvl4pPr marL="16002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4pPr>
            <a:lvl5pPr marL="20574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en-US" altLang="zh-CN" sz="2000" dirty="0" smtClean="0"/>
              <a:t>Multiple tasks </a:t>
            </a:r>
            <a:r>
              <a:rPr lang="en-US" altLang="zh-CN" sz="2000" dirty="0"/>
              <a:t>will compete for CPU time slices, which may </a:t>
            </a:r>
            <a:r>
              <a:rPr lang="en-US" altLang="zh-CN" sz="2000" dirty="0" smtClean="0"/>
              <a:t>lead to queuing delay</a:t>
            </a:r>
          </a:p>
          <a:p>
            <a:pPr algn="just">
              <a:lnSpc>
                <a:spcPct val="120000"/>
              </a:lnSpc>
            </a:pPr>
            <a:r>
              <a:rPr lang="en-US" altLang="zh-CN" sz="2000" dirty="0" smtClean="0"/>
              <a:t>BBU </a:t>
            </a:r>
            <a:r>
              <a:rPr lang="en-US" altLang="zh-CN" sz="2000" dirty="0"/>
              <a:t>baseband processing during wireless communication can be regarded as computation intensive workload, multiple UEs will also compete for computing resource in the BBU</a:t>
            </a:r>
          </a:p>
        </p:txBody>
      </p:sp>
    </p:spTree>
    <p:extLst>
      <p:ext uri="{BB962C8B-B14F-4D97-AF65-F5344CB8AC3E}">
        <p14:creationId xmlns:p14="http://schemas.microsoft.com/office/powerpoint/2010/main" val="685965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Offloading control framework</a:t>
            </a:r>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22</a:t>
            </a:fld>
            <a:endParaRPr lang="zh-CN" altLang="en-US"/>
          </a:p>
        </p:txBody>
      </p:sp>
      <p:sp>
        <p:nvSpPr>
          <p:cNvPr id="8" name="TextBox 9"/>
          <p:cNvSpPr txBox="1"/>
          <p:nvPr/>
        </p:nvSpPr>
        <p:spPr>
          <a:xfrm>
            <a:off x="257795" y="1412776"/>
            <a:ext cx="8670954" cy="427553"/>
          </a:xfrm>
          <a:prstGeom prst="rect">
            <a:avLst/>
          </a:prstGeom>
          <a:noFill/>
        </p:spPr>
        <p:txBody>
          <a:bodyPr wrap="square" rtlCol="0">
            <a:spAutoFit/>
          </a:bodyPr>
          <a:lstStyle/>
          <a:p>
            <a:pPr algn="just">
              <a:lnSpc>
                <a:spcPts val="2500"/>
              </a:lnSpc>
            </a:pPr>
            <a:r>
              <a:rPr lang="en-US" altLang="zh-CN" sz="2800" b="1" dirty="0">
                <a:solidFill>
                  <a:srgbClr val="0070C0"/>
                </a:solidFill>
              </a:rPr>
              <a:t>Offloading control framework</a:t>
            </a:r>
          </a:p>
        </p:txBody>
      </p:sp>
      <p:sp>
        <p:nvSpPr>
          <p:cNvPr id="22" name="TextBox 9"/>
          <p:cNvSpPr txBox="1"/>
          <p:nvPr/>
        </p:nvSpPr>
        <p:spPr>
          <a:xfrm>
            <a:off x="346505" y="6379181"/>
            <a:ext cx="8723829" cy="461665"/>
          </a:xfrm>
          <a:prstGeom prst="rect">
            <a:avLst/>
          </a:prstGeom>
          <a:noFill/>
        </p:spPr>
        <p:txBody>
          <a:bodyPr wrap="square" rtlCol="0">
            <a:spAutoFit/>
          </a:bodyPr>
          <a:lstStyle/>
          <a:p>
            <a:r>
              <a:rPr lang="en-US" altLang="zh-CN" sz="2400" b="1" dirty="0" smtClean="0">
                <a:solidFill>
                  <a:schemeClr val="bg1"/>
                </a:solidFill>
              </a:rPr>
              <a:t>To maximize </a:t>
            </a:r>
            <a:r>
              <a:rPr lang="en-US" altLang="zh-CN" sz="2400" b="1" dirty="0">
                <a:solidFill>
                  <a:schemeClr val="bg1"/>
                </a:solidFill>
              </a:rPr>
              <a:t>the number of tasks that meet </a:t>
            </a:r>
            <a:r>
              <a:rPr lang="en-US" altLang="zh-CN" sz="2400" b="1" dirty="0" smtClean="0">
                <a:solidFill>
                  <a:schemeClr val="bg1"/>
                </a:solidFill>
              </a:rPr>
              <a:t>their deadlines</a:t>
            </a:r>
            <a:endParaRPr lang="en-US" altLang="zh-CN" sz="2400" b="1" dirty="0" smtClean="0">
              <a:solidFill>
                <a:srgbClr val="FFFF00"/>
              </a:solidFill>
            </a:endParaRPr>
          </a:p>
        </p:txBody>
      </p:sp>
      <p:graphicFrame>
        <p:nvGraphicFramePr>
          <p:cNvPr id="4" name="对象 3"/>
          <p:cNvGraphicFramePr>
            <a:graphicFrameLocks noChangeAspect="1"/>
          </p:cNvGraphicFramePr>
          <p:nvPr>
            <p:extLst/>
          </p:nvPr>
        </p:nvGraphicFramePr>
        <p:xfrm>
          <a:off x="861037" y="1965172"/>
          <a:ext cx="7383371" cy="4271807"/>
        </p:xfrm>
        <a:graphic>
          <a:graphicData uri="http://schemas.openxmlformats.org/presentationml/2006/ole">
            <mc:AlternateContent xmlns:mc="http://schemas.openxmlformats.org/markup-compatibility/2006">
              <mc:Choice xmlns:v="urn:schemas-microsoft-com:vml" Requires="v">
                <p:oleObj spid="_x0000_s77860" name="Visio" r:id="rId5" imgW="4000586" imgH="2314575" progId="Visio.Drawing.15">
                  <p:embed/>
                </p:oleObj>
              </mc:Choice>
              <mc:Fallback>
                <p:oleObj name="Visio" r:id="rId5" imgW="4000586" imgH="2314575" progId="Visio.Drawing.15">
                  <p:embed/>
                  <p:pic>
                    <p:nvPicPr>
                      <p:cNvPr id="0" name=""/>
                      <p:cNvPicPr/>
                      <p:nvPr/>
                    </p:nvPicPr>
                    <p:blipFill>
                      <a:blip r:embed="rId6"/>
                      <a:stretch>
                        <a:fillRect/>
                      </a:stretch>
                    </p:blipFill>
                    <p:spPr>
                      <a:xfrm>
                        <a:off x="861037" y="1965172"/>
                        <a:ext cx="7383371" cy="4271807"/>
                      </a:xfrm>
                      <a:prstGeom prst="rect">
                        <a:avLst/>
                      </a:prstGeom>
                    </p:spPr>
                  </p:pic>
                </p:oleObj>
              </mc:Fallback>
            </mc:AlternateContent>
          </a:graphicData>
        </a:graphic>
      </p:graphicFrame>
    </p:spTree>
    <p:extLst>
      <p:ext uri="{BB962C8B-B14F-4D97-AF65-F5344CB8AC3E}">
        <p14:creationId xmlns:p14="http://schemas.microsoft.com/office/powerpoint/2010/main" val="2219630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F</a:t>
            </a:r>
            <a:r>
              <a:rPr lang="en-US" altLang="zh-CN" dirty="0" smtClean="0"/>
              <a:t>ormulation</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23</a:t>
            </a:fld>
            <a:endParaRPr lang="zh-CN" altLang="en-US"/>
          </a:p>
        </p:txBody>
      </p:sp>
      <p:sp>
        <p:nvSpPr>
          <p:cNvPr id="8" name="TextBox 9"/>
          <p:cNvSpPr txBox="1"/>
          <p:nvPr/>
        </p:nvSpPr>
        <p:spPr>
          <a:xfrm>
            <a:off x="257795" y="1412776"/>
            <a:ext cx="8670954" cy="427553"/>
          </a:xfrm>
          <a:prstGeom prst="rect">
            <a:avLst/>
          </a:prstGeom>
          <a:noFill/>
        </p:spPr>
        <p:txBody>
          <a:bodyPr wrap="square" rtlCol="0">
            <a:spAutoFit/>
          </a:bodyPr>
          <a:lstStyle/>
          <a:p>
            <a:pPr algn="just">
              <a:lnSpc>
                <a:spcPts val="2500"/>
              </a:lnSpc>
            </a:pPr>
            <a:r>
              <a:rPr lang="en-US" altLang="zh-CN" sz="2800" b="1" dirty="0">
                <a:solidFill>
                  <a:srgbClr val="0070C0"/>
                </a:solidFill>
              </a:rPr>
              <a:t>Task Processing Time</a:t>
            </a:r>
          </a:p>
        </p:txBody>
      </p:sp>
      <p:pic>
        <p:nvPicPr>
          <p:cNvPr id="7" name="图片 6"/>
          <p:cNvPicPr>
            <a:picLocks noChangeAspect="1"/>
          </p:cNvPicPr>
          <p:nvPr/>
        </p:nvPicPr>
        <p:blipFill>
          <a:blip r:embed="rId3"/>
          <a:stretch>
            <a:fillRect/>
          </a:stretch>
        </p:blipFill>
        <p:spPr>
          <a:xfrm>
            <a:off x="860735" y="4725144"/>
            <a:ext cx="3303988" cy="293058"/>
          </a:xfrm>
          <a:prstGeom prst="rect">
            <a:avLst/>
          </a:prstGeom>
        </p:spPr>
      </p:pic>
      <p:pic>
        <p:nvPicPr>
          <p:cNvPr id="9" name="图片 8"/>
          <p:cNvPicPr>
            <a:picLocks noChangeAspect="1"/>
          </p:cNvPicPr>
          <p:nvPr/>
        </p:nvPicPr>
        <p:blipFill>
          <a:blip r:embed="rId4"/>
          <a:stretch>
            <a:fillRect/>
          </a:stretch>
        </p:blipFill>
        <p:spPr>
          <a:xfrm>
            <a:off x="860735" y="1982459"/>
            <a:ext cx="2604431" cy="548301"/>
          </a:xfrm>
          <a:prstGeom prst="rect">
            <a:avLst/>
          </a:prstGeom>
        </p:spPr>
      </p:pic>
      <p:pic>
        <p:nvPicPr>
          <p:cNvPr id="10" name="图片 9"/>
          <p:cNvPicPr>
            <a:picLocks noChangeAspect="1"/>
          </p:cNvPicPr>
          <p:nvPr/>
        </p:nvPicPr>
        <p:blipFill>
          <a:blip r:embed="rId5"/>
          <a:stretch>
            <a:fillRect/>
          </a:stretch>
        </p:blipFill>
        <p:spPr>
          <a:xfrm>
            <a:off x="860735" y="3395035"/>
            <a:ext cx="3133824" cy="519941"/>
          </a:xfrm>
          <a:prstGeom prst="rect">
            <a:avLst/>
          </a:prstGeom>
        </p:spPr>
      </p:pic>
      <p:sp>
        <p:nvSpPr>
          <p:cNvPr id="15" name="TextBox 9"/>
          <p:cNvSpPr txBox="1"/>
          <p:nvPr/>
        </p:nvSpPr>
        <p:spPr>
          <a:xfrm>
            <a:off x="257795" y="2780928"/>
            <a:ext cx="8670954" cy="427553"/>
          </a:xfrm>
          <a:prstGeom prst="rect">
            <a:avLst/>
          </a:prstGeom>
          <a:noFill/>
        </p:spPr>
        <p:txBody>
          <a:bodyPr wrap="square" rtlCol="0">
            <a:spAutoFit/>
          </a:bodyPr>
          <a:lstStyle/>
          <a:p>
            <a:pPr algn="just">
              <a:lnSpc>
                <a:spcPts val="2500"/>
              </a:lnSpc>
            </a:pPr>
            <a:r>
              <a:rPr lang="en-US" altLang="zh-CN" sz="2800" b="1" dirty="0">
                <a:solidFill>
                  <a:srgbClr val="0070C0"/>
                </a:solidFill>
              </a:rPr>
              <a:t>Wireless Transmission Latency</a:t>
            </a:r>
          </a:p>
        </p:txBody>
      </p:sp>
      <p:sp>
        <p:nvSpPr>
          <p:cNvPr id="16" name="TextBox 9"/>
          <p:cNvSpPr txBox="1"/>
          <p:nvPr/>
        </p:nvSpPr>
        <p:spPr>
          <a:xfrm>
            <a:off x="257795" y="4203946"/>
            <a:ext cx="8670954" cy="427553"/>
          </a:xfrm>
          <a:prstGeom prst="rect">
            <a:avLst/>
          </a:prstGeom>
          <a:noFill/>
        </p:spPr>
        <p:txBody>
          <a:bodyPr wrap="square" rtlCol="0">
            <a:spAutoFit/>
          </a:bodyPr>
          <a:lstStyle/>
          <a:p>
            <a:pPr algn="just">
              <a:lnSpc>
                <a:spcPts val="2500"/>
              </a:lnSpc>
            </a:pPr>
            <a:r>
              <a:rPr lang="en-US" altLang="zh-CN" sz="2800" b="1" dirty="0" smtClean="0">
                <a:solidFill>
                  <a:srgbClr val="0070C0"/>
                </a:solidFill>
              </a:rPr>
              <a:t>Uplink Completion Time</a:t>
            </a:r>
            <a:endParaRPr lang="en-US" altLang="zh-CN" sz="2800" b="1" dirty="0">
              <a:solidFill>
                <a:srgbClr val="0070C0"/>
              </a:solidFill>
            </a:endParaRPr>
          </a:p>
        </p:txBody>
      </p:sp>
      <p:sp>
        <p:nvSpPr>
          <p:cNvPr id="17" name="文本框 16"/>
          <p:cNvSpPr txBox="1"/>
          <p:nvPr/>
        </p:nvSpPr>
        <p:spPr>
          <a:xfrm>
            <a:off x="4627290" y="3479119"/>
            <a:ext cx="4271948" cy="2641028"/>
          </a:xfrm>
          <a:prstGeom prst="rect">
            <a:avLst/>
          </a:prstGeom>
          <a:noFill/>
          <a:ln>
            <a:solidFill>
              <a:srgbClr val="C0504D"/>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defPPr>
              <a:defRPr lang="zh-CN"/>
            </a:defPPr>
            <a:lvl1pPr>
              <a:defRPr kumimoji="1" sz="2400">
                <a:solidFill>
                  <a:prstClr val="black"/>
                </a:solidFill>
                <a:latin typeface="微软雅黑" pitchFamily="34" charset="-122"/>
                <a:ea typeface="微软雅黑" pitchFamily="34" charset="-122"/>
                <a:cs typeface="Times New Roman" pitchFamily="18" charset="0"/>
              </a:defRPr>
            </a:lvl1pPr>
          </a:lstStyle>
          <a:p>
            <a:pPr algn="just"/>
            <a:endParaRPr lang="zh-CN" altLang="en-US" dirty="0"/>
          </a:p>
        </p:txBody>
      </p:sp>
      <p:pic>
        <p:nvPicPr>
          <p:cNvPr id="14" name="图片 13"/>
          <p:cNvPicPr>
            <a:picLocks noChangeAspect="1"/>
          </p:cNvPicPr>
          <p:nvPr/>
        </p:nvPicPr>
        <p:blipFill>
          <a:blip r:embed="rId6"/>
          <a:stretch>
            <a:fillRect/>
          </a:stretch>
        </p:blipFill>
        <p:spPr>
          <a:xfrm>
            <a:off x="4707082" y="3545163"/>
            <a:ext cx="4162538" cy="2513665"/>
          </a:xfrm>
          <a:prstGeom prst="rect">
            <a:avLst/>
          </a:prstGeom>
        </p:spPr>
      </p:pic>
      <p:sp>
        <p:nvSpPr>
          <p:cNvPr id="18" name="矩形 17"/>
          <p:cNvSpPr/>
          <p:nvPr/>
        </p:nvSpPr>
        <p:spPr>
          <a:xfrm>
            <a:off x="5032290" y="2304718"/>
            <a:ext cx="3654510"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altLang="zh-CN" sz="2000" dirty="0">
                <a:latin typeface="微软雅黑" panose="020B0503020204020204" pitchFamily="34" charset="-122"/>
                <a:ea typeface="微软雅黑" panose="020B0503020204020204" pitchFamily="34" charset="-122"/>
              </a:rPr>
              <a:t>Net Present Value (</a:t>
            </a:r>
            <a:r>
              <a:rPr lang="en-US" altLang="zh-CN" sz="2000" dirty="0" smtClean="0">
                <a:latin typeface="微软雅黑" panose="020B0503020204020204" pitchFamily="34" charset="-122"/>
                <a:ea typeface="微软雅黑" panose="020B0503020204020204" pitchFamily="34" charset="-122"/>
              </a:rPr>
              <a:t>NPV) Function: different </a:t>
            </a:r>
            <a:r>
              <a:rPr lang="en-US" altLang="zh-CN" sz="2000" dirty="0">
                <a:latin typeface="微软雅黑" panose="020B0503020204020204" pitchFamily="34" charset="-122"/>
                <a:ea typeface="微软雅黑" panose="020B0503020204020204" pitchFamily="34" charset="-122"/>
              </a:rPr>
              <a:t>VMs may have different </a:t>
            </a:r>
            <a:r>
              <a:rPr lang="el-GR" altLang="zh-CN" sz="2000" dirty="0">
                <a:latin typeface="微软雅黑" panose="020B0503020204020204" pitchFamily="34" charset="-122"/>
                <a:ea typeface="微软雅黑" panose="020B0503020204020204" pitchFamily="34" charset="-122"/>
              </a:rPr>
              <a:t>α</a:t>
            </a:r>
            <a:r>
              <a:rPr lang="en-US" altLang="zh-CN" sz="2000" dirty="0">
                <a:latin typeface="微软雅黑" panose="020B0503020204020204" pitchFamily="34" charset="-122"/>
                <a:ea typeface="微软雅黑" panose="020B0503020204020204" pitchFamily="34" charset="-122"/>
              </a:rPr>
              <a:t>, </a:t>
            </a:r>
            <a:r>
              <a:rPr lang="el-GR" altLang="zh-CN" sz="2000" dirty="0">
                <a:latin typeface="微软雅黑" panose="020B0503020204020204" pitchFamily="34" charset="-122"/>
                <a:ea typeface="微软雅黑" panose="020B0503020204020204" pitchFamily="34" charset="-122"/>
              </a:rPr>
              <a:t>β</a:t>
            </a:r>
            <a:r>
              <a:rPr lang="en-US" altLang="zh-CN" sz="2000" dirty="0">
                <a:latin typeface="微软雅黑" panose="020B0503020204020204" pitchFamily="34" charset="-122"/>
                <a:ea typeface="微软雅黑" panose="020B0503020204020204" pitchFamily="34" charset="-122"/>
              </a:rPr>
              <a:t> and </a:t>
            </a:r>
            <a:r>
              <a:rPr lang="el-GR" altLang="zh-CN" sz="2000" dirty="0">
                <a:latin typeface="微软雅黑" panose="020B0503020204020204" pitchFamily="34" charset="-122"/>
                <a:ea typeface="微软雅黑" panose="020B0503020204020204" pitchFamily="34" charset="-122"/>
              </a:rPr>
              <a:t>γ</a:t>
            </a:r>
            <a:endParaRPr lang="zh-CN" altLang="en-US" sz="2000" dirty="0">
              <a:latin typeface="微软雅黑" panose="020B0503020204020204" pitchFamily="34" charset="-122"/>
              <a:ea typeface="微软雅黑" panose="020B0503020204020204" pitchFamily="34" charset="-122"/>
            </a:endParaRPr>
          </a:p>
        </p:txBody>
      </p:sp>
      <p:sp>
        <p:nvSpPr>
          <p:cNvPr id="19" name="矩形 18"/>
          <p:cNvSpPr/>
          <p:nvPr/>
        </p:nvSpPr>
        <p:spPr>
          <a:xfrm>
            <a:off x="257795" y="5350942"/>
            <a:ext cx="3998529"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altLang="zh-CN" sz="2000" dirty="0">
                <a:solidFill>
                  <a:schemeClr val="lt1"/>
                </a:solidFill>
                <a:latin typeface="微软雅黑" panose="020B0503020204020204" pitchFamily="34" charset="-122"/>
                <a:ea typeface="微软雅黑" panose="020B0503020204020204" pitchFamily="34" charset="-122"/>
              </a:rPr>
              <a:t>g(</a:t>
            </a:r>
            <a:r>
              <a:rPr lang="el-GR" altLang="zh-CN" sz="2000" dirty="0">
                <a:solidFill>
                  <a:schemeClr val="lt1"/>
                </a:solidFill>
                <a:latin typeface="微软雅黑" panose="020B0503020204020204" pitchFamily="34" charset="-122"/>
                <a:ea typeface="微软雅黑" panose="020B0503020204020204" pitchFamily="34" charset="-122"/>
              </a:rPr>
              <a:t>θ</a:t>
            </a:r>
            <a:r>
              <a:rPr lang="en-US" altLang="zh-CN" sz="2000" dirty="0">
                <a:solidFill>
                  <a:schemeClr val="lt1"/>
                </a:solidFill>
                <a:latin typeface="微软雅黑" panose="020B0503020204020204" pitchFamily="34" charset="-122"/>
                <a:ea typeface="微软雅黑" panose="020B0503020204020204" pitchFamily="34" charset="-122"/>
              </a:rPr>
              <a:t>) is defined as a function of MCS index (varies from 0 to 31)</a:t>
            </a: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076056" y="1259731"/>
            <a:ext cx="1621160" cy="1038725"/>
            <a:chOff x="383" y="265"/>
            <a:chExt cx="1159817" cy="1159817"/>
          </a:xfrm>
        </p:grpSpPr>
        <p:sp>
          <p:nvSpPr>
            <p:cNvPr id="25" name="下箭头 24"/>
            <p:cNvSpPr/>
            <p:nvPr/>
          </p:nvSpPr>
          <p:spPr>
            <a:xfrm rot="16200000">
              <a:off x="383" y="266"/>
              <a:ext cx="1159817" cy="1159816"/>
            </a:xfrm>
            <a:prstGeom prst="downArrow">
              <a:avLst>
                <a:gd name="adj1" fmla="val 50000"/>
                <a:gd name="adj2" fmla="val 3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下箭头 4"/>
            <p:cNvSpPr/>
            <p:nvPr/>
          </p:nvSpPr>
          <p:spPr>
            <a:xfrm>
              <a:off x="383" y="290221"/>
              <a:ext cx="956848" cy="579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zh-CN" sz="1600" b="1" kern="1200" dirty="0" smtClean="0">
                  <a:latin typeface="微软雅黑" panose="020B0503020204020204" pitchFamily="34" charset="-122"/>
                  <a:ea typeface="微软雅黑" panose="020B0503020204020204" pitchFamily="34" charset="-122"/>
                </a:rPr>
                <a:t>Processing speed </a:t>
              </a:r>
              <a:endParaRPr lang="zh-CN" altLang="en-US" sz="1600" b="1" kern="1200"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092280" y="1266866"/>
            <a:ext cx="1620000" cy="1031590"/>
            <a:chOff x="1340121" y="268"/>
            <a:chExt cx="1159816" cy="1159816"/>
          </a:xfrm>
        </p:grpSpPr>
        <p:sp>
          <p:nvSpPr>
            <p:cNvPr id="28" name="下箭头 27"/>
            <p:cNvSpPr/>
            <p:nvPr/>
          </p:nvSpPr>
          <p:spPr>
            <a:xfrm rot="5400000">
              <a:off x="1340121" y="268"/>
              <a:ext cx="1159816" cy="1159816"/>
            </a:xfrm>
            <a:prstGeom prst="downArrow">
              <a:avLst>
                <a:gd name="adj1" fmla="val 50000"/>
                <a:gd name="adj2" fmla="val 3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下箭头 4"/>
            <p:cNvSpPr/>
            <p:nvPr/>
          </p:nvSpPr>
          <p:spPr>
            <a:xfrm>
              <a:off x="1543088" y="290221"/>
              <a:ext cx="956848" cy="579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altLang="zh-CN" sz="1600" b="1" kern="1200" dirty="0" smtClean="0">
                  <a:latin typeface="微软雅黑" panose="020B0503020204020204" pitchFamily="34" charset="-122"/>
                  <a:ea typeface="微软雅黑" panose="020B0503020204020204" pitchFamily="34" charset="-122"/>
                </a:rPr>
                <a:t>task load</a:t>
              </a:r>
              <a:endParaRPr lang="zh-CN" altLang="en-US" sz="1600" b="1" kern="1200" dirty="0">
                <a:latin typeface="微软雅黑" panose="020B0503020204020204" pitchFamily="34" charset="-122"/>
                <a:ea typeface="微软雅黑" panose="020B0503020204020204" pitchFamily="34" charset="-122"/>
              </a:endParaRPr>
            </a:p>
          </p:txBody>
        </p:sp>
      </p:grpSp>
      <p:sp>
        <p:nvSpPr>
          <p:cNvPr id="30" name="TextBox 9"/>
          <p:cNvSpPr txBox="1"/>
          <p:nvPr/>
        </p:nvSpPr>
        <p:spPr>
          <a:xfrm>
            <a:off x="6628963" y="1580005"/>
            <a:ext cx="549284" cy="427553"/>
          </a:xfrm>
          <a:prstGeom prst="rect">
            <a:avLst/>
          </a:prstGeom>
          <a:noFill/>
        </p:spPr>
        <p:txBody>
          <a:bodyPr wrap="square" rtlCol="0">
            <a:spAutoFit/>
          </a:bodyPr>
          <a:lstStyle/>
          <a:p>
            <a:pPr algn="just">
              <a:lnSpc>
                <a:spcPts val="2500"/>
              </a:lnSpc>
            </a:pPr>
            <a:r>
              <a:rPr lang="en-US" altLang="zh-CN" sz="2800" b="1" i="1" dirty="0" smtClean="0">
                <a:solidFill>
                  <a:srgbClr val="C0504D"/>
                </a:solidFill>
              </a:rPr>
              <a:t>vs</a:t>
            </a:r>
            <a:r>
              <a:rPr lang="en-US" altLang="zh-CN" sz="2800" b="1" i="1" dirty="0">
                <a:solidFill>
                  <a:srgbClr val="C0504D"/>
                </a:solidFill>
              </a:rPr>
              <a:t>.</a:t>
            </a:r>
          </a:p>
        </p:txBody>
      </p:sp>
    </p:spTree>
    <p:extLst>
      <p:ext uri="{BB962C8B-B14F-4D97-AF65-F5344CB8AC3E}">
        <p14:creationId xmlns:p14="http://schemas.microsoft.com/office/powerpoint/2010/main" val="102685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F</a:t>
            </a:r>
            <a:r>
              <a:rPr lang="en-US" altLang="zh-CN" dirty="0" smtClean="0"/>
              <a:t>ormulation</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24</a:t>
            </a:fld>
            <a:endParaRPr lang="zh-CN" altLang="en-US"/>
          </a:p>
        </p:txBody>
      </p:sp>
      <p:sp>
        <p:nvSpPr>
          <p:cNvPr id="8" name="TextBox 9"/>
          <p:cNvSpPr txBox="1"/>
          <p:nvPr/>
        </p:nvSpPr>
        <p:spPr>
          <a:xfrm>
            <a:off x="257795" y="1412776"/>
            <a:ext cx="8670954" cy="427553"/>
          </a:xfrm>
          <a:prstGeom prst="rect">
            <a:avLst/>
          </a:prstGeom>
          <a:noFill/>
        </p:spPr>
        <p:txBody>
          <a:bodyPr wrap="square" rtlCol="0">
            <a:spAutoFit/>
          </a:bodyPr>
          <a:lstStyle/>
          <a:p>
            <a:pPr algn="just">
              <a:lnSpc>
                <a:spcPts val="2500"/>
              </a:lnSpc>
            </a:pPr>
            <a:r>
              <a:rPr lang="en-US" altLang="zh-CN" sz="2800" b="1" dirty="0" smtClean="0">
                <a:solidFill>
                  <a:srgbClr val="0070C0"/>
                </a:solidFill>
              </a:rPr>
              <a:t>Joint </a:t>
            </a:r>
            <a:r>
              <a:rPr lang="en-US" altLang="zh-CN" sz="2800" b="1" dirty="0">
                <a:solidFill>
                  <a:srgbClr val="0070C0"/>
                </a:solidFill>
              </a:rPr>
              <a:t>assignment </a:t>
            </a:r>
            <a:r>
              <a:rPr lang="en-US" altLang="zh-CN" sz="2800" b="1" dirty="0" smtClean="0">
                <a:solidFill>
                  <a:srgbClr val="0070C0"/>
                </a:solidFill>
              </a:rPr>
              <a:t>optimization model</a:t>
            </a:r>
            <a:endParaRPr lang="en-US" altLang="zh-CN" sz="2800" b="1" dirty="0">
              <a:solidFill>
                <a:srgbClr val="0070C0"/>
              </a:solidFill>
            </a:endParaRPr>
          </a:p>
        </p:txBody>
      </p:sp>
      <p:grpSp>
        <p:nvGrpSpPr>
          <p:cNvPr id="32" name="组合 31"/>
          <p:cNvGrpSpPr/>
          <p:nvPr/>
        </p:nvGrpSpPr>
        <p:grpSpPr>
          <a:xfrm>
            <a:off x="457200" y="1988840"/>
            <a:ext cx="3220523" cy="506648"/>
            <a:chOff x="457200" y="2123948"/>
            <a:chExt cx="3220523" cy="506648"/>
          </a:xfrm>
        </p:grpSpPr>
        <p:grpSp>
          <p:nvGrpSpPr>
            <p:cNvPr id="13" name="组合 12"/>
            <p:cNvGrpSpPr/>
            <p:nvPr/>
          </p:nvGrpSpPr>
          <p:grpSpPr>
            <a:xfrm>
              <a:off x="1259632" y="2123948"/>
              <a:ext cx="2418091" cy="506648"/>
              <a:chOff x="-3636912" y="5631631"/>
              <a:chExt cx="4947252" cy="1057275"/>
            </a:xfrm>
          </p:grpSpPr>
          <p:pic>
            <p:nvPicPr>
              <p:cNvPr id="11" name="图片 10"/>
              <p:cNvPicPr>
                <a:picLocks noChangeAspect="1"/>
              </p:cNvPicPr>
              <p:nvPr/>
            </p:nvPicPr>
            <p:blipFill>
              <a:blip r:embed="rId3"/>
              <a:stretch>
                <a:fillRect/>
              </a:stretch>
            </p:blipFill>
            <p:spPr>
              <a:xfrm>
                <a:off x="-3636912" y="5905078"/>
                <a:ext cx="1628775" cy="476250"/>
              </a:xfrm>
              <a:prstGeom prst="rect">
                <a:avLst/>
              </a:prstGeom>
            </p:spPr>
          </p:pic>
          <p:pic>
            <p:nvPicPr>
              <p:cNvPr id="12" name="图片 11"/>
              <p:cNvPicPr>
                <a:picLocks noChangeAspect="1"/>
              </p:cNvPicPr>
              <p:nvPr/>
            </p:nvPicPr>
            <p:blipFill>
              <a:blip r:embed="rId4"/>
              <a:stretch>
                <a:fillRect/>
              </a:stretch>
            </p:blipFill>
            <p:spPr>
              <a:xfrm>
                <a:off x="-1747185" y="5631631"/>
                <a:ext cx="3057525" cy="1057275"/>
              </a:xfrm>
              <a:prstGeom prst="rect">
                <a:avLst/>
              </a:prstGeom>
            </p:spPr>
          </p:pic>
        </p:grpSp>
        <p:sp>
          <p:nvSpPr>
            <p:cNvPr id="4" name="矩形 3"/>
            <p:cNvSpPr/>
            <p:nvPr/>
          </p:nvSpPr>
          <p:spPr>
            <a:xfrm>
              <a:off x="457200" y="2195572"/>
              <a:ext cx="801373" cy="369332"/>
            </a:xfrm>
            <a:prstGeom prst="rect">
              <a:avLst/>
            </a:prstGeom>
          </p:spPr>
          <p:txBody>
            <a:bodyPr wrap="none">
              <a:spAutoFit/>
            </a:bodyPr>
            <a:lstStyle/>
            <a:p>
              <a:r>
                <a:rPr lang="en-US" altLang="zh-CN" dirty="0" smtClean="0"/>
                <a:t>Define</a:t>
              </a:r>
              <a:endParaRPr lang="zh-CN" altLang="en-US" dirty="0"/>
            </a:p>
          </p:txBody>
        </p:sp>
      </p:grpSp>
      <p:grpSp>
        <p:nvGrpSpPr>
          <p:cNvPr id="33" name="组合 32"/>
          <p:cNvGrpSpPr/>
          <p:nvPr/>
        </p:nvGrpSpPr>
        <p:grpSpPr>
          <a:xfrm>
            <a:off x="438381" y="2632432"/>
            <a:ext cx="5308036" cy="3401860"/>
            <a:chOff x="438381" y="2767540"/>
            <a:chExt cx="5308036" cy="3401860"/>
          </a:xfrm>
        </p:grpSpPr>
        <p:pic>
          <p:nvPicPr>
            <p:cNvPr id="5" name="图片 4"/>
            <p:cNvPicPr>
              <a:picLocks noChangeAspect="1"/>
            </p:cNvPicPr>
            <p:nvPr/>
          </p:nvPicPr>
          <p:blipFill>
            <a:blip r:embed="rId5"/>
            <a:stretch>
              <a:fillRect/>
            </a:stretch>
          </p:blipFill>
          <p:spPr>
            <a:xfrm>
              <a:off x="457200" y="3356992"/>
              <a:ext cx="5289217" cy="2812408"/>
            </a:xfrm>
            <a:prstGeom prst="rect">
              <a:avLst/>
            </a:prstGeom>
          </p:spPr>
        </p:pic>
        <p:sp>
          <p:nvSpPr>
            <p:cNvPr id="14" name="矩形 13"/>
            <p:cNvSpPr/>
            <p:nvPr/>
          </p:nvSpPr>
          <p:spPr>
            <a:xfrm>
              <a:off x="438381" y="2767540"/>
              <a:ext cx="1486176" cy="369332"/>
            </a:xfrm>
            <a:prstGeom prst="rect">
              <a:avLst/>
            </a:prstGeom>
          </p:spPr>
          <p:txBody>
            <a:bodyPr wrap="none">
              <a:spAutoFit/>
            </a:bodyPr>
            <a:lstStyle/>
            <a:p>
              <a:r>
                <a:rPr lang="en-US" altLang="zh-CN" dirty="0" smtClean="0"/>
                <a:t>Then we have</a:t>
              </a:r>
              <a:endParaRPr lang="zh-CN" altLang="en-US" dirty="0"/>
            </a:p>
          </p:txBody>
        </p:sp>
      </p:grpSp>
      <p:grpSp>
        <p:nvGrpSpPr>
          <p:cNvPr id="31" name="组合 30"/>
          <p:cNvGrpSpPr/>
          <p:nvPr/>
        </p:nvGrpSpPr>
        <p:grpSpPr>
          <a:xfrm>
            <a:off x="971600" y="2463155"/>
            <a:ext cx="7521536" cy="1334793"/>
            <a:chOff x="971600" y="2598263"/>
            <a:chExt cx="7521536" cy="1334793"/>
          </a:xfrm>
        </p:grpSpPr>
        <p:sp>
          <p:nvSpPr>
            <p:cNvPr id="15" name="矩形 14"/>
            <p:cNvSpPr/>
            <p:nvPr/>
          </p:nvSpPr>
          <p:spPr>
            <a:xfrm>
              <a:off x="3904335" y="2598263"/>
              <a:ext cx="4588801"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altLang="zh-CN" sz="2000" dirty="0" smtClean="0">
                  <a:latin typeface="微软雅黑" panose="020B0503020204020204" pitchFamily="34" charset="-122"/>
                  <a:ea typeface="微软雅黑" panose="020B0503020204020204" pitchFamily="34" charset="-122"/>
                </a:rPr>
                <a:t>Refusal ratio: # of UEs that will miss their </a:t>
              </a:r>
              <a:r>
                <a:rPr lang="en-US" altLang="zh-CN" sz="2000" dirty="0">
                  <a:latin typeface="微软雅黑" panose="020B0503020204020204" pitchFamily="34" charset="-122"/>
                  <a:ea typeface="微软雅黑" panose="020B0503020204020204" pitchFamily="34" charset="-122"/>
                </a:rPr>
                <a:t>deadlines</a:t>
              </a:r>
              <a:endParaRPr lang="zh-CN" altLang="en-US" sz="20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971600" y="3361217"/>
              <a:ext cx="1707644" cy="571839"/>
            </a:xfrm>
            <a:prstGeom prst="rect">
              <a:avLst/>
            </a:prstGeom>
            <a:noFill/>
            <a:ln>
              <a:solidFill>
                <a:srgbClr val="C0504D"/>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defPPr>
                <a:defRPr lang="zh-CN"/>
              </a:defPPr>
              <a:lvl1pPr>
                <a:defRPr kumimoji="1" sz="2400">
                  <a:solidFill>
                    <a:prstClr val="black"/>
                  </a:solidFill>
                  <a:latin typeface="微软雅黑" pitchFamily="34" charset="-122"/>
                  <a:ea typeface="微软雅黑" pitchFamily="34" charset="-122"/>
                  <a:cs typeface="Times New Roman" pitchFamily="18" charset="0"/>
                </a:defRPr>
              </a:lvl1pPr>
            </a:lstStyle>
            <a:p>
              <a:pPr algn="just"/>
              <a:endParaRPr lang="zh-CN" altLang="en-US" dirty="0"/>
            </a:p>
          </p:txBody>
        </p:sp>
        <p:cxnSp>
          <p:nvCxnSpPr>
            <p:cNvPr id="18" name="直接箭头连接符 17"/>
            <p:cNvCxnSpPr/>
            <p:nvPr/>
          </p:nvCxnSpPr>
          <p:spPr>
            <a:xfrm flipH="1">
              <a:off x="2930504" y="3356992"/>
              <a:ext cx="747219" cy="29014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grpSp>
      <p:grpSp>
        <p:nvGrpSpPr>
          <p:cNvPr id="30" name="组合 29"/>
          <p:cNvGrpSpPr/>
          <p:nvPr/>
        </p:nvGrpSpPr>
        <p:grpSpPr>
          <a:xfrm>
            <a:off x="971600" y="4363376"/>
            <a:ext cx="7521536" cy="1183972"/>
            <a:chOff x="971600" y="4498484"/>
            <a:chExt cx="7521536" cy="1183972"/>
          </a:xfrm>
        </p:grpSpPr>
        <p:sp>
          <p:nvSpPr>
            <p:cNvPr id="23" name="矩形 22"/>
            <p:cNvSpPr/>
            <p:nvPr/>
          </p:nvSpPr>
          <p:spPr>
            <a:xfrm>
              <a:off x="6188880" y="4736527"/>
              <a:ext cx="2304256"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zh-CN" sz="2000" dirty="0" smtClean="0">
                  <a:latin typeface="微软雅黑" panose="020B0503020204020204" pitchFamily="34" charset="-122"/>
                  <a:ea typeface="微软雅黑" panose="020B0503020204020204" pitchFamily="34" charset="-122"/>
                </a:rPr>
                <a:t>Service limitation</a:t>
              </a:r>
            </a:p>
            <a:p>
              <a:pPr algn="ctr"/>
              <a:r>
                <a:rPr lang="en-US" altLang="zh-CN" sz="2000" dirty="0" smtClean="0">
                  <a:latin typeface="微软雅黑" panose="020B0503020204020204" pitchFamily="34" charset="-122"/>
                  <a:ea typeface="微软雅黑" panose="020B0503020204020204" pitchFamily="34" charset="-122"/>
                </a:rPr>
                <a:t>constraints</a:t>
              </a:r>
              <a:endParaRPr lang="zh-CN" altLang="en-US" sz="20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971600" y="4498484"/>
              <a:ext cx="3600400" cy="1183972"/>
            </a:xfrm>
            <a:prstGeom prst="rect">
              <a:avLst/>
            </a:prstGeom>
            <a:noFill/>
            <a:ln>
              <a:solidFill>
                <a:srgbClr val="C0504D"/>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defPPr>
                <a:defRPr lang="zh-CN"/>
              </a:defPPr>
              <a:lvl1pPr>
                <a:defRPr kumimoji="1" sz="2400">
                  <a:solidFill>
                    <a:prstClr val="black"/>
                  </a:solidFill>
                  <a:latin typeface="微软雅黑" pitchFamily="34" charset="-122"/>
                  <a:ea typeface="微软雅黑" pitchFamily="34" charset="-122"/>
                  <a:cs typeface="Times New Roman" pitchFamily="18" charset="0"/>
                </a:defRPr>
              </a:lvl1pPr>
            </a:lstStyle>
            <a:p>
              <a:pPr algn="just"/>
              <a:endParaRPr lang="zh-CN" altLang="en-US" dirty="0"/>
            </a:p>
          </p:txBody>
        </p:sp>
        <p:cxnSp>
          <p:nvCxnSpPr>
            <p:cNvPr id="25" name="直接箭头连接符 24"/>
            <p:cNvCxnSpPr/>
            <p:nvPr/>
          </p:nvCxnSpPr>
          <p:spPr>
            <a:xfrm flipH="1">
              <a:off x="4788026" y="5090470"/>
              <a:ext cx="1149556" cy="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grpSp>
      <p:sp>
        <p:nvSpPr>
          <p:cNvPr id="34" name="TextBox 9"/>
          <p:cNvSpPr txBox="1"/>
          <p:nvPr/>
        </p:nvSpPr>
        <p:spPr>
          <a:xfrm>
            <a:off x="1000889" y="6309320"/>
            <a:ext cx="8723829" cy="461665"/>
          </a:xfrm>
          <a:prstGeom prst="rect">
            <a:avLst/>
          </a:prstGeom>
          <a:noFill/>
        </p:spPr>
        <p:txBody>
          <a:bodyPr wrap="square" rtlCol="0">
            <a:spAutoFit/>
          </a:bodyPr>
          <a:lstStyle/>
          <a:p>
            <a:r>
              <a:rPr lang="en-US" altLang="zh-CN" sz="2400" b="1" dirty="0" smtClean="0">
                <a:solidFill>
                  <a:schemeClr val="bg1"/>
                </a:solidFill>
              </a:rPr>
              <a:t>Non-linear </a:t>
            </a:r>
            <a:r>
              <a:rPr lang="en-US" altLang="zh-CN" sz="2400" b="1" dirty="0">
                <a:solidFill>
                  <a:schemeClr val="bg1"/>
                </a:solidFill>
              </a:rPr>
              <a:t>integer programming </a:t>
            </a:r>
            <a:r>
              <a:rPr lang="en-US" altLang="zh-CN" sz="2400" b="1" dirty="0" smtClean="0">
                <a:solidFill>
                  <a:schemeClr val="bg1"/>
                </a:solidFill>
              </a:rPr>
              <a:t>problem: NP-Hard !</a:t>
            </a:r>
            <a:endParaRPr lang="en-US" altLang="zh-CN" sz="2400" b="1" dirty="0" smtClean="0">
              <a:solidFill>
                <a:srgbClr val="FFFF00"/>
              </a:solidFill>
            </a:endParaRPr>
          </a:p>
        </p:txBody>
      </p:sp>
    </p:spTree>
    <p:extLst>
      <p:ext uri="{BB962C8B-B14F-4D97-AF65-F5344CB8AC3E}">
        <p14:creationId xmlns:p14="http://schemas.microsoft.com/office/powerpoint/2010/main" val="14122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Multi-stage </a:t>
            </a:r>
            <a:r>
              <a:rPr lang="en-US" altLang="zh-CN" dirty="0" smtClean="0"/>
              <a:t>Duplex Matching</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25</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UE-to-RRH Stage</a:t>
            </a:r>
            <a:endParaRPr lang="en-US" altLang="zh-CN" sz="2800" b="1" dirty="0" smtClean="0">
              <a:solidFill>
                <a:srgbClr val="0070C0"/>
              </a:solidFill>
            </a:endParaRPr>
          </a:p>
        </p:txBody>
      </p:sp>
      <p:graphicFrame>
        <p:nvGraphicFramePr>
          <p:cNvPr id="5" name="对象 4"/>
          <p:cNvGraphicFramePr>
            <a:graphicFrameLocks noChangeAspect="1"/>
          </p:cNvGraphicFramePr>
          <p:nvPr>
            <p:extLst/>
          </p:nvPr>
        </p:nvGraphicFramePr>
        <p:xfrm>
          <a:off x="4923978" y="2573039"/>
          <a:ext cx="4400550" cy="4024313"/>
        </p:xfrm>
        <a:graphic>
          <a:graphicData uri="http://schemas.openxmlformats.org/presentationml/2006/ole">
            <mc:AlternateContent xmlns:mc="http://schemas.openxmlformats.org/markup-compatibility/2006">
              <mc:Choice xmlns:v="urn:schemas-microsoft-com:vml" Requires="v">
                <p:oleObj spid="_x0000_s74798" name="Visio" r:id="rId5" imgW="3079800" imgH="2815560" progId="Visio.Drawing.15">
                  <p:embed/>
                </p:oleObj>
              </mc:Choice>
              <mc:Fallback>
                <p:oleObj name="Visio" r:id="rId5" imgW="3079800" imgH="2815560" progId="Visio.Drawing.15">
                  <p:embed/>
                  <p:pic>
                    <p:nvPicPr>
                      <p:cNvPr id="0" name=""/>
                      <p:cNvPicPr/>
                      <p:nvPr/>
                    </p:nvPicPr>
                    <p:blipFill>
                      <a:blip r:embed="rId6"/>
                      <a:stretch>
                        <a:fillRect/>
                      </a:stretch>
                    </p:blipFill>
                    <p:spPr>
                      <a:xfrm>
                        <a:off x="4923978" y="2573039"/>
                        <a:ext cx="4400550" cy="4024313"/>
                      </a:xfrm>
                      <a:prstGeom prst="rect">
                        <a:avLst/>
                      </a:prstGeom>
                    </p:spPr>
                  </p:pic>
                </p:oleObj>
              </mc:Fallback>
            </mc:AlternateContent>
          </a:graphicData>
        </a:graphic>
      </p:graphicFrame>
      <p:sp>
        <p:nvSpPr>
          <p:cNvPr id="8" name="内容占位符 2"/>
          <p:cNvSpPr>
            <a:spLocks noGrp="1"/>
          </p:cNvSpPr>
          <p:nvPr>
            <p:ph idx="1"/>
          </p:nvPr>
        </p:nvSpPr>
        <p:spPr>
          <a:xfrm>
            <a:off x="383974" y="2005929"/>
            <a:ext cx="8656362" cy="977080"/>
          </a:xfrm>
        </p:spPr>
        <p:txBody>
          <a:bodyPr/>
          <a:lstStyle/>
          <a:p>
            <a:pPr>
              <a:lnSpc>
                <a:spcPct val="120000"/>
              </a:lnSpc>
            </a:pPr>
            <a:r>
              <a:rPr lang="en-US" altLang="zh-CN" sz="2000" dirty="0"/>
              <a:t>We assume that all the BBUs are the same and </a:t>
            </a:r>
            <a:r>
              <a:rPr lang="en-US" altLang="zh-CN" sz="2000" dirty="0" smtClean="0"/>
              <a:t>fully loaded</a:t>
            </a:r>
          </a:p>
          <a:p>
            <a:pPr>
              <a:lnSpc>
                <a:spcPct val="120000"/>
              </a:lnSpc>
            </a:pPr>
            <a:r>
              <a:rPr lang="en-US" altLang="zh-CN" sz="2000" dirty="0"/>
              <a:t>E</a:t>
            </a:r>
            <a:r>
              <a:rPr lang="en-US" altLang="zh-CN" sz="2000" dirty="0" smtClean="0"/>
              <a:t>xpected </a:t>
            </a:r>
            <a:r>
              <a:rPr lang="en-US" altLang="zh-CN" sz="2000" dirty="0"/>
              <a:t>transmission </a:t>
            </a:r>
            <a:r>
              <a:rPr lang="en-US" altLang="zh-CN" sz="2000" dirty="0" smtClean="0"/>
              <a:t>latency</a:t>
            </a:r>
          </a:p>
          <a:p>
            <a:pPr>
              <a:lnSpc>
                <a:spcPct val="120000"/>
              </a:lnSpc>
            </a:pPr>
            <a:endParaRPr lang="en-US" altLang="zh-CN" sz="2000" dirty="0"/>
          </a:p>
          <a:p>
            <a:pPr>
              <a:lnSpc>
                <a:spcPct val="120000"/>
              </a:lnSpc>
            </a:pPr>
            <a:r>
              <a:rPr lang="en-US" altLang="zh-CN" sz="2000" dirty="0"/>
              <a:t>B</a:t>
            </a:r>
            <a:r>
              <a:rPr lang="en-US" altLang="zh-CN" sz="2000" dirty="0" smtClean="0"/>
              <a:t>ased </a:t>
            </a:r>
            <a:r>
              <a:rPr lang="en-US" altLang="zh-CN" sz="2000" dirty="0"/>
              <a:t>on the MCS </a:t>
            </a:r>
            <a:r>
              <a:rPr lang="en-US" altLang="zh-CN" sz="2000" dirty="0" smtClean="0"/>
              <a:t>index, each UE</a:t>
            </a:r>
          </a:p>
          <a:p>
            <a:pPr marL="0" indent="0">
              <a:lnSpc>
                <a:spcPct val="120000"/>
              </a:lnSpc>
              <a:buNone/>
            </a:pPr>
            <a:r>
              <a:rPr lang="en-US" altLang="zh-CN" sz="2000" dirty="0" smtClean="0"/>
              <a:t> </a:t>
            </a:r>
            <a:r>
              <a:rPr lang="en-US" altLang="zh-CN" sz="2000" dirty="0"/>
              <a:t>just </a:t>
            </a:r>
            <a:r>
              <a:rPr lang="en-US" altLang="zh-CN" sz="2000" dirty="0" smtClean="0"/>
              <a:t>selects the </a:t>
            </a:r>
            <a:r>
              <a:rPr lang="en-US" altLang="zh-CN" sz="2000" dirty="0"/>
              <a:t>RRH </a:t>
            </a:r>
            <a:r>
              <a:rPr lang="en-US" altLang="zh-CN" sz="2000" dirty="0" smtClean="0"/>
              <a:t>with </a:t>
            </a:r>
            <a:r>
              <a:rPr lang="en-US" altLang="zh-CN" sz="2000" dirty="0"/>
              <a:t>the </a:t>
            </a:r>
            <a:r>
              <a:rPr lang="en-US" altLang="zh-CN" sz="2000" dirty="0" smtClean="0"/>
              <a:t>minimal</a:t>
            </a:r>
          </a:p>
          <a:p>
            <a:pPr marL="0" indent="0">
              <a:lnSpc>
                <a:spcPct val="120000"/>
              </a:lnSpc>
              <a:buNone/>
            </a:pPr>
            <a:r>
              <a:rPr lang="en-US" altLang="zh-CN" sz="2000" dirty="0" smtClean="0"/>
              <a:t> </a:t>
            </a:r>
            <a:r>
              <a:rPr lang="en-US" altLang="zh-CN" sz="2000" dirty="0"/>
              <a:t>expected transmission </a:t>
            </a:r>
            <a:r>
              <a:rPr lang="en-US" altLang="zh-CN" sz="2000" dirty="0" smtClean="0"/>
              <a:t>latency</a:t>
            </a:r>
            <a:endParaRPr lang="en-US" altLang="zh-CN" sz="2000" dirty="0"/>
          </a:p>
        </p:txBody>
      </p:sp>
      <p:pic>
        <p:nvPicPr>
          <p:cNvPr id="4" name="图片 3"/>
          <p:cNvPicPr>
            <a:picLocks noChangeAspect="1"/>
          </p:cNvPicPr>
          <p:nvPr/>
        </p:nvPicPr>
        <p:blipFill>
          <a:blip r:embed="rId7"/>
          <a:stretch>
            <a:fillRect/>
          </a:stretch>
        </p:blipFill>
        <p:spPr>
          <a:xfrm>
            <a:off x="1691680" y="2852936"/>
            <a:ext cx="1872208" cy="391703"/>
          </a:xfrm>
          <a:prstGeom prst="rect">
            <a:avLst/>
          </a:prstGeom>
        </p:spPr>
      </p:pic>
      <p:sp>
        <p:nvSpPr>
          <p:cNvPr id="9" name="矩形 8"/>
          <p:cNvSpPr/>
          <p:nvPr/>
        </p:nvSpPr>
        <p:spPr>
          <a:xfrm>
            <a:off x="767869" y="4941168"/>
            <a:ext cx="3706463"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400" dirty="0" smtClean="0">
                <a:latin typeface="微软雅黑" panose="020B0503020204020204" pitchFamily="34" charset="-122"/>
                <a:ea typeface="微软雅黑" panose="020B0503020204020204" pitchFamily="34" charset="-122"/>
              </a:rPr>
              <a:t>Assignment </a:t>
            </a:r>
            <a:r>
              <a:rPr lang="en-US" altLang="zh-CN" sz="2400" dirty="0">
                <a:latin typeface="微软雅黑" panose="020B0503020204020204" pitchFamily="34" charset="-122"/>
                <a:ea typeface="微软雅黑" panose="020B0503020204020204" pitchFamily="34" charset="-122"/>
              </a:rPr>
              <a:t>A</a:t>
            </a:r>
            <a:r>
              <a:rPr lang="en-US" altLang="zh-CN" sz="1000" dirty="0">
                <a:latin typeface="微软雅黑" panose="020B0503020204020204" pitchFamily="34" charset="-122"/>
                <a:ea typeface="微软雅黑" panose="020B0503020204020204" pitchFamily="34" charset="-122"/>
              </a:rPr>
              <a:t>1 </a:t>
            </a:r>
            <a:r>
              <a:rPr lang="en-US" altLang="zh-CN" sz="2400" dirty="0">
                <a:latin typeface="微软雅黑" panose="020B0503020204020204" pitchFamily="34" charset="-122"/>
                <a:ea typeface="微软雅黑" panose="020B0503020204020204" pitchFamily="34" charset="-122"/>
              </a:rPr>
              <a:t>between UEs and </a:t>
            </a:r>
            <a:r>
              <a:rPr lang="en-US" altLang="zh-CN" sz="2400" dirty="0" smtClean="0">
                <a:latin typeface="微软雅黑" panose="020B0503020204020204" pitchFamily="34" charset="-122"/>
                <a:ea typeface="微软雅黑" panose="020B0503020204020204" pitchFamily="34" charset="-122"/>
              </a:rPr>
              <a:t>RRHs</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3483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Multi-stage </a:t>
            </a:r>
            <a:r>
              <a:rPr lang="en-US" altLang="zh-CN" dirty="0" smtClean="0"/>
              <a:t>Duplex Matching</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26</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UE-to-BBU Stage</a:t>
            </a:r>
            <a:endParaRPr lang="en-US" altLang="zh-CN" sz="2800" b="1" dirty="0" smtClean="0">
              <a:solidFill>
                <a:srgbClr val="0070C0"/>
              </a:solidFill>
            </a:endParaRPr>
          </a:p>
        </p:txBody>
      </p:sp>
      <p:sp>
        <p:nvSpPr>
          <p:cNvPr id="8" name="内容占位符 2"/>
          <p:cNvSpPr>
            <a:spLocks noGrp="1"/>
          </p:cNvSpPr>
          <p:nvPr>
            <p:ph idx="1"/>
          </p:nvPr>
        </p:nvSpPr>
        <p:spPr>
          <a:xfrm>
            <a:off x="383974" y="2005929"/>
            <a:ext cx="8656362" cy="3058928"/>
          </a:xfrm>
        </p:spPr>
        <p:txBody>
          <a:bodyPr/>
          <a:lstStyle/>
          <a:p>
            <a:pPr>
              <a:lnSpc>
                <a:spcPct val="120000"/>
              </a:lnSpc>
            </a:pPr>
            <a:r>
              <a:rPr lang="en-US" altLang="zh-CN" sz="2000" dirty="0" smtClean="0"/>
              <a:t>Different </a:t>
            </a:r>
            <a:r>
              <a:rPr lang="en-US" altLang="zh-CN" sz="2000" dirty="0"/>
              <a:t>UEs have the different </a:t>
            </a:r>
            <a:r>
              <a:rPr lang="en-US" altLang="zh-CN" sz="2000" dirty="0" smtClean="0"/>
              <a:t>deadlines. </a:t>
            </a:r>
            <a:r>
              <a:rPr lang="en-US" altLang="zh-CN" sz="2000" dirty="0"/>
              <a:t>Meanwhile, different BBUs have the different loads </a:t>
            </a:r>
            <a:r>
              <a:rPr lang="en-US" altLang="zh-CN" sz="2000" dirty="0" smtClean="0"/>
              <a:t>and </a:t>
            </a:r>
            <a:r>
              <a:rPr lang="en-US" altLang="zh-CN" sz="2000" dirty="0"/>
              <a:t>service </a:t>
            </a:r>
            <a:r>
              <a:rPr lang="en-US" altLang="zh-CN" sz="2000" dirty="0" smtClean="0"/>
              <a:t>limitations</a:t>
            </a:r>
          </a:p>
          <a:p>
            <a:pPr>
              <a:lnSpc>
                <a:spcPct val="120000"/>
              </a:lnSpc>
            </a:pPr>
            <a:r>
              <a:rPr lang="en-US" altLang="zh-CN" sz="2000" dirty="0"/>
              <a:t> Gale-Shapley Matching</a:t>
            </a:r>
          </a:p>
          <a:p>
            <a:pPr marL="0" indent="0">
              <a:lnSpc>
                <a:spcPct val="120000"/>
              </a:lnSpc>
              <a:buNone/>
            </a:pPr>
            <a:r>
              <a:rPr lang="en-US" altLang="zh-CN" sz="2000" dirty="0" smtClean="0"/>
              <a:t>Theory: college admission</a:t>
            </a:r>
          </a:p>
          <a:p>
            <a:pPr marL="0" indent="0">
              <a:lnSpc>
                <a:spcPct val="120000"/>
              </a:lnSpc>
              <a:buNone/>
            </a:pPr>
            <a:r>
              <a:rPr lang="en-US" altLang="zh-CN" sz="2000" dirty="0" smtClean="0"/>
              <a:t> </a:t>
            </a:r>
            <a:r>
              <a:rPr lang="en-US" altLang="zh-CN" sz="2000" dirty="0"/>
              <a:t>problem (CAP</a:t>
            </a:r>
            <a:r>
              <a:rPr lang="en-US" altLang="zh-CN" sz="2000" dirty="0" smtClean="0"/>
              <a:t>)</a:t>
            </a:r>
          </a:p>
          <a:p>
            <a:pPr>
              <a:lnSpc>
                <a:spcPct val="120000"/>
              </a:lnSpc>
            </a:pPr>
            <a:r>
              <a:rPr lang="en-US" altLang="zh-CN" sz="2000" dirty="0" smtClean="0"/>
              <a:t>UEs as students,</a:t>
            </a:r>
          </a:p>
          <a:p>
            <a:pPr marL="0" indent="0">
              <a:lnSpc>
                <a:spcPct val="120000"/>
              </a:lnSpc>
              <a:buNone/>
            </a:pPr>
            <a:r>
              <a:rPr lang="en-US" altLang="zh-CN" sz="2000" dirty="0" smtClean="0"/>
              <a:t>BBUs </a:t>
            </a:r>
            <a:r>
              <a:rPr lang="en-US" altLang="zh-CN" sz="2000" dirty="0"/>
              <a:t>as </a:t>
            </a:r>
            <a:r>
              <a:rPr lang="en-US" altLang="zh-CN" sz="2000" dirty="0" smtClean="0"/>
              <a:t>colleges</a:t>
            </a:r>
            <a:endParaRPr lang="en-US" altLang="zh-CN" sz="2000" dirty="0"/>
          </a:p>
        </p:txBody>
      </p:sp>
      <p:sp>
        <p:nvSpPr>
          <p:cNvPr id="9" name="矩形 8"/>
          <p:cNvSpPr/>
          <p:nvPr/>
        </p:nvSpPr>
        <p:spPr>
          <a:xfrm>
            <a:off x="172583" y="5229200"/>
            <a:ext cx="3706463"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400" dirty="0" smtClean="0">
                <a:latin typeface="微软雅黑" panose="020B0503020204020204" pitchFamily="34" charset="-122"/>
                <a:ea typeface="微软雅黑" panose="020B0503020204020204" pitchFamily="34" charset="-122"/>
              </a:rPr>
              <a:t>Assignment A</a:t>
            </a:r>
            <a:r>
              <a:rPr lang="en-US" altLang="zh-CN" sz="1000" dirty="0" smtClean="0">
                <a:latin typeface="微软雅黑" panose="020B0503020204020204" pitchFamily="34" charset="-122"/>
                <a:ea typeface="微软雅黑" panose="020B0503020204020204" pitchFamily="34" charset="-122"/>
              </a:rPr>
              <a:t>2 </a:t>
            </a:r>
            <a:r>
              <a:rPr lang="en-US" altLang="zh-CN" sz="2400" dirty="0" smtClean="0">
                <a:latin typeface="微软雅黑" panose="020B0503020204020204" pitchFamily="34" charset="-122"/>
                <a:ea typeface="微软雅黑" panose="020B0503020204020204" pitchFamily="34" charset="-122"/>
              </a:rPr>
              <a:t>between </a:t>
            </a:r>
            <a:r>
              <a:rPr lang="en-US" altLang="zh-CN" sz="2400" dirty="0">
                <a:latin typeface="微软雅黑" panose="020B0503020204020204" pitchFamily="34" charset="-122"/>
                <a:ea typeface="微软雅黑" panose="020B0503020204020204" pitchFamily="34" charset="-122"/>
              </a:rPr>
              <a:t>UEs and </a:t>
            </a:r>
            <a:r>
              <a:rPr lang="en-US" altLang="zh-CN" sz="2400" dirty="0" smtClean="0">
                <a:latin typeface="微软雅黑" panose="020B0503020204020204" pitchFamily="34" charset="-122"/>
                <a:ea typeface="微软雅黑" panose="020B0503020204020204" pitchFamily="34" charset="-122"/>
              </a:rPr>
              <a:t>BBUs</a:t>
            </a:r>
            <a:endParaRPr lang="zh-CN" altLang="en-US" sz="2400" dirty="0">
              <a:latin typeface="微软雅黑" panose="020B0503020204020204" pitchFamily="34" charset="-122"/>
              <a:ea typeface="微软雅黑" panose="020B0503020204020204" pitchFamily="34" charset="-122"/>
            </a:endParaRPr>
          </a:p>
        </p:txBody>
      </p:sp>
      <p:graphicFrame>
        <p:nvGraphicFramePr>
          <p:cNvPr id="11" name="对象 10"/>
          <p:cNvGraphicFramePr>
            <a:graphicFrameLocks noChangeAspect="1"/>
          </p:cNvGraphicFramePr>
          <p:nvPr>
            <p:extLst/>
          </p:nvPr>
        </p:nvGraphicFramePr>
        <p:xfrm>
          <a:off x="3667655" y="2555045"/>
          <a:ext cx="5567363" cy="4002087"/>
        </p:xfrm>
        <a:graphic>
          <a:graphicData uri="http://schemas.openxmlformats.org/presentationml/2006/ole">
            <mc:AlternateContent xmlns:mc="http://schemas.openxmlformats.org/markup-compatibility/2006">
              <mc:Choice xmlns:v="urn:schemas-microsoft-com:vml" Requires="v">
                <p:oleObj spid="_x0000_s75822" name="Visio" r:id="rId5" imgW="3895660" imgH="2800350" progId="Visio.Drawing.15">
                  <p:embed/>
                </p:oleObj>
              </mc:Choice>
              <mc:Fallback>
                <p:oleObj name="Visio" r:id="rId5" imgW="3895660" imgH="2800350" progId="Visio.Drawing.15">
                  <p:embed/>
                  <p:pic>
                    <p:nvPicPr>
                      <p:cNvPr id="0" name=""/>
                      <p:cNvPicPr/>
                      <p:nvPr/>
                    </p:nvPicPr>
                    <p:blipFill>
                      <a:blip r:embed="rId6"/>
                      <a:stretch>
                        <a:fillRect/>
                      </a:stretch>
                    </p:blipFill>
                    <p:spPr>
                      <a:xfrm>
                        <a:off x="3667655" y="2555045"/>
                        <a:ext cx="5567363" cy="4002087"/>
                      </a:xfrm>
                      <a:prstGeom prst="rect">
                        <a:avLst/>
                      </a:prstGeom>
                    </p:spPr>
                  </p:pic>
                </p:oleObj>
              </mc:Fallback>
            </mc:AlternateContent>
          </a:graphicData>
        </a:graphic>
      </p:graphicFrame>
      <p:sp>
        <p:nvSpPr>
          <p:cNvPr id="12" name="TextBox 9"/>
          <p:cNvSpPr txBox="1"/>
          <p:nvPr/>
        </p:nvSpPr>
        <p:spPr>
          <a:xfrm>
            <a:off x="6127300" y="3846795"/>
            <a:ext cx="648072" cy="412934"/>
          </a:xfrm>
          <a:prstGeom prst="rect">
            <a:avLst/>
          </a:prstGeom>
          <a:noFill/>
        </p:spPr>
        <p:txBody>
          <a:bodyPr wrap="square" rtlCol="0">
            <a:spAutoFit/>
          </a:bodyPr>
          <a:lstStyle/>
          <a:p>
            <a:pPr algn="just">
              <a:lnSpc>
                <a:spcPts val="2500"/>
              </a:lnSpc>
            </a:pPr>
            <a:r>
              <a:rPr lang="en-US" altLang="zh-CN" sz="2800" b="1" i="1" dirty="0" smtClean="0">
                <a:solidFill>
                  <a:srgbClr val="C0504D"/>
                </a:solidFill>
              </a:rPr>
              <a:t>A1</a:t>
            </a:r>
            <a:endParaRPr lang="en-US" altLang="zh-CN" sz="2800" b="1" i="1" dirty="0">
              <a:solidFill>
                <a:srgbClr val="C0504D"/>
              </a:solidFill>
            </a:endParaRPr>
          </a:p>
        </p:txBody>
      </p:sp>
    </p:spTree>
    <p:extLst>
      <p:ext uri="{BB962C8B-B14F-4D97-AF65-F5344CB8AC3E}">
        <p14:creationId xmlns:p14="http://schemas.microsoft.com/office/powerpoint/2010/main" val="2210938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Multi-stage Duplex Matching</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27</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UE-to-BBU Duplex Matching Algorithm</a:t>
            </a:r>
            <a:endParaRPr lang="en-US" altLang="zh-CN" sz="2800" b="1" dirty="0" smtClean="0">
              <a:solidFill>
                <a:srgbClr val="0070C0"/>
              </a:solidFill>
            </a:endParaRPr>
          </a:p>
        </p:txBody>
      </p:sp>
      <p:sp>
        <p:nvSpPr>
          <p:cNvPr id="8" name="内容占位符 2"/>
          <p:cNvSpPr>
            <a:spLocks noGrp="1"/>
          </p:cNvSpPr>
          <p:nvPr>
            <p:ph idx="1"/>
          </p:nvPr>
        </p:nvSpPr>
        <p:spPr>
          <a:xfrm>
            <a:off x="323528" y="1988840"/>
            <a:ext cx="8656362" cy="4502847"/>
          </a:xfrm>
        </p:spPr>
        <p:txBody>
          <a:bodyPr/>
          <a:lstStyle/>
          <a:p>
            <a:pPr algn="just">
              <a:lnSpc>
                <a:spcPct val="120000"/>
              </a:lnSpc>
            </a:pPr>
            <a:r>
              <a:rPr lang="en-US" altLang="zh-CN" sz="2000" dirty="0"/>
              <a:t>Iteration </a:t>
            </a:r>
            <a:r>
              <a:rPr lang="en-US" altLang="zh-CN" sz="2000" dirty="0" smtClean="0"/>
              <a:t>1</a:t>
            </a:r>
          </a:p>
          <a:p>
            <a:pPr lvl="1" algn="just">
              <a:lnSpc>
                <a:spcPct val="120000"/>
              </a:lnSpc>
            </a:pPr>
            <a:r>
              <a:rPr lang="en-US" altLang="zh-CN" sz="1800" dirty="0" smtClean="0"/>
              <a:t> </a:t>
            </a:r>
            <a:r>
              <a:rPr lang="en-US" altLang="zh-CN" sz="1800" dirty="0"/>
              <a:t>Every </a:t>
            </a:r>
            <a:r>
              <a:rPr lang="en-US" altLang="zh-CN" sz="1800" dirty="0" smtClean="0"/>
              <a:t>UE applies </a:t>
            </a:r>
            <a:r>
              <a:rPr lang="en-US" altLang="zh-CN" sz="1800" dirty="0"/>
              <a:t>to its first choice of </a:t>
            </a:r>
            <a:r>
              <a:rPr lang="en-US" altLang="zh-CN" sz="1800" dirty="0" smtClean="0"/>
              <a:t>BBU, every BBU </a:t>
            </a:r>
            <a:r>
              <a:rPr lang="en-US" altLang="zh-CN" sz="1800" dirty="0"/>
              <a:t>puts top </a:t>
            </a:r>
            <a:r>
              <a:rPr lang="en-US" altLang="zh-CN" sz="1800" dirty="0" smtClean="0"/>
              <a:t>UEs (within its quota) into </a:t>
            </a:r>
            <a:r>
              <a:rPr lang="en-US" altLang="zh-CN" sz="1800" dirty="0"/>
              <a:t>its prospective </a:t>
            </a:r>
            <a:r>
              <a:rPr lang="en-US" altLang="zh-CN" sz="1800" dirty="0" smtClean="0"/>
              <a:t>admission </a:t>
            </a:r>
            <a:r>
              <a:rPr lang="en-US" altLang="zh-CN" sz="1800" dirty="0"/>
              <a:t>list </a:t>
            </a:r>
            <a:r>
              <a:rPr lang="en-US" altLang="zh-CN" sz="2000" i="1" dirty="0">
                <a:solidFill>
                  <a:srgbClr val="404040"/>
                </a:solidFill>
                <a:latin typeface="Times New Roman" panose="02020603050405020304" pitchFamily="18" charset="0"/>
                <a:cs typeface="Times New Roman" panose="02020603050405020304" pitchFamily="18" charset="0"/>
              </a:rPr>
              <a:t>Y</a:t>
            </a:r>
            <a:r>
              <a:rPr lang="en-US" altLang="zh-CN" sz="1800" dirty="0"/>
              <a:t>, then rejects the </a:t>
            </a:r>
            <a:r>
              <a:rPr lang="en-US" altLang="zh-CN" sz="1800" dirty="0" smtClean="0"/>
              <a:t>other applicants, if one BBU is full loaded, add 1 to its quota. </a:t>
            </a:r>
          </a:p>
          <a:p>
            <a:pPr algn="just">
              <a:lnSpc>
                <a:spcPct val="120000"/>
              </a:lnSpc>
            </a:pPr>
            <a:r>
              <a:rPr lang="en-US" altLang="zh-CN" sz="2000" dirty="0"/>
              <a:t>Iteration </a:t>
            </a:r>
            <a:r>
              <a:rPr lang="en-US" altLang="zh-CN" sz="2000" i="1" dirty="0" err="1" smtClean="0">
                <a:latin typeface="Times New Roman" panose="02020603050405020304" pitchFamily="18" charset="0"/>
                <a:cs typeface="Times New Roman" panose="02020603050405020304" pitchFamily="18" charset="0"/>
              </a:rPr>
              <a:t>i</a:t>
            </a:r>
            <a:endParaRPr lang="en-US" altLang="zh-CN" sz="2000" i="1" dirty="0">
              <a:latin typeface="Times New Roman" panose="02020603050405020304" pitchFamily="18" charset="0"/>
              <a:cs typeface="Times New Roman" panose="02020603050405020304" pitchFamily="18" charset="0"/>
            </a:endParaRPr>
          </a:p>
          <a:p>
            <a:pPr lvl="1" algn="just">
              <a:lnSpc>
                <a:spcPct val="120000"/>
              </a:lnSpc>
            </a:pPr>
            <a:r>
              <a:rPr lang="en-US" altLang="zh-CN" sz="1800" dirty="0"/>
              <a:t>  All </a:t>
            </a:r>
            <a:r>
              <a:rPr lang="en-US" altLang="zh-CN" sz="1800" dirty="0" smtClean="0"/>
              <a:t>UEs eliminated in the last step </a:t>
            </a:r>
            <a:r>
              <a:rPr lang="en-US" altLang="zh-CN" sz="1800" dirty="0"/>
              <a:t>continue to </a:t>
            </a:r>
            <a:r>
              <a:rPr lang="en-US" altLang="zh-CN" sz="1800" dirty="0" smtClean="0"/>
              <a:t>apply </a:t>
            </a:r>
            <a:r>
              <a:rPr lang="en-US" altLang="zh-CN" sz="1800" dirty="0"/>
              <a:t>to its </a:t>
            </a:r>
            <a:r>
              <a:rPr lang="en-US" altLang="zh-CN" sz="1800" i="1" dirty="0" smtClean="0">
                <a:latin typeface="Times New Roman" panose="02020603050405020304" pitchFamily="18" charset="0"/>
                <a:cs typeface="Times New Roman" panose="02020603050405020304" pitchFamily="18" charset="0"/>
              </a:rPr>
              <a:t>first </a:t>
            </a:r>
            <a:r>
              <a:rPr lang="en-US" altLang="zh-CN" sz="1800" dirty="0" smtClean="0"/>
              <a:t>choice of BBU, then </a:t>
            </a:r>
            <a:r>
              <a:rPr lang="en-US" altLang="zh-CN" sz="1800" dirty="0"/>
              <a:t>each </a:t>
            </a:r>
            <a:r>
              <a:rPr lang="en-US" altLang="zh-CN" sz="1800" dirty="0" smtClean="0"/>
              <a:t>BBU takes </a:t>
            </a:r>
            <a:r>
              <a:rPr lang="en-US" altLang="zh-CN" sz="1800" dirty="0"/>
              <a:t>both the new applicants and the ones already </a:t>
            </a:r>
            <a:r>
              <a:rPr lang="en-US" altLang="zh-CN" sz="1800" dirty="0" smtClean="0"/>
              <a:t>in </a:t>
            </a:r>
            <a:r>
              <a:rPr lang="en-US" altLang="zh-CN" sz="1800" i="1" dirty="0" smtClean="0">
                <a:solidFill>
                  <a:srgbClr val="404040"/>
                </a:solidFill>
                <a:latin typeface="Times New Roman" panose="02020603050405020304" pitchFamily="18" charset="0"/>
                <a:cs typeface="Times New Roman" panose="02020603050405020304" pitchFamily="18" charset="0"/>
              </a:rPr>
              <a:t>Y  </a:t>
            </a:r>
            <a:r>
              <a:rPr lang="en-US" altLang="zh-CN" sz="1800" dirty="0"/>
              <a:t>into </a:t>
            </a:r>
            <a:r>
              <a:rPr lang="en-US" altLang="zh-CN" sz="1800" dirty="0" smtClean="0"/>
              <a:t>account, </a:t>
            </a:r>
            <a:r>
              <a:rPr lang="en-US" altLang="zh-CN" sz="1800" dirty="0"/>
              <a:t>then rejects the other applicants , if one BBU is full loaded, add 1 to its quota</a:t>
            </a:r>
            <a:r>
              <a:rPr lang="en-US" altLang="zh-CN" sz="1800" dirty="0" smtClean="0"/>
              <a:t>. </a:t>
            </a:r>
          </a:p>
          <a:p>
            <a:pPr marL="342900" lvl="1" indent="-342900" algn="just">
              <a:lnSpc>
                <a:spcPct val="120000"/>
              </a:lnSpc>
              <a:buFont typeface="Arial" charset="0"/>
              <a:buChar char="•"/>
            </a:pPr>
            <a:r>
              <a:rPr lang="en-US" altLang="zh-CN" sz="2000" dirty="0">
                <a:solidFill>
                  <a:srgbClr val="404040"/>
                </a:solidFill>
              </a:rPr>
              <a:t>Repeat Iteration </a:t>
            </a:r>
            <a:r>
              <a:rPr lang="en-US" altLang="zh-CN" sz="2000" i="1" dirty="0" err="1" smtClean="0">
                <a:latin typeface="Times New Roman" panose="02020603050405020304" pitchFamily="18" charset="0"/>
                <a:cs typeface="Times New Roman" panose="02020603050405020304" pitchFamily="18" charset="0"/>
              </a:rPr>
              <a:t>i</a:t>
            </a:r>
            <a:r>
              <a:rPr lang="en-US" altLang="zh-CN" sz="2000" dirty="0" smtClean="0">
                <a:solidFill>
                  <a:srgbClr val="404040"/>
                </a:solidFill>
              </a:rPr>
              <a:t> </a:t>
            </a:r>
            <a:r>
              <a:rPr lang="en-US" altLang="zh-CN" sz="2000" dirty="0">
                <a:solidFill>
                  <a:srgbClr val="404040"/>
                </a:solidFill>
              </a:rPr>
              <a:t>until every </a:t>
            </a:r>
            <a:r>
              <a:rPr lang="en-US" altLang="zh-CN" sz="2000" dirty="0" smtClean="0">
                <a:solidFill>
                  <a:srgbClr val="404040"/>
                </a:solidFill>
              </a:rPr>
              <a:t>UE is in </a:t>
            </a:r>
            <a:r>
              <a:rPr lang="en-US" altLang="zh-CN" sz="2000" dirty="0">
                <a:solidFill>
                  <a:srgbClr val="404040"/>
                </a:solidFill>
              </a:rPr>
              <a:t>a prospective admission list of a certain </a:t>
            </a:r>
            <a:r>
              <a:rPr lang="en-US" altLang="zh-CN" sz="2000" dirty="0" smtClean="0">
                <a:solidFill>
                  <a:srgbClr val="404040"/>
                </a:solidFill>
              </a:rPr>
              <a:t>BBU, </a:t>
            </a:r>
            <a:r>
              <a:rPr lang="en-US" altLang="zh-CN" sz="2000" dirty="0">
                <a:solidFill>
                  <a:srgbClr val="404040"/>
                </a:solidFill>
              </a:rPr>
              <a:t>or </a:t>
            </a:r>
            <a:r>
              <a:rPr lang="en-US" altLang="zh-CN" sz="2000" dirty="0" smtClean="0">
                <a:solidFill>
                  <a:srgbClr val="404040"/>
                </a:solidFill>
              </a:rPr>
              <a:t>all the BBUs are no longer available</a:t>
            </a:r>
            <a:endParaRPr lang="en-US" altLang="zh-CN" sz="2000" dirty="0">
              <a:solidFill>
                <a:srgbClr val="404040"/>
              </a:solidFill>
            </a:endParaRPr>
          </a:p>
        </p:txBody>
      </p:sp>
    </p:spTree>
    <p:extLst>
      <p:ext uri="{BB962C8B-B14F-4D97-AF65-F5344CB8AC3E}">
        <p14:creationId xmlns:p14="http://schemas.microsoft.com/office/powerpoint/2010/main" val="2602210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Multi-stage </a:t>
            </a:r>
            <a:r>
              <a:rPr lang="en-US" altLang="zh-CN" dirty="0" smtClean="0"/>
              <a:t>Duplex Matching</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28</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UE-to-MC Stage</a:t>
            </a:r>
            <a:endParaRPr lang="en-US" altLang="zh-CN" sz="2800" b="1" dirty="0" smtClean="0">
              <a:solidFill>
                <a:srgbClr val="0070C0"/>
              </a:solidFill>
            </a:endParaRPr>
          </a:p>
        </p:txBody>
      </p:sp>
      <p:sp>
        <p:nvSpPr>
          <p:cNvPr id="8" name="内容占位符 2"/>
          <p:cNvSpPr>
            <a:spLocks noGrp="1"/>
          </p:cNvSpPr>
          <p:nvPr>
            <p:ph idx="1"/>
          </p:nvPr>
        </p:nvSpPr>
        <p:spPr>
          <a:xfrm>
            <a:off x="383974" y="2005929"/>
            <a:ext cx="8656362" cy="3058928"/>
          </a:xfrm>
        </p:spPr>
        <p:txBody>
          <a:bodyPr/>
          <a:lstStyle/>
          <a:p>
            <a:pPr>
              <a:lnSpc>
                <a:spcPct val="120000"/>
              </a:lnSpc>
            </a:pPr>
            <a:r>
              <a:rPr lang="en-US" altLang="zh-CN" sz="2000" dirty="0"/>
              <a:t>Similar to the UE-to-BBU stage, it is also feasible to apply </a:t>
            </a:r>
            <a:r>
              <a:rPr lang="en-US" altLang="zh-CN" sz="2000" dirty="0" smtClean="0"/>
              <a:t>the duplex </a:t>
            </a:r>
            <a:r>
              <a:rPr lang="en-US" altLang="zh-CN" sz="2000" dirty="0"/>
              <a:t>matching framework in this </a:t>
            </a:r>
            <a:r>
              <a:rPr lang="en-US" altLang="zh-CN" sz="2000" dirty="0" smtClean="0"/>
              <a:t>stage</a:t>
            </a:r>
            <a:endParaRPr lang="en-US" altLang="zh-CN" sz="2000" dirty="0"/>
          </a:p>
        </p:txBody>
      </p:sp>
      <p:graphicFrame>
        <p:nvGraphicFramePr>
          <p:cNvPr id="13" name="对象 12"/>
          <p:cNvGraphicFramePr>
            <a:graphicFrameLocks noChangeAspect="1"/>
          </p:cNvGraphicFramePr>
          <p:nvPr>
            <p:extLst/>
          </p:nvPr>
        </p:nvGraphicFramePr>
        <p:xfrm>
          <a:off x="-10142" y="2564904"/>
          <a:ext cx="6834187" cy="4002087"/>
        </p:xfrm>
        <a:graphic>
          <a:graphicData uri="http://schemas.openxmlformats.org/presentationml/2006/ole">
            <mc:AlternateContent xmlns:mc="http://schemas.openxmlformats.org/markup-compatibility/2006">
              <mc:Choice xmlns:v="urn:schemas-microsoft-com:vml" Requires="v">
                <p:oleObj spid="_x0000_s76846" name="Visio" r:id="rId5" imgW="4781507" imgH="2800350" progId="Visio.Drawing.15">
                  <p:embed/>
                </p:oleObj>
              </mc:Choice>
              <mc:Fallback>
                <p:oleObj name="Visio" r:id="rId5" imgW="4781507" imgH="2800350" progId="Visio.Drawing.15">
                  <p:embed/>
                  <p:pic>
                    <p:nvPicPr>
                      <p:cNvPr id="0" name=""/>
                      <p:cNvPicPr/>
                      <p:nvPr/>
                    </p:nvPicPr>
                    <p:blipFill>
                      <a:blip r:embed="rId6"/>
                      <a:stretch>
                        <a:fillRect/>
                      </a:stretch>
                    </p:blipFill>
                    <p:spPr>
                      <a:xfrm>
                        <a:off x="-10142" y="2564904"/>
                        <a:ext cx="6834187" cy="4002087"/>
                      </a:xfrm>
                      <a:prstGeom prst="rect">
                        <a:avLst/>
                      </a:prstGeom>
                    </p:spPr>
                  </p:pic>
                </p:oleObj>
              </mc:Fallback>
            </mc:AlternateContent>
          </a:graphicData>
        </a:graphic>
      </p:graphicFrame>
      <p:sp>
        <p:nvSpPr>
          <p:cNvPr id="14" name="TextBox 9"/>
          <p:cNvSpPr txBox="1"/>
          <p:nvPr/>
        </p:nvSpPr>
        <p:spPr>
          <a:xfrm>
            <a:off x="3665375" y="3827572"/>
            <a:ext cx="648072" cy="412934"/>
          </a:xfrm>
          <a:prstGeom prst="rect">
            <a:avLst/>
          </a:prstGeom>
          <a:noFill/>
        </p:spPr>
        <p:txBody>
          <a:bodyPr wrap="square" rtlCol="0">
            <a:spAutoFit/>
          </a:bodyPr>
          <a:lstStyle/>
          <a:p>
            <a:pPr algn="just">
              <a:lnSpc>
                <a:spcPts val="2500"/>
              </a:lnSpc>
            </a:pPr>
            <a:r>
              <a:rPr lang="en-US" altLang="zh-CN" sz="2800" b="1" i="1" dirty="0" smtClean="0">
                <a:solidFill>
                  <a:srgbClr val="C0504D"/>
                </a:solidFill>
              </a:rPr>
              <a:t>A1</a:t>
            </a:r>
            <a:endParaRPr lang="en-US" altLang="zh-CN" sz="2800" b="1" i="1" dirty="0">
              <a:solidFill>
                <a:srgbClr val="C0504D"/>
              </a:solidFill>
            </a:endParaRPr>
          </a:p>
        </p:txBody>
      </p:sp>
      <p:sp>
        <p:nvSpPr>
          <p:cNvPr id="15" name="TextBox 9"/>
          <p:cNvSpPr txBox="1"/>
          <p:nvPr/>
        </p:nvSpPr>
        <p:spPr>
          <a:xfrm>
            <a:off x="3640264" y="4565947"/>
            <a:ext cx="648072" cy="427553"/>
          </a:xfrm>
          <a:prstGeom prst="rect">
            <a:avLst/>
          </a:prstGeom>
          <a:noFill/>
        </p:spPr>
        <p:txBody>
          <a:bodyPr wrap="square" rtlCol="0">
            <a:spAutoFit/>
          </a:bodyPr>
          <a:lstStyle/>
          <a:p>
            <a:pPr algn="just">
              <a:lnSpc>
                <a:spcPts val="2500"/>
              </a:lnSpc>
            </a:pPr>
            <a:r>
              <a:rPr lang="en-US" altLang="zh-CN" sz="2800" b="1" i="1" dirty="0" smtClean="0">
                <a:solidFill>
                  <a:srgbClr val="C0504D"/>
                </a:solidFill>
              </a:rPr>
              <a:t>A2</a:t>
            </a:r>
            <a:endParaRPr lang="en-US" altLang="zh-CN" sz="2800" b="1" i="1" dirty="0">
              <a:solidFill>
                <a:srgbClr val="C0504D"/>
              </a:solidFill>
            </a:endParaRPr>
          </a:p>
        </p:txBody>
      </p:sp>
      <p:sp>
        <p:nvSpPr>
          <p:cNvPr id="17" name="矩形 16"/>
          <p:cNvSpPr/>
          <p:nvPr/>
        </p:nvSpPr>
        <p:spPr>
          <a:xfrm>
            <a:off x="6608537" y="3750801"/>
            <a:ext cx="2293771"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400" dirty="0" smtClean="0">
                <a:latin typeface="微软雅黑" panose="020B0503020204020204" pitchFamily="34" charset="-122"/>
                <a:ea typeface="微软雅黑" panose="020B0503020204020204" pitchFamily="34" charset="-122"/>
              </a:rPr>
              <a:t>Assignment A</a:t>
            </a:r>
            <a:r>
              <a:rPr lang="en-US" altLang="zh-CN" sz="1000" dirty="0" smtClean="0">
                <a:latin typeface="微软雅黑" panose="020B0503020204020204" pitchFamily="34" charset="-122"/>
                <a:ea typeface="微软雅黑" panose="020B0503020204020204" pitchFamily="34" charset="-122"/>
              </a:rPr>
              <a:t>3 </a:t>
            </a:r>
            <a:r>
              <a:rPr lang="en-US" altLang="zh-CN" sz="2400" dirty="0" smtClean="0">
                <a:latin typeface="微软雅黑" panose="020B0503020204020204" pitchFamily="34" charset="-122"/>
                <a:ea typeface="微软雅黑" panose="020B0503020204020204" pitchFamily="34" charset="-122"/>
              </a:rPr>
              <a:t>between </a:t>
            </a:r>
            <a:r>
              <a:rPr lang="en-US" altLang="zh-CN" sz="2400" dirty="0">
                <a:latin typeface="微软雅黑" panose="020B0503020204020204" pitchFamily="34" charset="-122"/>
                <a:ea typeface="微软雅黑" panose="020B0503020204020204" pitchFamily="34" charset="-122"/>
              </a:rPr>
              <a:t>UEs and </a:t>
            </a:r>
            <a:r>
              <a:rPr lang="en-US" altLang="zh-CN" sz="2400" dirty="0" smtClean="0">
                <a:latin typeface="微软雅黑" panose="020B0503020204020204" pitchFamily="34" charset="-122"/>
                <a:ea typeface="微软雅黑" panose="020B0503020204020204" pitchFamily="34" charset="-122"/>
              </a:rPr>
              <a:t>MCs</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4771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29</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0070C0"/>
                </a:solidFill>
              </a:rPr>
              <a:t>Completion Time</a:t>
            </a:r>
            <a:endParaRPr lang="en-US" altLang="zh-CN" sz="2800" b="1" dirty="0">
              <a:solidFill>
                <a:srgbClr val="0070C0"/>
              </a:solidFill>
            </a:endParaRPr>
          </a:p>
        </p:txBody>
      </p:sp>
      <p:pic>
        <p:nvPicPr>
          <p:cNvPr id="5" name="图片 4"/>
          <p:cNvPicPr>
            <a:picLocks noChangeAspect="1"/>
          </p:cNvPicPr>
          <p:nvPr/>
        </p:nvPicPr>
        <p:blipFill rotWithShape="1">
          <a:blip r:embed="rId3"/>
          <a:srcRect b="10427"/>
          <a:stretch/>
        </p:blipFill>
        <p:spPr>
          <a:xfrm>
            <a:off x="2134072" y="2182160"/>
            <a:ext cx="4680520" cy="3978171"/>
          </a:xfrm>
          <a:prstGeom prst="rect">
            <a:avLst/>
          </a:prstGeom>
        </p:spPr>
      </p:pic>
    </p:spTree>
    <p:extLst>
      <p:ext uri="{BB962C8B-B14F-4D97-AF65-F5344CB8AC3E}">
        <p14:creationId xmlns:p14="http://schemas.microsoft.com/office/powerpoint/2010/main" val="281113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From Cloud to Edge</a:t>
            </a:r>
            <a:endParaRPr lang="en-US" altLang="zh-CN"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a:t>
            </a:fld>
            <a:endParaRPr lang="zh-CN" altLang="en-US"/>
          </a:p>
        </p:txBody>
      </p:sp>
      <p:sp>
        <p:nvSpPr>
          <p:cNvPr id="17" name="TextBox 9"/>
          <p:cNvSpPr txBox="1"/>
          <p:nvPr/>
        </p:nvSpPr>
        <p:spPr>
          <a:xfrm>
            <a:off x="257796" y="3277079"/>
            <a:ext cx="8424936" cy="523220"/>
          </a:xfrm>
          <a:prstGeom prst="rect">
            <a:avLst/>
          </a:prstGeom>
          <a:noFill/>
        </p:spPr>
        <p:txBody>
          <a:bodyPr wrap="square" rtlCol="0">
            <a:spAutoFit/>
          </a:bodyPr>
          <a:lstStyle/>
          <a:p>
            <a:r>
              <a:rPr lang="en-US" altLang="zh-CN" sz="2800" b="1" dirty="0">
                <a:solidFill>
                  <a:srgbClr val="0070C0"/>
                </a:solidFill>
              </a:rPr>
              <a:t>CDN: Content Delivery Network</a:t>
            </a:r>
          </a:p>
        </p:txBody>
      </p:sp>
      <p:sp>
        <p:nvSpPr>
          <p:cNvPr id="18" name="TextBox 9"/>
          <p:cNvSpPr txBox="1"/>
          <p:nvPr/>
        </p:nvSpPr>
        <p:spPr>
          <a:xfrm>
            <a:off x="257796" y="1401573"/>
            <a:ext cx="8424936" cy="523220"/>
          </a:xfrm>
          <a:prstGeom prst="rect">
            <a:avLst/>
          </a:prstGeom>
          <a:noFill/>
        </p:spPr>
        <p:txBody>
          <a:bodyPr wrap="square" rtlCol="0">
            <a:spAutoFit/>
          </a:bodyPr>
          <a:lstStyle/>
          <a:p>
            <a:r>
              <a:rPr lang="en-US" altLang="zh-CN" sz="2800" b="1" dirty="0">
                <a:solidFill>
                  <a:srgbClr val="0070C0"/>
                </a:solidFill>
              </a:rPr>
              <a:t>MCC: Mobile cloud </a:t>
            </a:r>
            <a:r>
              <a:rPr lang="en-US" altLang="zh-CN" sz="2800" b="1" dirty="0" smtClean="0">
                <a:solidFill>
                  <a:srgbClr val="0070C0"/>
                </a:solidFill>
              </a:rPr>
              <a:t>computing</a:t>
            </a:r>
            <a:endParaRPr lang="en-US" altLang="zh-CN" sz="2800" b="1" dirty="0">
              <a:solidFill>
                <a:srgbClr val="0070C0"/>
              </a:solidFill>
            </a:endParaRPr>
          </a:p>
        </p:txBody>
      </p:sp>
      <p:sp>
        <p:nvSpPr>
          <p:cNvPr id="19" name="内容占位符 2"/>
          <p:cNvSpPr>
            <a:spLocks noGrp="1"/>
          </p:cNvSpPr>
          <p:nvPr>
            <p:ph idx="1"/>
          </p:nvPr>
        </p:nvSpPr>
        <p:spPr>
          <a:xfrm>
            <a:off x="391468" y="2033641"/>
            <a:ext cx="8656362" cy="1292418"/>
          </a:xfrm>
        </p:spPr>
        <p:txBody>
          <a:bodyPr/>
          <a:lstStyle/>
          <a:p>
            <a:pPr>
              <a:lnSpc>
                <a:spcPct val="120000"/>
              </a:lnSpc>
            </a:pPr>
            <a:r>
              <a:rPr lang="en-US" altLang="zh-CN" sz="2000" dirty="0" smtClean="0"/>
              <a:t>Users offload computation to the </a:t>
            </a:r>
            <a:r>
              <a:rPr lang="en-US" altLang="zh-CN" sz="2000" dirty="0" smtClean="0">
                <a:solidFill>
                  <a:srgbClr val="C0504D"/>
                </a:solidFill>
              </a:rPr>
              <a:t>remote resourceful cloud </a:t>
            </a:r>
            <a:r>
              <a:rPr lang="en-US" altLang="zh-CN" sz="2000" dirty="0" smtClean="0"/>
              <a:t>(e.g. EC2), thereby saving processing power and energy</a:t>
            </a:r>
          </a:p>
          <a:p>
            <a:pPr>
              <a:lnSpc>
                <a:spcPct val="120000"/>
              </a:lnSpc>
            </a:pPr>
            <a:r>
              <a:rPr lang="en-US" altLang="zh-CN" sz="2000" dirty="0" smtClean="0"/>
              <a:t>However, suffering from high latency via the Internet (WAN)</a:t>
            </a:r>
            <a:endParaRPr lang="en-US" altLang="zh-CN" sz="2000" dirty="0"/>
          </a:p>
        </p:txBody>
      </p:sp>
      <p:sp>
        <p:nvSpPr>
          <p:cNvPr id="20" name="内容占位符 2"/>
          <p:cNvSpPr txBox="1">
            <a:spLocks/>
          </p:cNvSpPr>
          <p:nvPr/>
        </p:nvSpPr>
        <p:spPr bwMode="auto">
          <a:xfrm>
            <a:off x="391468" y="3809931"/>
            <a:ext cx="8656362"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50000"/>
              </a:lnSpc>
              <a:spcBef>
                <a:spcPct val="20000"/>
              </a:spcBef>
              <a:spcAft>
                <a:spcPct val="0"/>
              </a:spcAft>
              <a:buFont typeface="Arial" charset="0"/>
              <a:buChar char="•"/>
              <a:defRPr sz="3200" kern="1200">
                <a:solidFill>
                  <a:srgbClr val="404040"/>
                </a:solidFill>
                <a:latin typeface="微软雅黑" pitchFamily="34" charset="-122"/>
                <a:ea typeface="微软雅黑" pitchFamily="34" charset="-122"/>
                <a:cs typeface="+mn-cs"/>
              </a:defRPr>
            </a:lvl1pPr>
            <a:lvl2pPr marL="742950" indent="-285750" algn="l" rtl="0" fontAlgn="base">
              <a:lnSpc>
                <a:spcPct val="150000"/>
              </a:lnSpc>
              <a:spcBef>
                <a:spcPct val="20000"/>
              </a:spcBef>
              <a:spcAft>
                <a:spcPct val="0"/>
              </a:spcAft>
              <a:buFont typeface="Arial" charset="0"/>
              <a:buChar char="–"/>
              <a:defRPr sz="2800" kern="1200">
                <a:solidFill>
                  <a:schemeClr val="tx1">
                    <a:lumMod val="75000"/>
                    <a:lumOff val="25000"/>
                  </a:schemeClr>
                </a:solidFill>
                <a:latin typeface="微软雅黑" pitchFamily="34" charset="-122"/>
                <a:ea typeface="微软雅黑" pitchFamily="34" charset="-122"/>
                <a:cs typeface="+mn-cs"/>
              </a:defRPr>
            </a:lvl2pPr>
            <a:lvl3pPr marL="1143000" indent="-228600" algn="l" rtl="0" fontAlgn="base">
              <a:lnSpc>
                <a:spcPct val="150000"/>
              </a:lnSpc>
              <a:spcBef>
                <a:spcPct val="20000"/>
              </a:spcBef>
              <a:spcAft>
                <a:spcPct val="0"/>
              </a:spcAft>
              <a:buFont typeface="Arial" charset="0"/>
              <a:buChar char="•"/>
              <a:defRPr sz="2400" kern="1200">
                <a:solidFill>
                  <a:schemeClr val="tx1">
                    <a:lumMod val="75000"/>
                    <a:lumOff val="25000"/>
                  </a:schemeClr>
                </a:solidFill>
                <a:latin typeface="微软雅黑" pitchFamily="34" charset="-122"/>
                <a:ea typeface="微软雅黑" pitchFamily="34" charset="-122"/>
                <a:cs typeface="+mn-cs"/>
              </a:defRPr>
            </a:lvl3pPr>
            <a:lvl4pPr marL="16002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4pPr>
            <a:lvl5pPr marL="20574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altLang="zh-CN" sz="2000" dirty="0"/>
              <a:t>Akamai, Limelight and Level3 </a:t>
            </a:r>
            <a:r>
              <a:rPr lang="en-US" altLang="zh-CN" sz="2000" dirty="0" smtClean="0"/>
              <a:t>Networks</a:t>
            </a:r>
          </a:p>
          <a:p>
            <a:pPr>
              <a:lnSpc>
                <a:spcPct val="120000"/>
              </a:lnSpc>
            </a:pPr>
            <a:r>
              <a:rPr lang="en-US" altLang="zh-CN" sz="2000" dirty="0" smtClean="0"/>
              <a:t>Essentially </a:t>
            </a:r>
            <a:r>
              <a:rPr lang="en-US" altLang="zh-CN" sz="2000" dirty="0"/>
              <a:t>the precursor to the evolution to the new </a:t>
            </a:r>
            <a:r>
              <a:rPr lang="en-US" altLang="zh-CN" sz="2000" dirty="0">
                <a:solidFill>
                  <a:srgbClr val="C0504D"/>
                </a:solidFill>
              </a:rPr>
              <a:t>edge cloud </a:t>
            </a:r>
            <a:r>
              <a:rPr lang="en-US" altLang="zh-CN" sz="2000" dirty="0"/>
              <a:t>architecture</a:t>
            </a:r>
          </a:p>
        </p:txBody>
      </p:sp>
      <p:grpSp>
        <p:nvGrpSpPr>
          <p:cNvPr id="22" name="组合 21"/>
          <p:cNvGrpSpPr/>
          <p:nvPr/>
        </p:nvGrpSpPr>
        <p:grpSpPr>
          <a:xfrm>
            <a:off x="898260" y="5211197"/>
            <a:ext cx="7318395" cy="954107"/>
            <a:chOff x="898260" y="4758259"/>
            <a:chExt cx="7318395" cy="954107"/>
          </a:xfrm>
        </p:grpSpPr>
        <p:sp>
          <p:nvSpPr>
            <p:cNvPr id="23" name="文本框 22"/>
            <p:cNvSpPr txBox="1"/>
            <p:nvPr/>
          </p:nvSpPr>
          <p:spPr>
            <a:xfrm>
              <a:off x="898260" y="4758259"/>
              <a:ext cx="2081955"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Remote </a:t>
              </a:r>
              <a:r>
                <a:rPr lang="en-US" altLang="zh-CN" sz="2800" b="1" dirty="0">
                  <a:solidFill>
                    <a:schemeClr val="bg1"/>
                  </a:solidFill>
                  <a:latin typeface="Calibri" pitchFamily="34" charset="0"/>
                  <a:ea typeface="宋体" charset="-122"/>
                </a:rPr>
                <a:t>cloud</a:t>
              </a:r>
              <a:endParaRPr lang="zh-CN" altLang="en-US" sz="2800" b="1" dirty="0">
                <a:solidFill>
                  <a:schemeClr val="bg1"/>
                </a:solidFill>
                <a:latin typeface="Calibri" pitchFamily="34" charset="0"/>
                <a:ea typeface="宋体" charset="-122"/>
              </a:endParaRPr>
            </a:p>
          </p:txBody>
        </p:sp>
        <p:sp>
          <p:nvSpPr>
            <p:cNvPr id="24" name="文本框 23"/>
            <p:cNvSpPr txBox="1"/>
            <p:nvPr/>
          </p:nvSpPr>
          <p:spPr>
            <a:xfrm>
              <a:off x="5940152" y="4758259"/>
              <a:ext cx="2276503"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Edge </a:t>
              </a:r>
            </a:p>
            <a:p>
              <a:pPr algn="ctr"/>
              <a:r>
                <a:rPr lang="en-US" altLang="zh-CN" sz="2800" b="1" dirty="0" smtClean="0">
                  <a:solidFill>
                    <a:schemeClr val="bg1"/>
                  </a:solidFill>
                  <a:latin typeface="Calibri" pitchFamily="34" charset="0"/>
                  <a:ea typeface="宋体" charset="-122"/>
                </a:rPr>
                <a:t>cloud</a:t>
              </a:r>
              <a:endParaRPr lang="zh-CN" altLang="en-US" sz="2800" b="1" dirty="0">
                <a:solidFill>
                  <a:schemeClr val="bg1"/>
                </a:solidFill>
                <a:latin typeface="Calibri" pitchFamily="34" charset="0"/>
                <a:ea typeface="宋体" charset="-122"/>
              </a:endParaRPr>
            </a:p>
          </p:txBody>
        </p:sp>
        <p:sp>
          <p:nvSpPr>
            <p:cNvPr id="25" name="右箭头 24"/>
            <p:cNvSpPr/>
            <p:nvPr/>
          </p:nvSpPr>
          <p:spPr>
            <a:xfrm>
              <a:off x="3376451" y="5090012"/>
              <a:ext cx="2275669" cy="41212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sp>
        <p:nvSpPr>
          <p:cNvPr id="16" name="矩形 15"/>
          <p:cNvSpPr/>
          <p:nvPr/>
        </p:nvSpPr>
        <p:spPr>
          <a:xfrm>
            <a:off x="3513414" y="5318918"/>
            <a:ext cx="1918667" cy="369332"/>
          </a:xfrm>
          <a:prstGeom prst="rect">
            <a:avLst/>
          </a:prstGeom>
        </p:spPr>
        <p:txBody>
          <a:bodyPr wrap="none">
            <a:spAutoFit/>
          </a:bodyPr>
          <a:lstStyle/>
          <a:p>
            <a:r>
              <a:rPr lang="en-US" altLang="zh-CN" b="1" dirty="0" smtClean="0">
                <a:solidFill>
                  <a:srgbClr val="0070C0"/>
                </a:solidFill>
              </a:rPr>
              <a:t>From MCC to MEC</a:t>
            </a:r>
            <a:endParaRPr lang="zh-CN" altLang="en-US" dirty="0"/>
          </a:p>
        </p:txBody>
      </p:sp>
    </p:spTree>
    <p:extLst>
      <p:ext uri="{BB962C8B-B14F-4D97-AF65-F5344CB8AC3E}">
        <p14:creationId xmlns:p14="http://schemas.microsoft.com/office/powerpoint/2010/main" val="3837317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30</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0070C0"/>
                </a:solidFill>
              </a:rPr>
              <a:t>Refusal </a:t>
            </a:r>
            <a:r>
              <a:rPr lang="en-US" altLang="zh-CN" sz="2800" b="1" dirty="0">
                <a:solidFill>
                  <a:srgbClr val="0070C0"/>
                </a:solidFill>
              </a:rPr>
              <a:t>ratio with </a:t>
            </a:r>
            <a:r>
              <a:rPr lang="en-US" altLang="zh-CN" sz="2800" b="1" dirty="0" smtClean="0">
                <a:solidFill>
                  <a:srgbClr val="0070C0"/>
                </a:solidFill>
              </a:rPr>
              <a:t>different inputs </a:t>
            </a:r>
            <a:r>
              <a:rPr lang="en-US" altLang="zh-CN" sz="2800" b="1" dirty="0">
                <a:solidFill>
                  <a:srgbClr val="0070C0"/>
                </a:solidFill>
              </a:rPr>
              <a:t>of the parameters</a:t>
            </a:r>
          </a:p>
        </p:txBody>
      </p:sp>
      <p:pic>
        <p:nvPicPr>
          <p:cNvPr id="4" name="图片 3"/>
          <p:cNvPicPr>
            <a:picLocks noChangeAspect="1"/>
          </p:cNvPicPr>
          <p:nvPr/>
        </p:nvPicPr>
        <p:blipFill>
          <a:blip r:embed="rId3"/>
          <a:stretch>
            <a:fillRect/>
          </a:stretch>
        </p:blipFill>
        <p:spPr>
          <a:xfrm>
            <a:off x="0" y="2276872"/>
            <a:ext cx="8968082" cy="2160240"/>
          </a:xfrm>
          <a:prstGeom prst="rect">
            <a:avLst/>
          </a:prstGeom>
        </p:spPr>
      </p:pic>
      <p:pic>
        <p:nvPicPr>
          <p:cNvPr id="6" name="图片 5"/>
          <p:cNvPicPr>
            <a:picLocks noChangeAspect="1"/>
          </p:cNvPicPr>
          <p:nvPr/>
        </p:nvPicPr>
        <p:blipFill>
          <a:blip r:embed="rId4"/>
          <a:stretch>
            <a:fillRect/>
          </a:stretch>
        </p:blipFill>
        <p:spPr>
          <a:xfrm>
            <a:off x="2136692" y="4676764"/>
            <a:ext cx="6755788" cy="1583950"/>
          </a:xfrm>
          <a:prstGeom prst="rect">
            <a:avLst/>
          </a:prstGeom>
        </p:spPr>
      </p:pic>
      <p:sp>
        <p:nvSpPr>
          <p:cNvPr id="8" name="矩形 7"/>
          <p:cNvSpPr/>
          <p:nvPr/>
        </p:nvSpPr>
        <p:spPr>
          <a:xfrm>
            <a:off x="232542" y="4797152"/>
            <a:ext cx="1450706"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400" dirty="0" smtClean="0">
                <a:latin typeface="微软雅黑" panose="020B0503020204020204" pitchFamily="34" charset="-122"/>
                <a:ea typeface="微软雅黑" panose="020B0503020204020204" pitchFamily="34" charset="-122"/>
              </a:rPr>
              <a:t>Insights:</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621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From MCC to MEC</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4</a:t>
            </a:fld>
            <a:endParaRPr lang="zh-CN" altLang="en-US"/>
          </a:p>
        </p:txBody>
      </p:sp>
      <p:sp>
        <p:nvSpPr>
          <p:cNvPr id="39" name="TextBox 9"/>
          <p:cNvSpPr txBox="1"/>
          <p:nvPr/>
        </p:nvSpPr>
        <p:spPr>
          <a:xfrm>
            <a:off x="257796" y="1340768"/>
            <a:ext cx="8424936" cy="523220"/>
          </a:xfrm>
          <a:prstGeom prst="rect">
            <a:avLst/>
          </a:prstGeom>
          <a:noFill/>
        </p:spPr>
        <p:txBody>
          <a:bodyPr wrap="square" rtlCol="0">
            <a:spAutoFit/>
          </a:bodyPr>
          <a:lstStyle/>
          <a:p>
            <a:r>
              <a:rPr lang="en-US" altLang="zh-CN" sz="2800" b="1" dirty="0" smtClean="0">
                <a:solidFill>
                  <a:srgbClr val="0070C0"/>
                </a:solidFill>
              </a:rPr>
              <a:t>MEC: Mobile Edge Computing</a:t>
            </a:r>
          </a:p>
        </p:txBody>
      </p:sp>
      <p:sp>
        <p:nvSpPr>
          <p:cNvPr id="5" name="object 10"/>
          <p:cNvSpPr>
            <a:spLocks noChangeAspect="1"/>
          </p:cNvSpPr>
          <p:nvPr/>
        </p:nvSpPr>
        <p:spPr>
          <a:xfrm>
            <a:off x="35496" y="2060848"/>
            <a:ext cx="9048894" cy="3907032"/>
          </a:xfrm>
          <a:prstGeom prst="rect">
            <a:avLst/>
          </a:prstGeom>
          <a:blipFill>
            <a:blip r:embed="rId3" cstate="print"/>
            <a:stretch>
              <a:fillRect/>
            </a:stretch>
          </a:blipFill>
        </p:spPr>
        <p:txBody>
          <a:bodyPr wrap="square" lIns="0" tIns="0" rIns="0" bIns="0" rtlCol="0"/>
          <a:lstStyle/>
          <a:p>
            <a:endParaRPr/>
          </a:p>
        </p:txBody>
      </p:sp>
      <p:sp>
        <p:nvSpPr>
          <p:cNvPr id="7" name="TextBox 9"/>
          <p:cNvSpPr txBox="1"/>
          <p:nvPr/>
        </p:nvSpPr>
        <p:spPr>
          <a:xfrm>
            <a:off x="257796" y="6362164"/>
            <a:ext cx="8130628" cy="523220"/>
          </a:xfrm>
          <a:prstGeom prst="rect">
            <a:avLst/>
          </a:prstGeom>
          <a:noFill/>
        </p:spPr>
        <p:txBody>
          <a:bodyPr wrap="square" rtlCol="0">
            <a:spAutoFit/>
          </a:bodyPr>
          <a:lstStyle/>
          <a:p>
            <a:r>
              <a:rPr lang="en-US" altLang="zh-CN" sz="2800" b="1" dirty="0" smtClean="0">
                <a:solidFill>
                  <a:schemeClr val="bg1"/>
                </a:solidFill>
              </a:rPr>
              <a:t>Computation offloading other than traffic offloading </a:t>
            </a:r>
          </a:p>
        </p:txBody>
      </p:sp>
      <p:sp>
        <p:nvSpPr>
          <p:cNvPr id="9" name="圆角矩形 8"/>
          <p:cNvSpPr/>
          <p:nvPr/>
        </p:nvSpPr>
        <p:spPr>
          <a:xfrm rot="20999912">
            <a:off x="1369551" y="5785258"/>
            <a:ext cx="1691208" cy="216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a:t>Task </a:t>
            </a:r>
            <a:r>
              <a:rPr lang="en-US" altLang="zh-CN" b="1" dirty="0" smtClean="0"/>
              <a:t>Offloading</a:t>
            </a:r>
            <a:endParaRPr lang="zh-CN" altLang="en-US" b="1" dirty="0"/>
          </a:p>
        </p:txBody>
      </p:sp>
      <p:sp>
        <p:nvSpPr>
          <p:cNvPr id="13" name="圆角矩形 12"/>
          <p:cNvSpPr/>
          <p:nvPr/>
        </p:nvSpPr>
        <p:spPr>
          <a:xfrm rot="1083766">
            <a:off x="1931891" y="3282385"/>
            <a:ext cx="1294282" cy="23647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smtClean="0"/>
              <a:t> Offloading</a:t>
            </a:r>
            <a:endParaRPr lang="zh-CN" altLang="en-US" b="1" dirty="0"/>
          </a:p>
        </p:txBody>
      </p:sp>
      <p:sp>
        <p:nvSpPr>
          <p:cNvPr id="14" name="圆角矩形 13"/>
          <p:cNvSpPr/>
          <p:nvPr/>
        </p:nvSpPr>
        <p:spPr>
          <a:xfrm rot="1082908">
            <a:off x="1385557" y="4285415"/>
            <a:ext cx="1259160" cy="216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smtClean="0"/>
              <a:t>Offloading</a:t>
            </a:r>
            <a:endParaRPr lang="zh-CN" altLang="en-US" b="1" dirty="0"/>
          </a:p>
        </p:txBody>
      </p:sp>
      <p:sp>
        <p:nvSpPr>
          <p:cNvPr id="10" name="文本框 9"/>
          <p:cNvSpPr txBox="1"/>
          <p:nvPr/>
        </p:nvSpPr>
        <p:spPr>
          <a:xfrm>
            <a:off x="3184858" y="1888664"/>
            <a:ext cx="2276503"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000" b="1" dirty="0" smtClean="0">
                <a:solidFill>
                  <a:schemeClr val="bg1"/>
                </a:solidFill>
                <a:latin typeface="Calibri" pitchFamily="34" charset="0"/>
                <a:ea typeface="宋体" charset="-122"/>
              </a:rPr>
              <a:t>Smart Base Station</a:t>
            </a:r>
            <a:endParaRPr lang="zh-CN" altLang="en-US" sz="2000" b="1" dirty="0">
              <a:solidFill>
                <a:schemeClr val="bg1"/>
              </a:solidFill>
              <a:latin typeface="Calibri" pitchFamily="34" charset="0"/>
              <a:ea typeface="宋体" charset="-122"/>
            </a:endParaRPr>
          </a:p>
        </p:txBody>
      </p:sp>
      <p:cxnSp>
        <p:nvCxnSpPr>
          <p:cNvPr id="6" name="直接箭头连接符 5"/>
          <p:cNvCxnSpPr/>
          <p:nvPr/>
        </p:nvCxnSpPr>
        <p:spPr>
          <a:xfrm flipH="1">
            <a:off x="2647204" y="2334750"/>
            <a:ext cx="419464" cy="36434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28933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On the other hand…</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5</a:t>
            </a:fld>
            <a:endParaRPr lang="zh-CN" altLang="en-US"/>
          </a:p>
        </p:txBody>
      </p:sp>
      <p:sp>
        <p:nvSpPr>
          <p:cNvPr id="39" name="TextBox 9"/>
          <p:cNvSpPr txBox="1"/>
          <p:nvPr/>
        </p:nvSpPr>
        <p:spPr>
          <a:xfrm>
            <a:off x="257796" y="1340768"/>
            <a:ext cx="8424936" cy="523220"/>
          </a:xfrm>
          <a:prstGeom prst="rect">
            <a:avLst/>
          </a:prstGeom>
          <a:noFill/>
        </p:spPr>
        <p:txBody>
          <a:bodyPr wrap="square" rtlCol="0">
            <a:spAutoFit/>
          </a:bodyPr>
          <a:lstStyle/>
          <a:p>
            <a:r>
              <a:rPr lang="en-US" altLang="zh-CN" sz="2800" b="1" dirty="0" smtClean="0">
                <a:solidFill>
                  <a:srgbClr val="0070C0"/>
                </a:solidFill>
              </a:rPr>
              <a:t>Mobile traffic growth</a:t>
            </a:r>
          </a:p>
        </p:txBody>
      </p:sp>
      <p:sp>
        <p:nvSpPr>
          <p:cNvPr id="21" name="TextBox 171"/>
          <p:cNvSpPr txBox="1">
            <a:spLocks noChangeArrowheads="1"/>
          </p:cNvSpPr>
          <p:nvPr/>
        </p:nvSpPr>
        <p:spPr bwMode="auto">
          <a:xfrm>
            <a:off x="4802935" y="5085184"/>
            <a:ext cx="4022847" cy="1077218"/>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3200" b="1" dirty="0">
                <a:solidFill>
                  <a:schemeClr val="bg1"/>
                </a:solidFill>
                <a:latin typeface="微软雅黑" pitchFamily="34" charset="-122"/>
                <a:ea typeface="微软雅黑" pitchFamily="34" charset="-122"/>
              </a:rPr>
              <a:t>Explosive growth </a:t>
            </a:r>
            <a:r>
              <a:rPr lang="en-US" altLang="zh-CN" sz="3200" b="1" dirty="0" smtClean="0">
                <a:solidFill>
                  <a:schemeClr val="bg1"/>
                </a:solidFill>
                <a:latin typeface="微软雅黑" pitchFamily="34" charset="-122"/>
                <a:ea typeface="微软雅黑" pitchFamily="34" charset="-122"/>
              </a:rPr>
              <a:t>bandwidth</a:t>
            </a:r>
            <a:endParaRPr lang="en-US" altLang="zh-CN" sz="3200" b="1" dirty="0">
              <a:solidFill>
                <a:schemeClr val="bg1"/>
              </a:solidFill>
              <a:latin typeface="微软雅黑" pitchFamily="34" charset="-122"/>
              <a:ea typeface="微软雅黑" pitchFamily="34" charset="-122"/>
            </a:endParaRPr>
          </a:p>
        </p:txBody>
      </p:sp>
      <p:sp>
        <p:nvSpPr>
          <p:cNvPr id="22" name="TextBox 171"/>
          <p:cNvSpPr txBox="1">
            <a:spLocks noChangeArrowheads="1"/>
          </p:cNvSpPr>
          <p:nvPr/>
        </p:nvSpPr>
        <p:spPr bwMode="auto">
          <a:xfrm>
            <a:off x="257796" y="5085184"/>
            <a:ext cx="3738140" cy="1077218"/>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3200" b="1" dirty="0">
                <a:solidFill>
                  <a:schemeClr val="bg1"/>
                </a:solidFill>
                <a:latin typeface="微软雅黑" pitchFamily="34" charset="-122"/>
                <a:ea typeface="微软雅黑" pitchFamily="34" charset="-122"/>
              </a:rPr>
              <a:t>Explosive growth </a:t>
            </a:r>
            <a:r>
              <a:rPr lang="en-US" altLang="zh-CN" sz="3200" b="1" dirty="0" smtClean="0">
                <a:solidFill>
                  <a:schemeClr val="bg1"/>
                </a:solidFill>
                <a:latin typeface="微软雅黑" pitchFamily="34" charset="-122"/>
                <a:ea typeface="微软雅黑" pitchFamily="34" charset="-122"/>
              </a:rPr>
              <a:t>users </a:t>
            </a:r>
            <a:endParaRPr lang="en-US" altLang="zh-CN" sz="3200" b="1" dirty="0">
              <a:solidFill>
                <a:schemeClr val="bg1"/>
              </a:solidFill>
              <a:latin typeface="微软雅黑" pitchFamily="34" charset="-122"/>
              <a:ea typeface="微软雅黑" pitchFamily="34" charset="-122"/>
            </a:endParaRPr>
          </a:p>
        </p:txBody>
      </p:sp>
      <p:sp>
        <p:nvSpPr>
          <p:cNvPr id="4" name="矩形 3"/>
          <p:cNvSpPr/>
          <p:nvPr/>
        </p:nvSpPr>
        <p:spPr>
          <a:xfrm>
            <a:off x="107504" y="6362164"/>
            <a:ext cx="8928992" cy="523220"/>
          </a:xfrm>
          <a:prstGeom prst="rect">
            <a:avLst/>
          </a:prstGeom>
          <a:noFill/>
        </p:spPr>
        <p:txBody>
          <a:bodyPr wrap="square" rtlCol="0">
            <a:spAutoFit/>
          </a:bodyPr>
          <a:lstStyle/>
          <a:p>
            <a:r>
              <a:rPr lang="en-US" altLang="zh-CN" sz="2800" b="1" dirty="0" smtClean="0">
                <a:solidFill>
                  <a:schemeClr val="bg1"/>
                </a:solidFill>
              </a:rPr>
              <a:t>Cellular </a:t>
            </a:r>
            <a:r>
              <a:rPr lang="en-US" altLang="zh-CN" sz="2800" b="1" dirty="0">
                <a:solidFill>
                  <a:schemeClr val="bg1"/>
                </a:solidFill>
              </a:rPr>
              <a:t>infrastructure must be flexible and reconfigurable</a:t>
            </a:r>
            <a:endParaRPr lang="zh-CN" altLang="en-US" sz="2800" b="1" dirty="0">
              <a:solidFill>
                <a:schemeClr val="bg1"/>
              </a:solidFill>
            </a:endParaRPr>
          </a:p>
        </p:txBody>
      </p:sp>
      <p:grpSp>
        <p:nvGrpSpPr>
          <p:cNvPr id="31" name="组合 30"/>
          <p:cNvGrpSpPr/>
          <p:nvPr/>
        </p:nvGrpSpPr>
        <p:grpSpPr>
          <a:xfrm>
            <a:off x="478010" y="2149976"/>
            <a:ext cx="3445918" cy="2710892"/>
            <a:chOff x="720814" y="2554631"/>
            <a:chExt cx="2982900" cy="2245401"/>
          </a:xfrm>
        </p:grpSpPr>
        <p:sp>
          <p:nvSpPr>
            <p:cNvPr id="12" name="下箭头 11"/>
            <p:cNvSpPr/>
            <p:nvPr/>
          </p:nvSpPr>
          <p:spPr>
            <a:xfrm rot="10800000">
              <a:off x="1149895" y="3622586"/>
              <a:ext cx="561936" cy="713819"/>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下箭头 22"/>
            <p:cNvSpPr/>
            <p:nvPr/>
          </p:nvSpPr>
          <p:spPr>
            <a:xfrm rot="10800000">
              <a:off x="1869974" y="3007385"/>
              <a:ext cx="561936" cy="1329018"/>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下箭头 23"/>
            <p:cNvSpPr/>
            <p:nvPr/>
          </p:nvSpPr>
          <p:spPr>
            <a:xfrm rot="10800000">
              <a:off x="2590054" y="2738516"/>
              <a:ext cx="561936" cy="1591892"/>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矩形 24"/>
            <p:cNvSpPr/>
            <p:nvPr/>
          </p:nvSpPr>
          <p:spPr>
            <a:xfrm>
              <a:off x="3051767" y="2677742"/>
              <a:ext cx="610043" cy="308860"/>
            </a:xfrm>
            <a:prstGeom prst="rect">
              <a:avLst/>
            </a:prstGeom>
          </p:spPr>
          <p:txBody>
            <a:bodyPr wrap="none">
              <a:spAutoFit/>
            </a:bodyPr>
            <a:lstStyle/>
            <a:p>
              <a:pPr algn="ctr"/>
              <a:r>
                <a:rPr lang="en-US" altLang="zh-CN" b="1" dirty="0" smtClean="0">
                  <a:latin typeface="微软雅黑" panose="020B0503020204020204" pitchFamily="34" charset="-122"/>
                  <a:ea typeface="微软雅黑" panose="020B0503020204020204" pitchFamily="34" charset="-122"/>
                </a:rPr>
                <a:t>2020</a:t>
              </a:r>
              <a:endParaRPr lang="zh-CN" altLang="en-US" b="1" dirty="0">
                <a:latin typeface="微软雅黑" panose="020B0503020204020204" pitchFamily="34" charset="-122"/>
                <a:ea typeface="微软雅黑" panose="020B0503020204020204" pitchFamily="34" charset="-122"/>
              </a:endParaRPr>
            </a:p>
          </p:txBody>
        </p:sp>
        <p:sp>
          <p:nvSpPr>
            <p:cNvPr id="26" name="矩形 25"/>
            <p:cNvSpPr/>
            <p:nvPr/>
          </p:nvSpPr>
          <p:spPr>
            <a:xfrm>
              <a:off x="3093671" y="3936476"/>
              <a:ext cx="610043" cy="308860"/>
            </a:xfrm>
            <a:prstGeom prst="rect">
              <a:avLst/>
            </a:prstGeom>
          </p:spPr>
          <p:txBody>
            <a:bodyPr wrap="none">
              <a:spAutoFit/>
            </a:bodyPr>
            <a:lstStyle/>
            <a:p>
              <a:pPr algn="ctr"/>
              <a:r>
                <a:rPr lang="en-US" altLang="zh-CN" b="1" dirty="0" smtClean="0">
                  <a:latin typeface="微软雅黑" panose="020B0503020204020204" pitchFamily="34" charset="-122"/>
                  <a:ea typeface="微软雅黑" panose="020B0503020204020204" pitchFamily="34" charset="-122"/>
                </a:rPr>
                <a:t>2015</a:t>
              </a:r>
              <a:endParaRPr lang="zh-CN" altLang="en-US" b="1" dirty="0">
                <a:latin typeface="微软雅黑" panose="020B0503020204020204" pitchFamily="34" charset="-122"/>
                <a:ea typeface="微软雅黑" panose="020B0503020204020204" pitchFamily="34" charset="-122"/>
              </a:endParaRPr>
            </a:p>
          </p:txBody>
        </p:sp>
        <p:sp>
          <p:nvSpPr>
            <p:cNvPr id="27" name="矩形 26"/>
            <p:cNvSpPr/>
            <p:nvPr/>
          </p:nvSpPr>
          <p:spPr>
            <a:xfrm>
              <a:off x="1078520" y="4399922"/>
              <a:ext cx="752129" cy="400110"/>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Smart</a:t>
              </a:r>
            </a:p>
            <a:p>
              <a:pPr>
                <a:lnSpc>
                  <a:spcPts val="1200"/>
                </a:lnSpc>
              </a:pPr>
              <a:r>
                <a:rPr lang="en-US" altLang="zh-CN" sz="1200" b="1" dirty="0" smtClean="0">
                  <a:latin typeface="微软雅黑" panose="020B0503020204020204" pitchFamily="34" charset="-122"/>
                  <a:ea typeface="微软雅黑" panose="020B0503020204020204" pitchFamily="34" charset="-122"/>
                </a:rPr>
                <a:t>phones</a:t>
              </a:r>
              <a:endParaRPr lang="zh-CN" altLang="en-US"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1774164" y="4399922"/>
              <a:ext cx="914481" cy="400110"/>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Wearable</a:t>
              </a:r>
            </a:p>
            <a:p>
              <a:pPr>
                <a:lnSpc>
                  <a:spcPts val="1200"/>
                </a:lnSpc>
              </a:pPr>
              <a:r>
                <a:rPr lang="en-US" altLang="zh-CN" sz="1200" b="1" dirty="0" smtClean="0">
                  <a:latin typeface="微软雅黑" panose="020B0503020204020204" pitchFamily="34" charset="-122"/>
                  <a:ea typeface="微软雅黑" panose="020B0503020204020204" pitchFamily="34" charset="-122"/>
                </a:rPr>
                <a:t>devices</a:t>
              </a:r>
              <a:endParaRPr lang="zh-CN" altLang="en-US" sz="1200" b="1" dirty="0">
                <a:latin typeface="微软雅黑" panose="020B0503020204020204" pitchFamily="34" charset="-122"/>
                <a:ea typeface="微软雅黑" panose="020B0503020204020204" pitchFamily="34" charset="-122"/>
              </a:endParaRPr>
            </a:p>
          </p:txBody>
        </p:sp>
        <p:sp>
          <p:nvSpPr>
            <p:cNvPr id="29" name="矩形 28"/>
            <p:cNvSpPr/>
            <p:nvPr/>
          </p:nvSpPr>
          <p:spPr>
            <a:xfrm>
              <a:off x="2632159" y="4399922"/>
              <a:ext cx="526106" cy="400110"/>
            </a:xfrm>
            <a:prstGeom prst="rect">
              <a:avLst/>
            </a:prstGeom>
          </p:spPr>
          <p:txBody>
            <a:bodyPr wrap="none">
              <a:spAutoFit/>
            </a:bodyPr>
            <a:lstStyle/>
            <a:p>
              <a:pPr>
                <a:lnSpc>
                  <a:spcPts val="1200"/>
                </a:lnSpc>
              </a:pPr>
              <a:r>
                <a:rPr lang="en-US" altLang="zh-CN" sz="1200" b="1" dirty="0" err="1" smtClean="0">
                  <a:latin typeface="微软雅黑" panose="020B0503020204020204" pitchFamily="34" charset="-122"/>
                  <a:ea typeface="微软雅黑" panose="020B0503020204020204" pitchFamily="34" charset="-122"/>
                </a:rPr>
                <a:t>WiFi</a:t>
              </a:r>
              <a:endParaRPr lang="en-US" altLang="zh-CN" sz="1200" b="1" dirty="0" smtClean="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APs</a:t>
              </a:r>
              <a:endParaRPr lang="zh-CN" altLang="en-US" sz="1200" b="1" dirty="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flipV="1">
              <a:off x="1043608" y="2677742"/>
              <a:ext cx="0" cy="17221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1043608" y="4330410"/>
              <a:ext cx="2355084" cy="451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720814" y="2927809"/>
              <a:ext cx="338554" cy="1260025"/>
            </a:xfrm>
            <a:prstGeom prst="rect">
              <a:avLst/>
            </a:prstGeom>
          </p:spPr>
          <p:txBody>
            <a:bodyPr vert="vert270" wrap="none">
              <a:spAutoFit/>
            </a:bodyPr>
            <a:lstStyle/>
            <a:p>
              <a:pPr>
                <a:lnSpc>
                  <a:spcPts val="1200"/>
                </a:lnSpc>
              </a:pPr>
              <a:r>
                <a:rPr lang="en-US" altLang="zh-CN" b="1" dirty="0" smtClean="0">
                  <a:latin typeface="微软雅黑" panose="020B0503020204020204" pitchFamily="34" charset="-122"/>
                  <a:ea typeface="微软雅黑" panose="020B0503020204020204" pitchFamily="34" charset="-122"/>
                </a:rPr>
                <a:t># of Users</a:t>
              </a:r>
              <a:endParaRPr lang="zh-CN" altLang="en-US" b="1" dirty="0">
                <a:latin typeface="微软雅黑" panose="020B0503020204020204" pitchFamily="34" charset="-122"/>
                <a:ea typeface="微软雅黑" panose="020B0503020204020204" pitchFamily="34" charset="-122"/>
              </a:endParaRPr>
            </a:p>
          </p:txBody>
        </p:sp>
        <p:sp>
          <p:nvSpPr>
            <p:cNvPr id="32" name="矩形 31"/>
            <p:cNvSpPr/>
            <p:nvPr/>
          </p:nvSpPr>
          <p:spPr>
            <a:xfrm>
              <a:off x="1033307" y="3400730"/>
              <a:ext cx="976549" cy="246221"/>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+37Billion</a:t>
              </a:r>
              <a:endParaRPr lang="zh-CN" altLang="en-US" sz="1200" b="1" dirty="0">
                <a:latin typeface="微软雅黑" panose="020B0503020204020204" pitchFamily="34" charset="-122"/>
                <a:ea typeface="微软雅黑" panose="020B0503020204020204" pitchFamily="34" charset="-122"/>
              </a:endParaRPr>
            </a:p>
          </p:txBody>
        </p:sp>
        <p:sp>
          <p:nvSpPr>
            <p:cNvPr id="33" name="矩形 32"/>
            <p:cNvSpPr/>
            <p:nvPr/>
          </p:nvSpPr>
          <p:spPr>
            <a:xfrm>
              <a:off x="1991694" y="2787373"/>
              <a:ext cx="369012" cy="246221"/>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x6</a:t>
              </a:r>
              <a:endParaRPr lang="zh-CN" altLang="en-US" sz="1200" b="1" dirty="0">
                <a:latin typeface="微软雅黑" panose="020B0503020204020204" pitchFamily="34" charset="-122"/>
                <a:ea typeface="微软雅黑" panose="020B0503020204020204" pitchFamily="34" charset="-122"/>
              </a:endParaRPr>
            </a:p>
          </p:txBody>
        </p:sp>
        <p:sp>
          <p:nvSpPr>
            <p:cNvPr id="34" name="矩形 33"/>
            <p:cNvSpPr/>
            <p:nvPr/>
          </p:nvSpPr>
          <p:spPr>
            <a:xfrm>
              <a:off x="2686489" y="2554631"/>
              <a:ext cx="369012" cy="246221"/>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x7</a:t>
              </a:r>
              <a:endParaRPr lang="zh-CN" altLang="en-US" sz="1200" b="1" dirty="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318738" y="2071881"/>
            <a:ext cx="3069686" cy="2552151"/>
            <a:chOff x="4852958" y="2071881"/>
            <a:chExt cx="3069686" cy="2552151"/>
          </a:xfrm>
        </p:grpSpPr>
        <p:sp>
          <p:nvSpPr>
            <p:cNvPr id="41" name="矩形 40"/>
            <p:cNvSpPr/>
            <p:nvPr/>
          </p:nvSpPr>
          <p:spPr>
            <a:xfrm>
              <a:off x="6316448" y="2071881"/>
              <a:ext cx="1154482" cy="276999"/>
            </a:xfrm>
            <a:prstGeom prst="rect">
              <a:avLst/>
            </a:prstGeom>
          </p:spPr>
          <p:txBody>
            <a:bodyPr wrap="none">
              <a:spAutoFit/>
            </a:bodyPr>
            <a:lstStyle/>
            <a:p>
              <a:pPr algn="ctr"/>
              <a:r>
                <a:rPr lang="en-US" altLang="zh-CN" sz="1200" b="1" dirty="0" smtClean="0">
                  <a:latin typeface="微软雅黑" panose="020B0503020204020204" pitchFamily="34" charset="-122"/>
                  <a:ea typeface="微软雅黑" panose="020B0503020204020204" pitchFamily="34" charset="-122"/>
                </a:rPr>
                <a:t>40 Billion TB</a:t>
              </a:r>
              <a:endParaRPr lang="zh-CN" altLang="en-US" sz="1200" b="1" dirty="0">
                <a:latin typeface="微软雅黑" panose="020B0503020204020204" pitchFamily="34" charset="-122"/>
                <a:ea typeface="微软雅黑" panose="020B0503020204020204" pitchFamily="34" charset="-122"/>
              </a:endParaRPr>
            </a:p>
          </p:txBody>
        </p:sp>
        <p:sp>
          <p:nvSpPr>
            <p:cNvPr id="43" name="矩形 42"/>
            <p:cNvSpPr/>
            <p:nvPr/>
          </p:nvSpPr>
          <p:spPr>
            <a:xfrm>
              <a:off x="5652120" y="4377811"/>
              <a:ext cx="562975" cy="246221"/>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2011</a:t>
              </a:r>
              <a:endParaRPr lang="zh-CN" altLang="en-US" sz="1200" b="1" dirty="0">
                <a:latin typeface="微软雅黑" panose="020B0503020204020204" pitchFamily="34" charset="-122"/>
                <a:ea typeface="微软雅黑" panose="020B0503020204020204" pitchFamily="34" charset="-122"/>
              </a:endParaRPr>
            </a:p>
          </p:txBody>
        </p:sp>
        <p:sp>
          <p:nvSpPr>
            <p:cNvPr id="44" name="矩形 43"/>
            <p:cNvSpPr/>
            <p:nvPr/>
          </p:nvSpPr>
          <p:spPr>
            <a:xfrm>
              <a:off x="6601313" y="4377811"/>
              <a:ext cx="562975" cy="246221"/>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2020</a:t>
              </a:r>
              <a:endParaRPr lang="zh-CN" altLang="en-US" sz="1200" b="1" dirty="0">
                <a:latin typeface="微软雅黑" panose="020B0503020204020204" pitchFamily="34" charset="-122"/>
                <a:ea typeface="微软雅黑" panose="020B0503020204020204" pitchFamily="34" charset="-122"/>
              </a:endParaRPr>
            </a:p>
          </p:txBody>
        </p:sp>
        <p:cxnSp>
          <p:nvCxnSpPr>
            <p:cNvPr id="46" name="直接箭头连接符 45"/>
            <p:cNvCxnSpPr/>
            <p:nvPr/>
          </p:nvCxnSpPr>
          <p:spPr>
            <a:xfrm flipV="1">
              <a:off x="5201995" y="2298608"/>
              <a:ext cx="0" cy="20792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852958" y="2636912"/>
              <a:ext cx="355034" cy="1586268"/>
            </a:xfrm>
            <a:prstGeom prst="rect">
              <a:avLst/>
            </a:prstGeom>
          </p:spPr>
          <p:txBody>
            <a:bodyPr vert="vert270" wrap="none">
              <a:spAutoFit/>
            </a:bodyPr>
            <a:lstStyle/>
            <a:p>
              <a:pPr>
                <a:lnSpc>
                  <a:spcPts val="1200"/>
                </a:lnSpc>
              </a:pPr>
              <a:r>
                <a:rPr lang="en-US" altLang="zh-CN" b="1" dirty="0" smtClean="0">
                  <a:latin typeface="微软雅黑" panose="020B0503020204020204" pitchFamily="34" charset="-122"/>
                  <a:ea typeface="微软雅黑" panose="020B0503020204020204" pitchFamily="34" charset="-122"/>
                </a:rPr>
                <a:t>Data Volume</a:t>
              </a:r>
              <a:endParaRPr lang="zh-CN" altLang="en-US" b="1" dirty="0">
                <a:latin typeface="微软雅黑" panose="020B0503020204020204" pitchFamily="34" charset="-122"/>
                <a:ea typeface="微软雅黑" panose="020B0503020204020204" pitchFamily="34" charset="-122"/>
              </a:endParaRPr>
            </a:p>
          </p:txBody>
        </p:sp>
        <p:sp>
          <p:nvSpPr>
            <p:cNvPr id="50" name="矩形 49"/>
            <p:cNvSpPr/>
            <p:nvPr/>
          </p:nvSpPr>
          <p:spPr>
            <a:xfrm>
              <a:off x="5381912" y="2696590"/>
              <a:ext cx="463588" cy="246221"/>
            </a:xfrm>
            <a:prstGeom prst="rect">
              <a:avLst/>
            </a:prstGeom>
          </p:spPr>
          <p:txBody>
            <a:bodyPr wrap="none">
              <a:spAutoFit/>
            </a:bodyPr>
            <a:lstStyle/>
            <a:p>
              <a:pPr>
                <a:lnSpc>
                  <a:spcPts val="1200"/>
                </a:lnSpc>
              </a:pPr>
              <a:r>
                <a:rPr lang="en-US" altLang="zh-CN" sz="1200" b="1" dirty="0" smtClean="0">
                  <a:latin typeface="微软雅黑" panose="020B0503020204020204" pitchFamily="34" charset="-122"/>
                  <a:ea typeface="微软雅黑" panose="020B0503020204020204" pitchFamily="34" charset="-122"/>
                </a:rPr>
                <a:t>x22</a:t>
              </a:r>
              <a:endParaRPr lang="zh-CN" altLang="en-US" sz="1200" b="1" dirty="0">
                <a:latin typeface="微软雅黑" panose="020B0503020204020204" pitchFamily="34" charset="-122"/>
                <a:ea typeface="微软雅黑" panose="020B0503020204020204" pitchFamily="34" charset="-122"/>
              </a:endParaRPr>
            </a:p>
          </p:txBody>
        </p:sp>
        <p:sp>
          <p:nvSpPr>
            <p:cNvPr id="35" name="矩形 34"/>
            <p:cNvSpPr/>
            <p:nvPr/>
          </p:nvSpPr>
          <p:spPr>
            <a:xfrm>
              <a:off x="5508104" y="3928381"/>
              <a:ext cx="722507" cy="3772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2" name="矩形 51"/>
            <p:cNvSpPr/>
            <p:nvPr/>
          </p:nvSpPr>
          <p:spPr>
            <a:xfrm>
              <a:off x="6489004" y="2371984"/>
              <a:ext cx="722507" cy="194660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47" name="直接箭头连接符 46"/>
            <p:cNvCxnSpPr/>
            <p:nvPr/>
          </p:nvCxnSpPr>
          <p:spPr>
            <a:xfrm flipV="1">
              <a:off x="5201995" y="4293888"/>
              <a:ext cx="2720649" cy="544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270475" y="3632944"/>
              <a:ext cx="1197764" cy="276999"/>
            </a:xfrm>
            <a:prstGeom prst="rect">
              <a:avLst/>
            </a:prstGeom>
          </p:spPr>
          <p:txBody>
            <a:bodyPr wrap="none">
              <a:spAutoFit/>
            </a:bodyPr>
            <a:lstStyle/>
            <a:p>
              <a:pPr algn="ctr"/>
              <a:r>
                <a:rPr lang="en-US" altLang="zh-CN" sz="1200" b="1" dirty="0" smtClean="0">
                  <a:latin typeface="微软雅黑" panose="020B0503020204020204" pitchFamily="34" charset="-122"/>
                  <a:ea typeface="微软雅黑" panose="020B0503020204020204" pitchFamily="34" charset="-122"/>
                </a:rPr>
                <a:t>1.8 Billion TB</a:t>
              </a:r>
              <a:endParaRPr lang="zh-CN" altLang="en-US" sz="1200" b="1" dirty="0">
                <a:latin typeface="微软雅黑" panose="020B0503020204020204" pitchFamily="34" charset="-122"/>
                <a:ea typeface="微软雅黑" panose="020B0503020204020204" pitchFamily="34" charset="-122"/>
              </a:endParaRPr>
            </a:p>
          </p:txBody>
        </p:sp>
        <p:sp>
          <p:nvSpPr>
            <p:cNvPr id="55" name="右箭头 54"/>
            <p:cNvSpPr/>
            <p:nvPr/>
          </p:nvSpPr>
          <p:spPr>
            <a:xfrm rot="18887617">
              <a:off x="5264327" y="2829130"/>
              <a:ext cx="1085703" cy="326371"/>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00444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Base Station Evolution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6</a:t>
            </a:fld>
            <a:endParaRPr lang="zh-CN" altLang="en-US"/>
          </a:p>
        </p:txBody>
      </p:sp>
      <p:sp>
        <p:nvSpPr>
          <p:cNvPr id="38" name="object 2"/>
          <p:cNvSpPr/>
          <p:nvPr/>
        </p:nvSpPr>
        <p:spPr>
          <a:xfrm>
            <a:off x="-911" y="1484784"/>
            <a:ext cx="9139428" cy="4680520"/>
          </a:xfrm>
          <a:prstGeom prst="rect">
            <a:avLst/>
          </a:prstGeom>
          <a:blipFill>
            <a:blip r:embed="rId3" cstate="print"/>
            <a:srcRect/>
            <a:stretch>
              <a:fillRect t="-19325" b="-13935"/>
            </a:stretch>
          </a:blipFill>
        </p:spPr>
        <p:txBody>
          <a:bodyPr wrap="square" lIns="0" tIns="0" rIns="0" bIns="0" rtlCol="0"/>
          <a:lstStyle/>
          <a:p>
            <a:endParaRPr/>
          </a:p>
        </p:txBody>
      </p:sp>
      <p:sp>
        <p:nvSpPr>
          <p:cNvPr id="39" name="TextBox 9"/>
          <p:cNvSpPr txBox="1"/>
          <p:nvPr/>
        </p:nvSpPr>
        <p:spPr>
          <a:xfrm>
            <a:off x="257795" y="1268760"/>
            <a:ext cx="8880721" cy="523220"/>
          </a:xfrm>
          <a:prstGeom prst="rect">
            <a:avLst/>
          </a:prstGeom>
          <a:noFill/>
        </p:spPr>
        <p:txBody>
          <a:bodyPr wrap="square" rtlCol="0">
            <a:spAutoFit/>
          </a:bodyPr>
          <a:lstStyle/>
          <a:p>
            <a:r>
              <a:rPr lang="en-US" altLang="zh-CN" sz="2800" b="1" dirty="0" smtClean="0">
                <a:solidFill>
                  <a:srgbClr val="0070C0"/>
                </a:solidFill>
              </a:rPr>
              <a:t>The Evolution of Radio Access Network (RAN) Architecture</a:t>
            </a:r>
          </a:p>
        </p:txBody>
      </p:sp>
    </p:spTree>
    <p:extLst>
      <p:ext uri="{BB962C8B-B14F-4D97-AF65-F5344CB8AC3E}">
        <p14:creationId xmlns:p14="http://schemas.microsoft.com/office/powerpoint/2010/main" val="2774583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Cloud Radio </a:t>
            </a:r>
            <a:r>
              <a:rPr lang="en-US" altLang="zh-CN" dirty="0"/>
              <a:t>Access Network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7</a:t>
            </a:fld>
            <a:endParaRPr lang="zh-CN" altLang="en-US"/>
          </a:p>
        </p:txBody>
      </p:sp>
      <p:sp>
        <p:nvSpPr>
          <p:cNvPr id="39" name="TextBox 9"/>
          <p:cNvSpPr txBox="1"/>
          <p:nvPr/>
        </p:nvSpPr>
        <p:spPr>
          <a:xfrm>
            <a:off x="257796" y="1340768"/>
            <a:ext cx="8424936" cy="523220"/>
          </a:xfrm>
          <a:prstGeom prst="rect">
            <a:avLst/>
          </a:prstGeom>
          <a:noFill/>
        </p:spPr>
        <p:txBody>
          <a:bodyPr wrap="square" rtlCol="0">
            <a:spAutoFit/>
          </a:bodyPr>
          <a:lstStyle/>
          <a:p>
            <a:r>
              <a:rPr lang="en-US" altLang="zh-CN" sz="2800" b="1" dirty="0" smtClean="0">
                <a:solidFill>
                  <a:srgbClr val="0070C0"/>
                </a:solidFill>
              </a:rPr>
              <a:t>C-RAN: proposed by CMCC in 2009</a:t>
            </a:r>
          </a:p>
        </p:txBody>
      </p:sp>
      <p:sp>
        <p:nvSpPr>
          <p:cNvPr id="6" name="object 2"/>
          <p:cNvSpPr/>
          <p:nvPr/>
        </p:nvSpPr>
        <p:spPr>
          <a:xfrm>
            <a:off x="26289" y="1844824"/>
            <a:ext cx="9139415" cy="4360892"/>
          </a:xfrm>
          <a:prstGeom prst="rect">
            <a:avLst/>
          </a:prstGeom>
          <a:blipFill>
            <a:blip r:embed="rId3" cstate="print"/>
            <a:srcRect/>
            <a:stretch>
              <a:fillRect t="-34679" b="-10001"/>
            </a:stretch>
          </a:blipFill>
        </p:spPr>
        <p:txBody>
          <a:bodyPr wrap="square" lIns="0" tIns="0" rIns="0" bIns="0" rtlCol="0"/>
          <a:lstStyle/>
          <a:p>
            <a:endParaRPr dirty="0"/>
          </a:p>
        </p:txBody>
      </p:sp>
      <p:sp>
        <p:nvSpPr>
          <p:cNvPr id="7" name="TextBox 9"/>
          <p:cNvSpPr txBox="1"/>
          <p:nvPr/>
        </p:nvSpPr>
        <p:spPr>
          <a:xfrm>
            <a:off x="257796" y="6376822"/>
            <a:ext cx="8424936" cy="461665"/>
          </a:xfrm>
          <a:prstGeom prst="rect">
            <a:avLst/>
          </a:prstGeom>
          <a:noFill/>
        </p:spPr>
        <p:txBody>
          <a:bodyPr wrap="square" rtlCol="0">
            <a:spAutoFit/>
          </a:bodyPr>
          <a:lstStyle/>
          <a:p>
            <a:r>
              <a:rPr lang="en-US" altLang="zh-CN" sz="2400" b="1" dirty="0" smtClean="0">
                <a:solidFill>
                  <a:schemeClr val="bg1"/>
                </a:solidFill>
              </a:rPr>
              <a:t>The revolutionary evolution of RAN: An essential element of 5G</a:t>
            </a:r>
          </a:p>
        </p:txBody>
      </p:sp>
      <p:sp>
        <p:nvSpPr>
          <p:cNvPr id="4" name="矩形 3"/>
          <p:cNvSpPr/>
          <p:nvPr/>
        </p:nvSpPr>
        <p:spPr>
          <a:xfrm>
            <a:off x="4470264" y="2223864"/>
            <a:ext cx="63511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a:t>BBU </a:t>
            </a:r>
            <a:endParaRPr lang="zh-CN" altLang="en-US" dirty="0"/>
          </a:p>
        </p:txBody>
      </p:sp>
      <p:sp>
        <p:nvSpPr>
          <p:cNvPr id="8" name="矩形 7"/>
          <p:cNvSpPr/>
          <p:nvPr/>
        </p:nvSpPr>
        <p:spPr>
          <a:xfrm>
            <a:off x="4470264" y="4437112"/>
            <a:ext cx="579005"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dirty="0" smtClean="0"/>
              <a:t>RRH</a:t>
            </a:r>
            <a:endParaRPr lang="zh-CN" altLang="en-US" dirty="0"/>
          </a:p>
        </p:txBody>
      </p:sp>
    </p:spTree>
    <p:extLst>
      <p:ext uri="{BB962C8B-B14F-4D97-AF65-F5344CB8AC3E}">
        <p14:creationId xmlns:p14="http://schemas.microsoft.com/office/powerpoint/2010/main" val="519706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240111" y="1700808"/>
            <a:ext cx="6356225" cy="4574354"/>
          </a:xfrm>
          <a:prstGeom prst="rect">
            <a:avLst/>
          </a:prstGeom>
        </p:spPr>
      </p:pic>
      <p:sp>
        <p:nvSpPr>
          <p:cNvPr id="2" name="标题 1"/>
          <p:cNvSpPr>
            <a:spLocks noGrp="1"/>
          </p:cNvSpPr>
          <p:nvPr>
            <p:ph type="title"/>
          </p:nvPr>
        </p:nvSpPr>
        <p:spPr/>
        <p:txBody>
          <a:bodyPr/>
          <a:lstStyle/>
          <a:p>
            <a:r>
              <a:rPr lang="en-US" altLang="zh-CN" dirty="0"/>
              <a:t>When C-RAN meets MEC</a:t>
            </a:r>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8</a:t>
            </a:fld>
            <a:endParaRPr lang="zh-CN" altLang="en-US"/>
          </a:p>
        </p:txBody>
      </p:sp>
      <p:sp>
        <p:nvSpPr>
          <p:cNvPr id="12" name="TextBox 9"/>
          <p:cNvSpPr txBox="1"/>
          <p:nvPr/>
        </p:nvSpPr>
        <p:spPr>
          <a:xfrm>
            <a:off x="257796" y="1340768"/>
            <a:ext cx="8424936" cy="523220"/>
          </a:xfrm>
          <a:prstGeom prst="rect">
            <a:avLst/>
          </a:prstGeom>
          <a:noFill/>
        </p:spPr>
        <p:txBody>
          <a:bodyPr wrap="square" rtlCol="0">
            <a:spAutoFit/>
          </a:bodyPr>
          <a:lstStyle/>
          <a:p>
            <a:r>
              <a:rPr lang="en-US" altLang="zh-CN" sz="2800" b="1" dirty="0" smtClean="0">
                <a:solidFill>
                  <a:srgbClr val="0070C0"/>
                </a:solidFill>
              </a:rPr>
              <a:t>Hybrid deployment of C-RAN with MEC</a:t>
            </a:r>
          </a:p>
        </p:txBody>
      </p:sp>
      <p:sp>
        <p:nvSpPr>
          <p:cNvPr id="4" name="椭圆 3"/>
          <p:cNvSpPr/>
          <p:nvPr/>
        </p:nvSpPr>
        <p:spPr>
          <a:xfrm>
            <a:off x="2267744" y="2026494"/>
            <a:ext cx="1728192" cy="169053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7" name="椭圆 6"/>
          <p:cNvSpPr/>
          <p:nvPr/>
        </p:nvSpPr>
        <p:spPr>
          <a:xfrm>
            <a:off x="4470264" y="5085184"/>
            <a:ext cx="973088" cy="94396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8" name="椭圆 7"/>
          <p:cNvSpPr/>
          <p:nvPr/>
        </p:nvSpPr>
        <p:spPr>
          <a:xfrm>
            <a:off x="4860032" y="2444375"/>
            <a:ext cx="1261120" cy="127265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21895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9</a:t>
            </a:fld>
            <a:endParaRPr lang="zh-CN" altLang="en-US"/>
          </a:p>
        </p:txBody>
      </p:sp>
      <p:sp>
        <p:nvSpPr>
          <p:cNvPr id="10" name="TextBox 9"/>
          <p:cNvSpPr txBox="1"/>
          <p:nvPr/>
        </p:nvSpPr>
        <p:spPr>
          <a:xfrm>
            <a:off x="257796" y="2852936"/>
            <a:ext cx="8886204" cy="523220"/>
          </a:xfrm>
          <a:prstGeom prst="rect">
            <a:avLst/>
          </a:prstGeom>
          <a:noFill/>
        </p:spPr>
        <p:txBody>
          <a:bodyPr wrap="square" rtlCol="0">
            <a:spAutoFit/>
          </a:bodyPr>
          <a:lstStyle/>
          <a:p>
            <a:r>
              <a:rPr lang="en-US" altLang="zh-CN" sz="2800" b="1" dirty="0" smtClean="0">
                <a:solidFill>
                  <a:srgbClr val="0070C0"/>
                </a:solidFill>
              </a:rPr>
              <a:t>Our work</a:t>
            </a:r>
            <a:endParaRPr lang="en-US" altLang="zh-CN" sz="2800" b="1" dirty="0" smtClean="0">
              <a:solidFill>
                <a:srgbClr val="C0504D"/>
              </a:solidFill>
            </a:endParaRPr>
          </a:p>
        </p:txBody>
      </p:sp>
      <p:sp>
        <p:nvSpPr>
          <p:cNvPr id="8" name="TextBox 9"/>
          <p:cNvSpPr txBox="1"/>
          <p:nvPr/>
        </p:nvSpPr>
        <p:spPr>
          <a:xfrm>
            <a:off x="257796" y="1401573"/>
            <a:ext cx="8424936" cy="523220"/>
          </a:xfrm>
          <a:prstGeom prst="rect">
            <a:avLst/>
          </a:prstGeom>
          <a:noFill/>
        </p:spPr>
        <p:txBody>
          <a:bodyPr wrap="square" rtlCol="0">
            <a:spAutoFit/>
          </a:bodyPr>
          <a:lstStyle/>
          <a:p>
            <a:r>
              <a:rPr lang="en-US" altLang="zh-CN" sz="2800" b="1" dirty="0" smtClean="0">
                <a:solidFill>
                  <a:srgbClr val="0070C0"/>
                </a:solidFill>
              </a:rPr>
              <a:t>Prior work</a:t>
            </a:r>
          </a:p>
        </p:txBody>
      </p:sp>
      <p:sp>
        <p:nvSpPr>
          <p:cNvPr id="11" name="内容占位符 2"/>
          <p:cNvSpPr>
            <a:spLocks noGrp="1"/>
          </p:cNvSpPr>
          <p:nvPr>
            <p:ph idx="1"/>
          </p:nvPr>
        </p:nvSpPr>
        <p:spPr>
          <a:xfrm>
            <a:off x="391468" y="2033641"/>
            <a:ext cx="8656362" cy="977080"/>
          </a:xfrm>
        </p:spPr>
        <p:txBody>
          <a:bodyPr/>
          <a:lstStyle/>
          <a:p>
            <a:pPr>
              <a:lnSpc>
                <a:spcPct val="120000"/>
              </a:lnSpc>
            </a:pPr>
            <a:r>
              <a:rPr lang="en-US" altLang="zh-CN" sz="2000" dirty="0" smtClean="0"/>
              <a:t>Handling </a:t>
            </a:r>
            <a:r>
              <a:rPr lang="en-US" altLang="zh-CN" sz="2000" dirty="0"/>
              <a:t>offloading control falls in </a:t>
            </a:r>
            <a:r>
              <a:rPr lang="en-US" altLang="zh-CN" sz="2000" dirty="0" smtClean="0"/>
              <a:t>the general </a:t>
            </a:r>
            <a:r>
              <a:rPr lang="en-US" altLang="zh-CN" sz="2000" dirty="0"/>
              <a:t>category of </a:t>
            </a:r>
            <a:r>
              <a:rPr lang="en-US" altLang="zh-CN" sz="2000" dirty="0">
                <a:solidFill>
                  <a:srgbClr val="C0504D"/>
                </a:solidFill>
              </a:rPr>
              <a:t>resource allocation </a:t>
            </a:r>
            <a:r>
              <a:rPr lang="en-US" altLang="zh-CN" sz="2000" dirty="0" smtClean="0"/>
              <a:t>optimization</a:t>
            </a:r>
            <a:endParaRPr lang="en-US" altLang="zh-CN" sz="2000" dirty="0"/>
          </a:p>
        </p:txBody>
      </p:sp>
      <p:sp>
        <p:nvSpPr>
          <p:cNvPr id="4" name="文本框 3"/>
          <p:cNvSpPr txBox="1"/>
          <p:nvPr/>
        </p:nvSpPr>
        <p:spPr>
          <a:xfrm>
            <a:off x="5580113" y="4797152"/>
            <a:ext cx="859904"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UE</a:t>
            </a:r>
            <a:endParaRPr lang="zh-CN" altLang="en-US" sz="2800" b="1" dirty="0">
              <a:solidFill>
                <a:schemeClr val="bg1"/>
              </a:solidFill>
              <a:latin typeface="Calibri" pitchFamily="34" charset="0"/>
              <a:ea typeface="宋体" charset="-122"/>
            </a:endParaRPr>
          </a:p>
        </p:txBody>
      </p:sp>
      <p:sp>
        <p:nvSpPr>
          <p:cNvPr id="12" name="文本框 11"/>
          <p:cNvSpPr txBox="1"/>
          <p:nvPr/>
        </p:nvSpPr>
        <p:spPr>
          <a:xfrm>
            <a:off x="319461" y="4167707"/>
            <a:ext cx="4752528" cy="1815882"/>
          </a:xfrm>
          <a:prstGeom prst="rect">
            <a:avLst/>
          </a:prstGeom>
          <a:noFill/>
          <a:ln>
            <a:solidFill>
              <a:srgbClr val="C0504D"/>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defPPr>
              <a:defRPr lang="zh-CN"/>
            </a:defPPr>
            <a:lvl1pPr>
              <a:defRPr kumimoji="1" sz="2400">
                <a:solidFill>
                  <a:prstClr val="black"/>
                </a:solidFill>
                <a:latin typeface="微软雅黑" pitchFamily="34" charset="-122"/>
                <a:ea typeface="微软雅黑" pitchFamily="34" charset="-122"/>
                <a:cs typeface="Times New Roman" pitchFamily="18" charset="0"/>
              </a:defRPr>
            </a:lvl1pPr>
          </a:lstStyle>
          <a:p>
            <a:pPr algn="just"/>
            <a:r>
              <a:rPr lang="en-US" altLang="zh-CN" dirty="0"/>
              <a:t>UE: user equipment</a:t>
            </a:r>
            <a:endParaRPr lang="zh-CN" altLang="en-US" dirty="0"/>
          </a:p>
          <a:p>
            <a:pPr algn="just"/>
            <a:r>
              <a:rPr lang="en-US" altLang="zh-CN" dirty="0"/>
              <a:t>RRH: remote radio heads</a:t>
            </a:r>
          </a:p>
          <a:p>
            <a:pPr algn="just"/>
            <a:r>
              <a:rPr lang="en-US" altLang="zh-CN" dirty="0"/>
              <a:t>BBU: baseband processing unit</a:t>
            </a:r>
            <a:endParaRPr lang="zh-CN" altLang="en-US" dirty="0"/>
          </a:p>
          <a:p>
            <a:pPr algn="just"/>
            <a:r>
              <a:rPr lang="en-US" altLang="zh-CN" dirty="0"/>
              <a:t>MC: mobile clone</a:t>
            </a:r>
            <a:endParaRPr lang="zh-CN" altLang="en-US" dirty="0"/>
          </a:p>
        </p:txBody>
      </p:sp>
      <p:sp>
        <p:nvSpPr>
          <p:cNvPr id="16" name="文本框 15"/>
          <p:cNvSpPr txBox="1"/>
          <p:nvPr/>
        </p:nvSpPr>
        <p:spPr>
          <a:xfrm>
            <a:off x="7528521" y="5373216"/>
            <a:ext cx="859904" cy="4680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MC</a:t>
            </a:r>
            <a:endParaRPr lang="zh-CN" altLang="en-US" sz="2800" b="1" dirty="0">
              <a:solidFill>
                <a:schemeClr val="bg1"/>
              </a:solidFill>
              <a:latin typeface="Calibri" pitchFamily="34" charset="0"/>
              <a:ea typeface="宋体" charset="-122"/>
            </a:endParaRPr>
          </a:p>
        </p:txBody>
      </p:sp>
      <p:sp>
        <p:nvSpPr>
          <p:cNvPr id="18" name="文本框 17"/>
          <p:cNvSpPr txBox="1"/>
          <p:nvPr/>
        </p:nvSpPr>
        <p:spPr>
          <a:xfrm>
            <a:off x="7528521" y="4257144"/>
            <a:ext cx="859904" cy="4680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RRH</a:t>
            </a:r>
            <a:endParaRPr lang="zh-CN" altLang="en-US" sz="2800" b="1" dirty="0">
              <a:solidFill>
                <a:schemeClr val="bg1"/>
              </a:solidFill>
              <a:latin typeface="Calibri" pitchFamily="34" charset="0"/>
              <a:ea typeface="宋体" charset="-122"/>
            </a:endParaRPr>
          </a:p>
        </p:txBody>
      </p:sp>
      <p:sp>
        <p:nvSpPr>
          <p:cNvPr id="19" name="文本框 18"/>
          <p:cNvSpPr txBox="1"/>
          <p:nvPr/>
        </p:nvSpPr>
        <p:spPr>
          <a:xfrm>
            <a:off x="7528521" y="4833208"/>
            <a:ext cx="859904" cy="4680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2800" b="1" dirty="0" smtClean="0">
                <a:solidFill>
                  <a:schemeClr val="bg1"/>
                </a:solidFill>
                <a:latin typeface="Calibri" pitchFamily="34" charset="0"/>
                <a:ea typeface="宋体" charset="-122"/>
              </a:rPr>
              <a:t>BBU</a:t>
            </a:r>
            <a:endParaRPr lang="zh-CN" altLang="en-US" sz="2800" b="1" dirty="0">
              <a:solidFill>
                <a:schemeClr val="bg1"/>
              </a:solidFill>
              <a:latin typeface="Calibri" pitchFamily="34" charset="0"/>
              <a:ea typeface="宋体" charset="-122"/>
            </a:endParaRPr>
          </a:p>
        </p:txBody>
      </p:sp>
      <p:cxnSp>
        <p:nvCxnSpPr>
          <p:cNvPr id="6" name="直接箭头连接符 5"/>
          <p:cNvCxnSpPr>
            <a:stCxn id="4" idx="3"/>
            <a:endCxn id="18" idx="1"/>
          </p:cNvCxnSpPr>
          <p:nvPr/>
        </p:nvCxnSpPr>
        <p:spPr>
          <a:xfrm flipV="1">
            <a:off x="6440017" y="4491144"/>
            <a:ext cx="1088504" cy="56761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1" name="直接箭头连接符 20"/>
          <p:cNvCxnSpPr>
            <a:stCxn id="4" idx="3"/>
            <a:endCxn id="19" idx="1"/>
          </p:cNvCxnSpPr>
          <p:nvPr/>
        </p:nvCxnSpPr>
        <p:spPr>
          <a:xfrm>
            <a:off x="6440017" y="5058762"/>
            <a:ext cx="1088504" cy="844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4" name="直接箭头连接符 23"/>
          <p:cNvCxnSpPr>
            <a:stCxn id="4" idx="3"/>
            <a:endCxn id="16" idx="1"/>
          </p:cNvCxnSpPr>
          <p:nvPr/>
        </p:nvCxnSpPr>
        <p:spPr>
          <a:xfrm>
            <a:off x="6440017" y="5058762"/>
            <a:ext cx="1088504" cy="54845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7" name="内容占位符 2"/>
          <p:cNvSpPr txBox="1">
            <a:spLocks/>
          </p:cNvSpPr>
          <p:nvPr/>
        </p:nvSpPr>
        <p:spPr bwMode="auto">
          <a:xfrm>
            <a:off x="372717" y="3419123"/>
            <a:ext cx="8656362" cy="53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50000"/>
              </a:lnSpc>
              <a:spcBef>
                <a:spcPct val="20000"/>
              </a:spcBef>
              <a:spcAft>
                <a:spcPct val="0"/>
              </a:spcAft>
              <a:buFont typeface="Arial" charset="0"/>
              <a:buChar char="•"/>
              <a:defRPr sz="3200" kern="1200">
                <a:solidFill>
                  <a:srgbClr val="404040"/>
                </a:solidFill>
                <a:latin typeface="微软雅黑" pitchFamily="34" charset="-122"/>
                <a:ea typeface="微软雅黑" pitchFamily="34" charset="-122"/>
                <a:cs typeface="+mn-cs"/>
              </a:defRPr>
            </a:lvl1pPr>
            <a:lvl2pPr marL="742950" indent="-285750" algn="l" rtl="0" fontAlgn="base">
              <a:lnSpc>
                <a:spcPct val="150000"/>
              </a:lnSpc>
              <a:spcBef>
                <a:spcPct val="20000"/>
              </a:spcBef>
              <a:spcAft>
                <a:spcPct val="0"/>
              </a:spcAft>
              <a:buFont typeface="Arial" charset="0"/>
              <a:buChar char="–"/>
              <a:defRPr sz="2800" kern="1200">
                <a:solidFill>
                  <a:schemeClr val="tx1">
                    <a:lumMod val="75000"/>
                    <a:lumOff val="25000"/>
                  </a:schemeClr>
                </a:solidFill>
                <a:latin typeface="微软雅黑" pitchFamily="34" charset="-122"/>
                <a:ea typeface="微软雅黑" pitchFamily="34" charset="-122"/>
                <a:cs typeface="+mn-cs"/>
              </a:defRPr>
            </a:lvl2pPr>
            <a:lvl3pPr marL="1143000" indent="-228600" algn="l" rtl="0" fontAlgn="base">
              <a:lnSpc>
                <a:spcPct val="150000"/>
              </a:lnSpc>
              <a:spcBef>
                <a:spcPct val="20000"/>
              </a:spcBef>
              <a:spcAft>
                <a:spcPct val="0"/>
              </a:spcAft>
              <a:buFont typeface="Arial" charset="0"/>
              <a:buChar char="•"/>
              <a:defRPr sz="2400" kern="1200">
                <a:solidFill>
                  <a:schemeClr val="tx1">
                    <a:lumMod val="75000"/>
                    <a:lumOff val="25000"/>
                  </a:schemeClr>
                </a:solidFill>
                <a:latin typeface="微软雅黑" pitchFamily="34" charset="-122"/>
                <a:ea typeface="微软雅黑" pitchFamily="34" charset="-122"/>
                <a:cs typeface="+mn-cs"/>
              </a:defRPr>
            </a:lvl3pPr>
            <a:lvl4pPr marL="16002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4pPr>
            <a:lvl5pPr marL="20574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altLang="zh-CN" sz="2000" dirty="0"/>
              <a:t>F</a:t>
            </a:r>
            <a:r>
              <a:rPr lang="en-US" altLang="zh-CN" sz="2000" dirty="0" smtClean="0"/>
              <a:t>ocuses </a:t>
            </a:r>
            <a:r>
              <a:rPr lang="en-US" altLang="zh-CN" sz="2000" dirty="0"/>
              <a:t>on the perspective of </a:t>
            </a:r>
            <a:r>
              <a:rPr lang="en-US" altLang="zh-CN" sz="2000" dirty="0">
                <a:solidFill>
                  <a:srgbClr val="C0504D"/>
                </a:solidFill>
              </a:rPr>
              <a:t>matching problem </a:t>
            </a:r>
          </a:p>
        </p:txBody>
      </p:sp>
      <p:sp>
        <p:nvSpPr>
          <p:cNvPr id="28" name="Rectangle 42"/>
          <p:cNvSpPr/>
          <p:nvPr/>
        </p:nvSpPr>
        <p:spPr bwMode="auto">
          <a:xfrm>
            <a:off x="5208313" y="4170451"/>
            <a:ext cx="3612159" cy="1813138"/>
          </a:xfrm>
          <a:prstGeom prst="rect">
            <a:avLst/>
          </a:prstGeom>
          <a:noFill/>
          <a:ln>
            <a:solidFill>
              <a:schemeClr val="tx1"/>
            </a:solidFill>
            <a:prstDash val="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a:lstStyle/>
          <a:p>
            <a:pPr>
              <a:defRPr/>
            </a:pPr>
            <a:endParaRPr kumimoji="1" lang="zh-CN" altLang="en-US" sz="2400">
              <a:solidFill>
                <a:prstClr val="black"/>
              </a:solidFill>
              <a:latin typeface="微软雅黑" pitchFamily="34" charset="-122"/>
              <a:ea typeface="微软雅黑" pitchFamily="34" charset="-122"/>
              <a:cs typeface="Times New Roman" pitchFamily="18" charset="0"/>
            </a:endParaRPr>
          </a:p>
        </p:txBody>
      </p:sp>
    </p:spTree>
    <p:extLst>
      <p:ext uri="{BB962C8B-B14F-4D97-AF65-F5344CB8AC3E}">
        <p14:creationId xmlns:p14="http://schemas.microsoft.com/office/powerpoint/2010/main" val="81434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18571</TotalTime>
  <Words>2453</Words>
  <Application>Microsoft Macintosh PowerPoint</Application>
  <PresentationFormat>全屏显示(4:3)</PresentationFormat>
  <Paragraphs>284</Paragraphs>
  <Slides>30</Slides>
  <Notes>29</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7" baseType="lpstr">
      <vt:lpstr>Arial</vt:lpstr>
      <vt:lpstr>Calibri</vt:lpstr>
      <vt:lpstr>Times New Roman</vt:lpstr>
      <vt:lpstr>宋体</vt:lpstr>
      <vt:lpstr>微软雅黑</vt:lpstr>
      <vt:lpstr>Office 主题​​</vt:lpstr>
      <vt:lpstr>Visio</vt:lpstr>
      <vt:lpstr>PowerPoint 演示文稿</vt:lpstr>
      <vt:lpstr>Case Study</vt:lpstr>
      <vt:lpstr>From Cloud to Edge</vt:lpstr>
      <vt:lpstr>From MCC to MEC</vt:lpstr>
      <vt:lpstr>On the other hand…</vt:lpstr>
      <vt:lpstr>Base Station Evolution</vt:lpstr>
      <vt:lpstr>Cloud Radio Access Network </vt:lpstr>
      <vt:lpstr>When C-RAN meets MEC</vt:lpstr>
      <vt:lpstr>Motivation</vt:lpstr>
      <vt:lpstr>Challenges</vt:lpstr>
      <vt:lpstr>Multi-stage Duplex Matching</vt:lpstr>
      <vt:lpstr>Testbed Implementation </vt:lpstr>
      <vt:lpstr>Evaluation</vt:lpstr>
      <vt:lpstr>Evaluation</vt:lpstr>
      <vt:lpstr>Open issues</vt:lpstr>
      <vt:lpstr>PowerPoint 演示文稿</vt:lpstr>
      <vt:lpstr>PowerPoint 演示文稿</vt:lpstr>
      <vt:lpstr>When C-RAN meets MEC</vt:lpstr>
      <vt:lpstr>Cloud Radio Access Network </vt:lpstr>
      <vt:lpstr>Back Up</vt:lpstr>
      <vt:lpstr>Motivation</vt:lpstr>
      <vt:lpstr>Offloading control framework</vt:lpstr>
      <vt:lpstr>Problem Formulation</vt:lpstr>
      <vt:lpstr>Problem Formulation</vt:lpstr>
      <vt:lpstr>Multi-stage Duplex Matching</vt:lpstr>
      <vt:lpstr>Multi-stage Duplex Matching</vt:lpstr>
      <vt:lpstr>Multi-stage Duplex Matching</vt:lpstr>
      <vt:lpstr>Multi-stage Duplex Matching</vt:lpstr>
      <vt:lpstr>Evaluation</vt:lpstr>
      <vt:lpstr>Evaluation</vt:lpstr>
    </vt:vector>
  </TitlesOfParts>
  <Company>tsinghua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在线社交网络隐私保护 关键技术研究</dc:title>
  <dc:creator>adam</dc:creator>
  <cp:lastModifiedBy>Microsoft Office 用户</cp:lastModifiedBy>
  <cp:revision>1291</cp:revision>
  <cp:lastPrinted>2012-03-05T01:13:37Z</cp:lastPrinted>
  <dcterms:created xsi:type="dcterms:W3CDTF">2012-03-04T16:32:27Z</dcterms:created>
  <dcterms:modified xsi:type="dcterms:W3CDTF">2017-06-07T17:18:42Z</dcterms:modified>
</cp:coreProperties>
</file>