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sdx" ContentType="application/vnd.ms-visio.drawing"/>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7" r:id="rId3"/>
    <p:sldId id="461" r:id="rId4"/>
    <p:sldId id="429" r:id="rId5"/>
    <p:sldId id="462" r:id="rId6"/>
    <p:sldId id="430" r:id="rId7"/>
    <p:sldId id="463" r:id="rId8"/>
    <p:sldId id="464" r:id="rId9"/>
    <p:sldId id="432" r:id="rId10"/>
    <p:sldId id="433" r:id="rId11"/>
    <p:sldId id="438" r:id="rId12"/>
    <p:sldId id="434" r:id="rId13"/>
    <p:sldId id="442" r:id="rId14"/>
    <p:sldId id="443" r:id="rId15"/>
    <p:sldId id="444" r:id="rId16"/>
    <p:sldId id="445" r:id="rId17"/>
    <p:sldId id="447" r:id="rId18"/>
    <p:sldId id="452" r:id="rId19"/>
    <p:sldId id="454" r:id="rId20"/>
    <p:sldId id="466" r:id="rId21"/>
    <p:sldId id="465" r:id="rId22"/>
    <p:sldId id="456" r:id="rId23"/>
    <p:sldId id="455" r:id="rId24"/>
    <p:sldId id="460" r:id="rId25"/>
    <p:sldId id="418" r:id="rId26"/>
    <p:sldId id="400" r:id="rId27"/>
    <p:sldId id="273" r:id="rId28"/>
    <p:sldId id="476" r:id="rId29"/>
    <p:sldId id="468" r:id="rId30"/>
    <p:sldId id="473" r:id="rId31"/>
    <p:sldId id="474" r:id="rId32"/>
    <p:sldId id="475" r:id="rId33"/>
    <p:sldId id="467" r:id="rId34"/>
    <p:sldId id="469" r:id="rId35"/>
    <p:sldId id="470" r:id="rId36"/>
    <p:sldId id="471" r:id="rId37"/>
    <p:sldId id="472" r:id="rId38"/>
  </p:sldIdLst>
  <p:sldSz cx="9144000" cy="6858000" type="screen4x3"/>
  <p:notesSz cx="7099300" cy="10234613"/>
  <p:defaultTex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200" algn="l" rtl="0" fontAlgn="base">
      <a:spcBef>
        <a:spcPct val="0"/>
      </a:spcBef>
      <a:spcAft>
        <a:spcPct val="0"/>
      </a:spcAft>
      <a:defRPr kern="1200">
        <a:solidFill>
          <a:schemeClr val="tx1"/>
        </a:solidFill>
        <a:latin typeface="Calibri" pitchFamily="34" charset="0"/>
        <a:ea typeface="宋体" charset="-122"/>
        <a:cs typeface="+mn-cs"/>
      </a:defRPr>
    </a:lvl2pPr>
    <a:lvl3pPr marL="914400" algn="l" rtl="0" fontAlgn="base">
      <a:spcBef>
        <a:spcPct val="0"/>
      </a:spcBef>
      <a:spcAft>
        <a:spcPct val="0"/>
      </a:spcAft>
      <a:defRPr kern="1200">
        <a:solidFill>
          <a:schemeClr val="tx1"/>
        </a:solidFill>
        <a:latin typeface="Calibri" pitchFamily="34" charset="0"/>
        <a:ea typeface="宋体" charset="-122"/>
        <a:cs typeface="+mn-cs"/>
      </a:defRPr>
    </a:lvl3pPr>
    <a:lvl4pPr marL="1371600" algn="l" rtl="0" fontAlgn="base">
      <a:spcBef>
        <a:spcPct val="0"/>
      </a:spcBef>
      <a:spcAft>
        <a:spcPct val="0"/>
      </a:spcAft>
      <a:defRPr kern="1200">
        <a:solidFill>
          <a:schemeClr val="tx1"/>
        </a:solidFill>
        <a:latin typeface="Calibri" pitchFamily="34" charset="0"/>
        <a:ea typeface="宋体" charset="-122"/>
        <a:cs typeface="+mn-cs"/>
      </a:defRPr>
    </a:lvl4pPr>
    <a:lvl5pPr marL="1828800" algn="l" rtl="0" fontAlgn="base">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412D"/>
    <a:srgbClr val="C0504D"/>
    <a:srgbClr val="B0DD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0" autoAdjust="0"/>
    <p:restoredTop sz="76009" autoAdjust="0"/>
  </p:normalViewPr>
  <p:slideViewPr>
    <p:cSldViewPr>
      <p:cViewPr varScale="1">
        <p:scale>
          <a:sx n="88" d="100"/>
          <a:sy n="88" d="100"/>
        </p:scale>
        <p:origin x="1584" y="108"/>
      </p:cViewPr>
      <p:guideLst>
        <p:guide orient="horz" pos="2160"/>
        <p:guide pos="2880"/>
      </p:guideLst>
    </p:cSldViewPr>
  </p:slideViewPr>
  <p:notesTextViewPr>
    <p:cViewPr>
      <p:scale>
        <a:sx n="1" d="1"/>
        <a:sy n="1" d="1"/>
      </p:scale>
      <p:origin x="0" y="0"/>
    </p:cViewPr>
  </p:notesTextViewPr>
  <p:notesViewPr>
    <p:cSldViewPr>
      <p:cViewPr varScale="1">
        <p:scale>
          <a:sx n="68" d="100"/>
          <a:sy n="68" d="100"/>
        </p:scale>
        <p:origin x="-2856" y="-90"/>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6575" cy="511175"/>
          </a:xfrm>
          <a:prstGeom prst="rect">
            <a:avLst/>
          </a:prstGeom>
        </p:spPr>
        <p:txBody>
          <a:bodyPr vert="horz" lIns="99048" tIns="49524" rIns="99048" bIns="49524" rtlCol="0"/>
          <a:lstStyle>
            <a:lvl1pPr algn="l" fontAlgn="auto">
              <a:spcBef>
                <a:spcPts val="0"/>
              </a:spcBef>
              <a:spcAft>
                <a:spcPts val="0"/>
              </a:spcAft>
              <a:defRPr sz="1300">
                <a:latin typeface="+mn-lt"/>
                <a:ea typeface="+mn-ea"/>
              </a:defRPr>
            </a:lvl1pPr>
          </a:lstStyle>
          <a:p>
            <a:pPr>
              <a:defRPr/>
            </a:pPr>
            <a:endParaRPr lang="zh-CN" altLang="en-US"/>
          </a:p>
        </p:txBody>
      </p:sp>
      <p:sp>
        <p:nvSpPr>
          <p:cNvPr id="3" name="日期占位符 2"/>
          <p:cNvSpPr>
            <a:spLocks noGrp="1"/>
          </p:cNvSpPr>
          <p:nvPr>
            <p:ph type="dt" idx="1"/>
          </p:nvPr>
        </p:nvSpPr>
        <p:spPr>
          <a:xfrm>
            <a:off x="4021138" y="0"/>
            <a:ext cx="3076575" cy="511175"/>
          </a:xfrm>
          <a:prstGeom prst="rect">
            <a:avLst/>
          </a:prstGeom>
        </p:spPr>
        <p:txBody>
          <a:bodyPr vert="horz" lIns="99048" tIns="49524" rIns="99048" bIns="49524" rtlCol="0"/>
          <a:lstStyle>
            <a:lvl1pPr algn="r" fontAlgn="auto">
              <a:spcBef>
                <a:spcPts val="0"/>
              </a:spcBef>
              <a:spcAft>
                <a:spcPts val="0"/>
              </a:spcAft>
              <a:defRPr sz="1300" smtClean="0">
                <a:latin typeface="+mn-lt"/>
                <a:ea typeface="+mn-ea"/>
              </a:defRPr>
            </a:lvl1pPr>
          </a:lstStyle>
          <a:p>
            <a:pPr>
              <a:defRPr/>
            </a:pPr>
            <a:fld id="{2A7A4DC5-82AB-4AF6-ADF8-5E95BBE688B1}" type="datetimeFigureOut">
              <a:rPr lang="zh-CN" altLang="en-US"/>
              <a:pPr>
                <a:defRPr/>
              </a:pPr>
              <a:t>2016/7/14</a:t>
            </a:fld>
            <a:endParaRPr lang="zh-CN" altLang="en-US"/>
          </a:p>
        </p:txBody>
      </p:sp>
      <p:sp>
        <p:nvSpPr>
          <p:cNvPr id="4" name="幻灯片图像占位符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zh-CN" altLang="en-US" noProof="0"/>
          </a:p>
        </p:txBody>
      </p:sp>
      <p:sp>
        <p:nvSpPr>
          <p:cNvPr id="5" name="备注占位符 4"/>
          <p:cNvSpPr>
            <a:spLocks noGrp="1"/>
          </p:cNvSpPr>
          <p:nvPr>
            <p:ph type="body" sz="quarter" idx="3"/>
          </p:nvPr>
        </p:nvSpPr>
        <p:spPr>
          <a:xfrm>
            <a:off x="709613" y="4860925"/>
            <a:ext cx="5680075" cy="4605338"/>
          </a:xfrm>
          <a:prstGeom prst="rect">
            <a:avLst/>
          </a:prstGeom>
        </p:spPr>
        <p:txBody>
          <a:bodyPr vert="horz" lIns="99048" tIns="49524" rIns="99048" bIns="49524"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9721850"/>
            <a:ext cx="3076575" cy="511175"/>
          </a:xfrm>
          <a:prstGeom prst="rect">
            <a:avLst/>
          </a:prstGeom>
        </p:spPr>
        <p:txBody>
          <a:bodyPr vert="horz" lIns="99048" tIns="49524" rIns="99048" bIns="49524" rtlCol="0" anchor="b"/>
          <a:lstStyle>
            <a:lvl1pPr algn="l" fontAlgn="auto">
              <a:spcBef>
                <a:spcPts val="0"/>
              </a:spcBef>
              <a:spcAft>
                <a:spcPts val="0"/>
              </a:spcAft>
              <a:defRPr sz="13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4021138" y="9721850"/>
            <a:ext cx="3076575" cy="511175"/>
          </a:xfrm>
          <a:prstGeom prst="rect">
            <a:avLst/>
          </a:prstGeom>
        </p:spPr>
        <p:txBody>
          <a:bodyPr vert="horz" lIns="99048" tIns="49524" rIns="99048" bIns="49524" rtlCol="0" anchor="b"/>
          <a:lstStyle>
            <a:lvl1pPr algn="r" fontAlgn="auto">
              <a:spcBef>
                <a:spcPts val="0"/>
              </a:spcBef>
              <a:spcAft>
                <a:spcPts val="0"/>
              </a:spcAft>
              <a:defRPr sz="1300" smtClean="0">
                <a:latin typeface="+mn-lt"/>
                <a:ea typeface="+mn-ea"/>
              </a:defRPr>
            </a:lvl1pPr>
          </a:lstStyle>
          <a:p>
            <a:pPr>
              <a:defRPr/>
            </a:pPr>
            <a:fld id="{6C553EF8-A208-4713-B400-1E29C54B41E9}" type="slidenum">
              <a:rPr lang="zh-CN" altLang="en-US"/>
              <a:pPr>
                <a:defRPr/>
              </a:pPr>
              <a:t>‹#›</a:t>
            </a:fld>
            <a:endParaRPr lang="zh-CN" altLang="en-US"/>
          </a:p>
        </p:txBody>
      </p:sp>
    </p:spTree>
    <p:extLst>
      <p:ext uri="{BB962C8B-B14F-4D97-AF65-F5344CB8AC3E}">
        <p14:creationId xmlns:p14="http://schemas.microsoft.com/office/powerpoint/2010/main" val="422188240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zh-CN" altLang="en-US" dirty="0" smtClean="0"/>
              <a:t>我的题目是异构网络中数据密集型应用的延迟最优化研究。</a:t>
            </a:r>
          </a:p>
        </p:txBody>
      </p:sp>
      <p:sp>
        <p:nvSpPr>
          <p:cNvPr id="5222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fontAlgn="base">
              <a:spcBef>
                <a:spcPct val="0"/>
              </a:spcBef>
              <a:spcAft>
                <a:spcPct val="0"/>
              </a:spcAft>
            </a:pPr>
            <a:fld id="{097BD1C6-57A5-45F4-BB33-3DC483C2510C}" type="slidenum">
              <a:rPr lang="zh-CN" altLang="en-US"/>
              <a:pPr fontAlgn="base">
                <a:spcBef>
                  <a:spcPct val="0"/>
                </a:spcBef>
                <a:spcAft>
                  <a:spcPct val="0"/>
                </a:spcAft>
              </a:pPr>
              <a:t>1</a:t>
            </a:fld>
            <a:endParaRPr lang="zh-CN" altLang="en-US"/>
          </a:p>
        </p:txBody>
      </p:sp>
    </p:spTree>
    <p:extLst>
      <p:ext uri="{BB962C8B-B14F-4D97-AF65-F5344CB8AC3E}">
        <p14:creationId xmlns:p14="http://schemas.microsoft.com/office/powerpoint/2010/main" val="63148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In addition to much work on individual routing  and individual scheduling, the joint optimization of routing and scheduling is attracting more attention currently. Different from the prior solutions integrating routing and scheduling, we focus on the intermediate processing constraints, which are new and challenging in achieving the minimal tardiness of data-intensive applications in </a:t>
            </a:r>
            <a:r>
              <a:rPr lang="en-US" altLang="zh-CN" sz="1200" b="0" i="0" u="none" strike="noStrike" kern="1200" baseline="0" dirty="0" err="1" smtClean="0">
                <a:solidFill>
                  <a:schemeClr val="tx1"/>
                </a:solidFill>
                <a:latin typeface="+mn-lt"/>
                <a:ea typeface="+mn-ea"/>
                <a:cs typeface="+mn-cs"/>
              </a:rPr>
              <a:t>heterogenous</a:t>
            </a:r>
            <a:r>
              <a:rPr lang="en-US" altLang="zh-CN" sz="1200" b="0" i="0" u="none" strike="noStrike" kern="1200" baseline="0" dirty="0" smtClean="0">
                <a:solidFill>
                  <a:schemeClr val="tx1"/>
                </a:solidFill>
                <a:latin typeface="+mn-lt"/>
                <a:ea typeface="+mn-ea"/>
                <a:cs typeface="+mn-cs"/>
              </a:rPr>
              <a:t> networks.</a:t>
            </a:r>
            <a:endParaRPr lang="en-US" altLang="zh-CN" sz="1200" b="0" i="0" u="none" strike="noStrike" kern="1200" baseline="0" dirty="0" smtClean="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pPr>
              <a:defRPr/>
            </a:pPr>
            <a:fld id="{6C553EF8-A208-4713-B400-1E29C54B41E9}" type="slidenum">
              <a:rPr lang="zh-CN" altLang="en-US" smtClean="0"/>
              <a:pPr>
                <a:defRPr/>
              </a:pPr>
              <a:t>10</a:t>
            </a:fld>
            <a:endParaRPr lang="zh-CN" altLang="en-US"/>
          </a:p>
        </p:txBody>
      </p:sp>
    </p:spTree>
    <p:extLst>
      <p:ext uri="{BB962C8B-B14F-4D97-AF65-F5344CB8AC3E}">
        <p14:creationId xmlns:p14="http://schemas.microsoft.com/office/powerpoint/2010/main" val="3514903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Next we model the joint optimization for routing and scheduling with intermediate processing constraints</a:t>
            </a:r>
            <a:endParaRPr lang="zh-CN" altLang="en-US" dirty="0"/>
          </a:p>
        </p:txBody>
      </p:sp>
      <p:sp>
        <p:nvSpPr>
          <p:cNvPr id="4" name="灯片编号占位符 3"/>
          <p:cNvSpPr>
            <a:spLocks noGrp="1"/>
          </p:cNvSpPr>
          <p:nvPr>
            <p:ph type="sldNum" sz="quarter" idx="10"/>
          </p:nvPr>
        </p:nvSpPr>
        <p:spPr/>
        <p:txBody>
          <a:bodyPr/>
          <a:lstStyle/>
          <a:p>
            <a:pPr>
              <a:defRPr/>
            </a:pPr>
            <a:fld id="{6C553EF8-A208-4713-B400-1E29C54B41E9}" type="slidenum">
              <a:rPr lang="zh-CN" altLang="en-US" smtClean="0"/>
              <a:pPr>
                <a:defRPr/>
              </a:pPr>
              <a:t>11</a:t>
            </a:fld>
            <a:endParaRPr lang="zh-CN" altLang="en-US"/>
          </a:p>
        </p:txBody>
      </p:sp>
    </p:spTree>
    <p:extLst>
      <p:ext uri="{BB962C8B-B14F-4D97-AF65-F5344CB8AC3E}">
        <p14:creationId xmlns:p14="http://schemas.microsoft.com/office/powerpoint/2010/main" val="3672969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We model the problem as a nonlinear integer programming problem, and it essentially turns out to be a combinational optimization of the routing with intermediate processing constraints and multi-processer scheduling with capability constraints. Since the problem owns higher complexity than multi-processer scheduling, we focus on the lower bound instead of the optimal value.</a:t>
            </a:r>
            <a:endParaRPr lang="zh-CN" altLang="en-US" dirty="0"/>
          </a:p>
        </p:txBody>
      </p:sp>
      <p:sp>
        <p:nvSpPr>
          <p:cNvPr id="4" name="灯片编号占位符 3"/>
          <p:cNvSpPr>
            <a:spLocks noGrp="1"/>
          </p:cNvSpPr>
          <p:nvPr>
            <p:ph type="sldNum" sz="quarter" idx="10"/>
          </p:nvPr>
        </p:nvSpPr>
        <p:spPr/>
        <p:txBody>
          <a:bodyPr/>
          <a:lstStyle/>
          <a:p>
            <a:pPr>
              <a:defRPr/>
            </a:pPr>
            <a:fld id="{6C553EF8-A208-4713-B400-1E29C54B41E9}" type="slidenum">
              <a:rPr lang="zh-CN" altLang="en-US" smtClean="0"/>
              <a:pPr>
                <a:defRPr/>
              </a:pPr>
              <a:t>12</a:t>
            </a:fld>
            <a:endParaRPr lang="zh-CN" altLang="en-US"/>
          </a:p>
        </p:txBody>
      </p:sp>
    </p:spTree>
    <p:extLst>
      <p:ext uri="{BB962C8B-B14F-4D97-AF65-F5344CB8AC3E}">
        <p14:creationId xmlns:p14="http://schemas.microsoft.com/office/powerpoint/2010/main" val="3106743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第三部分，路由和调度双向匹配框架。</a:t>
            </a:r>
            <a:endParaRPr lang="zh-CN" altLang="en-US" dirty="0"/>
          </a:p>
        </p:txBody>
      </p:sp>
      <p:sp>
        <p:nvSpPr>
          <p:cNvPr id="4" name="灯片编号占位符 3"/>
          <p:cNvSpPr>
            <a:spLocks noGrp="1"/>
          </p:cNvSpPr>
          <p:nvPr>
            <p:ph type="sldNum" sz="quarter" idx="10"/>
          </p:nvPr>
        </p:nvSpPr>
        <p:spPr/>
        <p:txBody>
          <a:bodyPr/>
          <a:lstStyle/>
          <a:p>
            <a:pPr>
              <a:defRPr/>
            </a:pPr>
            <a:fld id="{6C553EF8-A208-4713-B400-1E29C54B41E9}" type="slidenum">
              <a:rPr lang="zh-CN" altLang="en-US" smtClean="0"/>
              <a:pPr>
                <a:defRPr/>
              </a:pPr>
              <a:t>13</a:t>
            </a:fld>
            <a:endParaRPr lang="zh-CN" altLang="en-US"/>
          </a:p>
        </p:txBody>
      </p:sp>
    </p:spTree>
    <p:extLst>
      <p:ext uri="{BB962C8B-B14F-4D97-AF65-F5344CB8AC3E}">
        <p14:creationId xmlns:p14="http://schemas.microsoft.com/office/powerpoint/2010/main" val="38932405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we apply the Gale-Shapley Matching Theory in the </a:t>
            </a:r>
            <a:r>
              <a:rPr lang="en-US" altLang="zh-CN" sz="1200" b="0" i="0" u="none" strike="noStrike" kern="1200" baseline="0" dirty="0" err="1" smtClean="0">
                <a:solidFill>
                  <a:schemeClr val="tx1"/>
                </a:solidFill>
                <a:latin typeface="+mn-lt"/>
                <a:ea typeface="+mn-ea"/>
                <a:cs typeface="+mn-cs"/>
              </a:rPr>
              <a:t>cooperativity</a:t>
            </a:r>
            <a:r>
              <a:rPr lang="en-US" altLang="zh-CN" sz="1200" b="0" i="0" u="none" strike="noStrike" kern="1200" baseline="0" dirty="0" smtClean="0">
                <a:solidFill>
                  <a:schemeClr val="tx1"/>
                </a:solidFill>
                <a:latin typeface="+mn-lt"/>
                <a:ea typeface="+mn-ea"/>
                <a:cs typeface="+mn-cs"/>
              </a:rPr>
              <a:t> between scheduling and routing. we map our problem into the College Admission Problem (CAP) . As a result, the framework of Routing and Scheduling duplex </a:t>
            </a:r>
            <a:r>
              <a:rPr lang="en-US" altLang="zh-CN" sz="1200" b="0" i="0" u="none" strike="noStrike" kern="1200" baseline="0" dirty="0" err="1" smtClean="0">
                <a:solidFill>
                  <a:schemeClr val="tx1"/>
                </a:solidFill>
                <a:latin typeface="+mn-lt"/>
                <a:ea typeface="+mn-ea"/>
                <a:cs typeface="+mn-cs"/>
              </a:rPr>
              <a:t>MATching</a:t>
            </a:r>
            <a:r>
              <a:rPr lang="en-US" altLang="zh-CN" sz="1200" b="0" i="0" u="none" strike="noStrike" kern="1200" baseline="0" dirty="0" smtClean="0">
                <a:solidFill>
                  <a:schemeClr val="tx1"/>
                </a:solidFill>
                <a:latin typeface="+mn-lt"/>
                <a:ea typeface="+mn-ea"/>
                <a:cs typeface="+mn-cs"/>
              </a:rPr>
              <a:t> (RSMAT) is designed.</a:t>
            </a:r>
            <a:endParaRPr lang="en-US" altLang="zh-CN" sz="1200" b="0" i="0" u="none" strike="noStrike" kern="1200" baseline="0" dirty="0" smtClean="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pPr>
              <a:defRPr/>
            </a:pPr>
            <a:fld id="{6C553EF8-A208-4713-B400-1E29C54B41E9}" type="slidenum">
              <a:rPr lang="zh-CN" altLang="en-US" smtClean="0"/>
              <a:pPr>
                <a:defRPr/>
              </a:pPr>
              <a:t>14</a:t>
            </a:fld>
            <a:endParaRPr lang="zh-CN" altLang="en-US"/>
          </a:p>
        </p:txBody>
      </p:sp>
    </p:spTree>
    <p:extLst>
      <p:ext uri="{BB962C8B-B14F-4D97-AF65-F5344CB8AC3E}">
        <p14:creationId xmlns:p14="http://schemas.microsoft.com/office/powerpoint/2010/main" val="29845620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 RSMAT, </a:t>
            </a:r>
            <a:r>
              <a:rPr lang="en-US" altLang="zh-CN" sz="1200" b="0" i="0" u="none" strike="noStrike" kern="1200" baseline="0" dirty="0" smtClean="0">
                <a:solidFill>
                  <a:schemeClr val="tx1"/>
                </a:solidFill>
                <a:latin typeface="+mn-lt"/>
                <a:ea typeface="+mn-ea"/>
                <a:cs typeface="+mn-cs"/>
              </a:rPr>
              <a:t>By heuristically generating the preference lists and applying duplex matching algorithm, we get big-node assignment and flow scheduling sequence.</a:t>
            </a:r>
            <a:endParaRPr lang="zh-CN" altLang="en-US" dirty="0"/>
          </a:p>
        </p:txBody>
      </p:sp>
      <p:sp>
        <p:nvSpPr>
          <p:cNvPr id="4" name="灯片编号占位符 3"/>
          <p:cNvSpPr>
            <a:spLocks noGrp="1"/>
          </p:cNvSpPr>
          <p:nvPr>
            <p:ph type="sldNum" sz="quarter" idx="10"/>
          </p:nvPr>
        </p:nvSpPr>
        <p:spPr/>
        <p:txBody>
          <a:bodyPr/>
          <a:lstStyle/>
          <a:p>
            <a:pPr>
              <a:defRPr/>
            </a:pPr>
            <a:fld id="{6C553EF8-A208-4713-B400-1E29C54B41E9}" type="slidenum">
              <a:rPr lang="zh-CN" altLang="en-US" smtClean="0"/>
              <a:pPr>
                <a:defRPr/>
              </a:pPr>
              <a:t>15</a:t>
            </a:fld>
            <a:endParaRPr lang="zh-CN" altLang="en-US"/>
          </a:p>
        </p:txBody>
      </p:sp>
    </p:spTree>
    <p:extLst>
      <p:ext uri="{BB962C8B-B14F-4D97-AF65-F5344CB8AC3E}">
        <p14:creationId xmlns:p14="http://schemas.microsoft.com/office/powerpoint/2010/main" val="26850877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RSMAT framework can further be implemented by the classic Gale-Shapley Deferred Acceptance (DA) algorithm, which has already been proved to result in stable and the Pareto efficient match .</a:t>
            </a:r>
            <a:endParaRPr lang="zh-CN" altLang="en-US" dirty="0"/>
          </a:p>
        </p:txBody>
      </p:sp>
      <p:sp>
        <p:nvSpPr>
          <p:cNvPr id="4" name="灯片编号占位符 3"/>
          <p:cNvSpPr>
            <a:spLocks noGrp="1"/>
          </p:cNvSpPr>
          <p:nvPr>
            <p:ph type="sldNum" sz="quarter" idx="10"/>
          </p:nvPr>
        </p:nvSpPr>
        <p:spPr/>
        <p:txBody>
          <a:bodyPr/>
          <a:lstStyle/>
          <a:p>
            <a:pPr>
              <a:defRPr/>
            </a:pPr>
            <a:fld id="{6C553EF8-A208-4713-B400-1E29C54B41E9}" type="slidenum">
              <a:rPr lang="zh-CN" altLang="en-US" smtClean="0"/>
              <a:pPr>
                <a:defRPr/>
              </a:pPr>
              <a:t>16</a:t>
            </a:fld>
            <a:endParaRPr lang="zh-CN" altLang="en-US"/>
          </a:p>
        </p:txBody>
      </p:sp>
    </p:spTree>
    <p:extLst>
      <p:ext uri="{BB962C8B-B14F-4D97-AF65-F5344CB8AC3E}">
        <p14:creationId xmlns:p14="http://schemas.microsoft.com/office/powerpoint/2010/main" val="18407189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However, this Pareto efficiency is inapplicable for the RSMAT framework, in which the optimization objective is minimizing the total tardiness of all flows. Tardiness is tightly coupled with the handling time on the big-nodes. Since the handling time of a flow is composed of the </a:t>
            </a:r>
            <a:r>
              <a:rPr lang="en-US" altLang="zh-CN" sz="1200" b="0" i="0" u="none" strike="noStrike" kern="1200" baseline="0" dirty="0" err="1" smtClean="0">
                <a:solidFill>
                  <a:schemeClr val="tx1"/>
                </a:solidFill>
                <a:latin typeface="+mn-lt"/>
                <a:ea typeface="+mn-ea"/>
                <a:cs typeface="+mn-cs"/>
              </a:rPr>
              <a:t>queueing</a:t>
            </a:r>
            <a:r>
              <a:rPr lang="en-US" altLang="zh-CN" sz="1200" b="0" i="0" u="none" strike="noStrike" kern="1200" baseline="0" dirty="0" smtClean="0">
                <a:solidFill>
                  <a:schemeClr val="tx1"/>
                </a:solidFill>
                <a:latin typeface="+mn-lt"/>
                <a:ea typeface="+mn-ea"/>
                <a:cs typeface="+mn-cs"/>
              </a:rPr>
              <a:t> and processing time, considering the processing speed of a big-node can only contribute to the processing time. Without taking the </a:t>
            </a:r>
            <a:r>
              <a:rPr lang="en-US" altLang="zh-CN" sz="1200" b="0" i="0" u="none" strike="noStrike" kern="1200" baseline="0" dirty="0" err="1" smtClean="0">
                <a:solidFill>
                  <a:schemeClr val="tx1"/>
                </a:solidFill>
                <a:latin typeface="+mn-lt"/>
                <a:ea typeface="+mn-ea"/>
                <a:cs typeface="+mn-cs"/>
              </a:rPr>
              <a:t>queueing</a:t>
            </a:r>
            <a:r>
              <a:rPr lang="en-US" altLang="zh-CN" sz="1200" b="0" i="0" u="none" strike="noStrike" kern="1200" baseline="0" dirty="0" smtClean="0">
                <a:solidFill>
                  <a:schemeClr val="tx1"/>
                </a:solidFill>
                <a:latin typeface="+mn-lt"/>
                <a:ea typeface="+mn-ea"/>
                <a:cs typeface="+mn-cs"/>
              </a:rPr>
              <a:t> time into consideration, DA can hardly achieve approximately minimal tardiness. </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For example in the Figure, assume both </a:t>
            </a:r>
            <a:r>
              <a:rPr lang="zh-CN" altLang="en-US" sz="1200" b="0" i="1" u="none" strike="noStrike" kern="1200" baseline="0" dirty="0" smtClean="0">
                <a:solidFill>
                  <a:schemeClr val="tx1"/>
                </a:solidFill>
                <a:latin typeface="+mn-lt"/>
                <a:ea typeface="+mn-ea"/>
                <a:cs typeface="+mn-cs"/>
              </a:rPr>
              <a:t>𝑓</a:t>
            </a:r>
            <a:r>
              <a:rPr lang="en-US" altLang="zh-CN" sz="1200" b="0" i="0" u="none" strike="noStrike" kern="1200" baseline="0" dirty="0" smtClean="0">
                <a:solidFill>
                  <a:schemeClr val="tx1"/>
                </a:solidFill>
                <a:latin typeface="+mn-lt"/>
                <a:ea typeface="+mn-ea"/>
                <a:cs typeface="+mn-cs"/>
              </a:rPr>
              <a:t>1 and </a:t>
            </a:r>
            <a:r>
              <a:rPr lang="zh-CN" altLang="en-US" sz="1200" b="0" i="1" u="none" strike="noStrike" kern="1200" baseline="0" dirty="0" smtClean="0">
                <a:solidFill>
                  <a:schemeClr val="tx1"/>
                </a:solidFill>
                <a:latin typeface="+mn-lt"/>
                <a:ea typeface="+mn-ea"/>
                <a:cs typeface="+mn-cs"/>
              </a:rPr>
              <a:t>𝑓</a:t>
            </a:r>
            <a:r>
              <a:rPr lang="en-US" altLang="zh-CN" sz="1200" b="0" i="0" u="none" strike="noStrike" kern="1200" baseline="0" dirty="0" smtClean="0">
                <a:solidFill>
                  <a:schemeClr val="tx1"/>
                </a:solidFill>
                <a:latin typeface="+mn-lt"/>
                <a:ea typeface="+mn-ea"/>
                <a:cs typeface="+mn-cs"/>
              </a:rPr>
              <a:t>2</a:t>
            </a:r>
          </a:p>
          <a:p>
            <a:r>
              <a:rPr lang="en-US" altLang="zh-CN" sz="1200" b="0" i="0" u="none" strike="noStrike" kern="1200" baseline="0" dirty="0" smtClean="0">
                <a:solidFill>
                  <a:schemeClr val="tx1"/>
                </a:solidFill>
                <a:latin typeface="+mn-lt"/>
                <a:ea typeface="+mn-ea"/>
                <a:cs typeface="+mn-cs"/>
              </a:rPr>
              <a:t>prefer </a:t>
            </a:r>
            <a:r>
              <a:rPr lang="zh-CN" altLang="en-US" sz="1200" b="0" i="1" u="none" strike="noStrike" kern="1200" baseline="0" dirty="0" smtClean="0">
                <a:solidFill>
                  <a:schemeClr val="tx1"/>
                </a:solidFill>
                <a:latin typeface="+mn-lt"/>
                <a:ea typeface="+mn-ea"/>
                <a:cs typeface="+mn-cs"/>
              </a:rPr>
              <a:t>𝐾</a:t>
            </a:r>
            <a:r>
              <a:rPr lang="en-US" altLang="zh-CN" sz="1200" b="0" i="0" u="none" strike="noStrike" kern="1200" baseline="0" dirty="0" smtClean="0">
                <a:solidFill>
                  <a:schemeClr val="tx1"/>
                </a:solidFill>
                <a:latin typeface="+mn-lt"/>
                <a:ea typeface="+mn-ea"/>
                <a:cs typeface="+mn-cs"/>
              </a:rPr>
              <a:t>2, meanwhile, </a:t>
            </a:r>
            <a:r>
              <a:rPr lang="zh-CN" altLang="en-US" sz="1200" b="0" i="1" u="none" strike="noStrike" kern="1200" baseline="0" dirty="0" smtClean="0">
                <a:solidFill>
                  <a:schemeClr val="tx1"/>
                </a:solidFill>
                <a:latin typeface="+mn-lt"/>
                <a:ea typeface="+mn-ea"/>
                <a:cs typeface="+mn-cs"/>
              </a:rPr>
              <a:t>𝐾</a:t>
            </a:r>
            <a:r>
              <a:rPr lang="en-US" altLang="zh-CN" sz="1200" b="0" i="0" u="none" strike="noStrike" kern="1200" baseline="0" dirty="0" smtClean="0">
                <a:solidFill>
                  <a:schemeClr val="tx1"/>
                </a:solidFill>
                <a:latin typeface="+mn-lt"/>
                <a:ea typeface="+mn-ea"/>
                <a:cs typeface="+mn-cs"/>
              </a:rPr>
              <a:t>2 prefers </a:t>
            </a:r>
            <a:r>
              <a:rPr lang="zh-CN" altLang="en-US" sz="1200" b="0" i="1" u="none" strike="noStrike" kern="1200" baseline="0" dirty="0" smtClean="0">
                <a:solidFill>
                  <a:schemeClr val="tx1"/>
                </a:solidFill>
                <a:latin typeface="+mn-lt"/>
                <a:ea typeface="+mn-ea"/>
                <a:cs typeface="+mn-cs"/>
              </a:rPr>
              <a:t>𝑓</a:t>
            </a:r>
            <a:r>
              <a:rPr lang="en-US" altLang="zh-CN" sz="1200" b="0" i="0" u="none" strike="noStrike" kern="1200" baseline="0" dirty="0" smtClean="0">
                <a:solidFill>
                  <a:schemeClr val="tx1"/>
                </a:solidFill>
                <a:latin typeface="+mn-lt"/>
                <a:ea typeface="+mn-ea"/>
                <a:cs typeface="+mn-cs"/>
              </a:rPr>
              <a:t>1. In this case, DA assigns</a:t>
            </a:r>
          </a:p>
          <a:p>
            <a:r>
              <a:rPr lang="zh-CN" altLang="en-US" sz="1200" b="0" i="1" u="none" strike="noStrike" kern="1200" baseline="0" dirty="0" smtClean="0">
                <a:solidFill>
                  <a:schemeClr val="tx1"/>
                </a:solidFill>
                <a:latin typeface="+mn-lt"/>
                <a:ea typeface="+mn-ea"/>
                <a:cs typeface="+mn-cs"/>
              </a:rPr>
              <a:t>𝐾</a:t>
            </a:r>
            <a:r>
              <a:rPr lang="en-US" altLang="zh-CN" sz="1200" b="0" i="0" u="none" strike="noStrike" kern="1200" baseline="0" dirty="0" smtClean="0">
                <a:solidFill>
                  <a:schemeClr val="tx1"/>
                </a:solidFill>
                <a:latin typeface="+mn-lt"/>
                <a:ea typeface="+mn-ea"/>
                <a:cs typeface="+mn-cs"/>
              </a:rPr>
              <a:t>2 to both </a:t>
            </a:r>
            <a:r>
              <a:rPr lang="zh-CN" altLang="en-US" sz="1200" b="0" i="1" u="none" strike="noStrike" kern="1200" baseline="0" dirty="0" smtClean="0">
                <a:solidFill>
                  <a:schemeClr val="tx1"/>
                </a:solidFill>
                <a:latin typeface="+mn-lt"/>
                <a:ea typeface="+mn-ea"/>
                <a:cs typeface="+mn-cs"/>
              </a:rPr>
              <a:t>𝑓</a:t>
            </a:r>
            <a:r>
              <a:rPr lang="en-US" altLang="zh-CN" sz="1200" b="0" i="0" u="none" strike="noStrike" kern="1200" baseline="0" dirty="0" smtClean="0">
                <a:solidFill>
                  <a:schemeClr val="tx1"/>
                </a:solidFill>
                <a:latin typeface="+mn-lt"/>
                <a:ea typeface="+mn-ea"/>
                <a:cs typeface="+mn-cs"/>
              </a:rPr>
              <a:t>1 and </a:t>
            </a:r>
            <a:r>
              <a:rPr lang="zh-CN" altLang="en-US" sz="1200" b="0" i="1" u="none" strike="noStrike" kern="1200" baseline="0" dirty="0" smtClean="0">
                <a:solidFill>
                  <a:schemeClr val="tx1"/>
                </a:solidFill>
                <a:latin typeface="+mn-lt"/>
                <a:ea typeface="+mn-ea"/>
                <a:cs typeface="+mn-cs"/>
              </a:rPr>
              <a:t>𝑓</a:t>
            </a:r>
            <a:r>
              <a:rPr lang="en-US" altLang="zh-CN" sz="1200" b="0" i="0" u="none" strike="noStrike" kern="1200" baseline="0" dirty="0" smtClean="0">
                <a:solidFill>
                  <a:schemeClr val="tx1"/>
                </a:solidFill>
                <a:latin typeface="+mn-lt"/>
                <a:ea typeface="+mn-ea"/>
                <a:cs typeface="+mn-cs"/>
              </a:rPr>
              <a:t>2. However, </a:t>
            </a:r>
            <a:r>
              <a:rPr lang="zh-CN" altLang="en-US" sz="1200" b="0" i="1" u="none" strike="noStrike" kern="1200" baseline="0" dirty="0" smtClean="0">
                <a:solidFill>
                  <a:schemeClr val="tx1"/>
                </a:solidFill>
                <a:latin typeface="+mn-lt"/>
                <a:ea typeface="+mn-ea"/>
                <a:cs typeface="+mn-cs"/>
              </a:rPr>
              <a:t>𝑓</a:t>
            </a:r>
            <a:r>
              <a:rPr lang="en-US" altLang="zh-CN" sz="1200" b="0" i="0" u="none" strike="noStrike" kern="1200" baseline="0" dirty="0" smtClean="0">
                <a:solidFill>
                  <a:schemeClr val="tx1"/>
                </a:solidFill>
                <a:latin typeface="+mn-lt"/>
                <a:ea typeface="+mn-ea"/>
                <a:cs typeface="+mn-cs"/>
              </a:rPr>
              <a:t>2 has to be suspended when</a:t>
            </a:r>
          </a:p>
          <a:p>
            <a:r>
              <a:rPr lang="zh-CN" altLang="en-US" sz="1200" b="0" i="1" u="none" strike="noStrike" kern="1200" baseline="0" dirty="0" smtClean="0">
                <a:solidFill>
                  <a:schemeClr val="tx1"/>
                </a:solidFill>
                <a:latin typeface="+mn-lt"/>
                <a:ea typeface="+mn-ea"/>
                <a:cs typeface="+mn-cs"/>
              </a:rPr>
              <a:t>𝑓</a:t>
            </a:r>
            <a:r>
              <a:rPr lang="en-US" altLang="zh-CN" sz="1200" b="0" i="0" u="none" strike="noStrike" kern="1200" baseline="0" dirty="0" smtClean="0">
                <a:solidFill>
                  <a:schemeClr val="tx1"/>
                </a:solidFill>
                <a:latin typeface="+mn-lt"/>
                <a:ea typeface="+mn-ea"/>
                <a:cs typeface="+mn-cs"/>
              </a:rPr>
              <a:t>1 is being processed, which results in the tardiness of </a:t>
            </a:r>
            <a:r>
              <a:rPr lang="zh-CN" altLang="en-US" sz="1200" b="0" i="1" u="none" strike="noStrike" kern="1200" baseline="0" dirty="0" smtClean="0">
                <a:solidFill>
                  <a:schemeClr val="tx1"/>
                </a:solidFill>
                <a:latin typeface="+mn-lt"/>
                <a:ea typeface="+mn-ea"/>
                <a:cs typeface="+mn-cs"/>
              </a:rPr>
              <a:t>𝑓</a:t>
            </a:r>
            <a:r>
              <a:rPr lang="en-US" altLang="zh-CN" sz="1200" b="0" i="0" u="none" strike="noStrike" kern="1200" baseline="0" dirty="0" smtClean="0">
                <a:solidFill>
                  <a:schemeClr val="tx1"/>
                </a:solidFill>
                <a:latin typeface="+mn-lt"/>
                <a:ea typeface="+mn-ea"/>
                <a:cs typeface="+mn-cs"/>
              </a:rPr>
              <a:t>2.</a:t>
            </a:r>
          </a:p>
          <a:p>
            <a:r>
              <a:rPr lang="en-US" altLang="zh-CN" sz="1200" b="0" i="0" u="none" strike="noStrike" kern="1200" baseline="0" dirty="0" smtClean="0">
                <a:solidFill>
                  <a:schemeClr val="tx1"/>
                </a:solidFill>
                <a:latin typeface="+mn-lt"/>
                <a:ea typeface="+mn-ea"/>
                <a:cs typeface="+mn-cs"/>
              </a:rPr>
              <a:t>Therefore, although the Pareto efficient, the stable match of</a:t>
            </a:r>
          </a:p>
          <a:p>
            <a:r>
              <a:rPr lang="en-US" altLang="zh-CN" sz="1200" b="0" i="0" u="none" strike="noStrike" kern="1200" baseline="0" dirty="0" smtClean="0">
                <a:solidFill>
                  <a:schemeClr val="tx1"/>
                </a:solidFill>
                <a:latin typeface="+mn-lt"/>
                <a:ea typeface="+mn-ea"/>
                <a:cs typeface="+mn-cs"/>
              </a:rPr>
              <a:t>DA is inefficient with regard to the RSMAT framework, which</a:t>
            </a:r>
          </a:p>
          <a:p>
            <a:r>
              <a:rPr lang="en-US" altLang="zh-CN" sz="1200" b="0" i="0" u="none" strike="noStrike" kern="1200" baseline="0" dirty="0" smtClean="0">
                <a:solidFill>
                  <a:schemeClr val="tx1"/>
                </a:solidFill>
                <a:latin typeface="+mn-lt"/>
                <a:ea typeface="+mn-ea"/>
                <a:cs typeface="+mn-cs"/>
              </a:rPr>
              <a:t>is called </a:t>
            </a:r>
            <a:r>
              <a:rPr lang="en-US" altLang="zh-CN" sz="1200" b="0" i="1" u="none" strike="noStrike" kern="1200" baseline="0" dirty="0" smtClean="0">
                <a:solidFill>
                  <a:schemeClr val="tx1"/>
                </a:solidFill>
                <a:latin typeface="+mn-lt"/>
                <a:ea typeface="+mn-ea"/>
                <a:cs typeface="+mn-cs"/>
              </a:rPr>
              <a:t>inefficient stability</a:t>
            </a:r>
            <a:r>
              <a:rPr lang="en-US" altLang="zh-CN" sz="1200" b="0" i="0" u="none" strike="noStrike" kern="1200" baseline="0" dirty="0" smtClean="0">
                <a:solidFill>
                  <a:schemeClr val="tx1"/>
                </a:solidFill>
                <a:latin typeface="+mn-lt"/>
                <a:ea typeface="+mn-ea"/>
                <a:cs typeface="+mn-cs"/>
              </a:rPr>
              <a:t>.</a:t>
            </a:r>
            <a:endParaRPr lang="en-US" altLang="zh-CN" sz="1200" b="0" i="0" u="none" strike="noStrike" kern="1200" baseline="0" dirty="0" smtClean="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pPr>
              <a:defRPr/>
            </a:pPr>
            <a:fld id="{6C553EF8-A208-4713-B400-1E29C54B41E9}" type="slidenum">
              <a:rPr lang="zh-CN" altLang="en-US" smtClean="0"/>
              <a:pPr>
                <a:defRPr/>
              </a:pPr>
              <a:t>17</a:t>
            </a:fld>
            <a:endParaRPr lang="zh-CN" altLang="en-US"/>
          </a:p>
        </p:txBody>
      </p:sp>
    </p:spTree>
    <p:extLst>
      <p:ext uri="{BB962C8B-B14F-4D97-AF65-F5344CB8AC3E}">
        <p14:creationId xmlns:p14="http://schemas.microsoft.com/office/powerpoint/2010/main" val="9750099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On the other hand, the objective value decreases with the increase of </a:t>
            </a:r>
            <a:r>
              <a:rPr lang="zh-CN" altLang="en-US" sz="1200" b="0" i="1" u="none" strike="noStrike" kern="1200" baseline="0" dirty="0" smtClean="0">
                <a:solidFill>
                  <a:schemeClr val="tx1"/>
                </a:solidFill>
                <a:latin typeface="+mn-lt"/>
                <a:ea typeface="+mn-ea"/>
                <a:cs typeface="+mn-cs"/>
              </a:rPr>
              <a:t>𝜂</a:t>
            </a:r>
            <a:r>
              <a:rPr lang="en-US" altLang="zh-CN" sz="1200" b="0" i="0" u="none" strike="noStrike" kern="1200" baseline="0" dirty="0" smtClean="0">
                <a:solidFill>
                  <a:schemeClr val="tx1"/>
                </a:solidFill>
                <a:latin typeface="+mn-lt"/>
                <a:ea typeface="+mn-ea"/>
                <a:cs typeface="+mn-cs"/>
              </a:rPr>
              <a:t>. However, the objective value increases with </a:t>
            </a:r>
            <a:r>
              <a:rPr lang="zh-CN" altLang="en-US" sz="1200" b="0" i="1" u="none" strike="noStrike" kern="1200" baseline="0" dirty="0" smtClean="0">
                <a:solidFill>
                  <a:schemeClr val="tx1"/>
                </a:solidFill>
                <a:latin typeface="+mn-lt"/>
                <a:ea typeface="+mn-ea"/>
                <a:cs typeface="+mn-cs"/>
              </a:rPr>
              <a:t>𝜂 </a:t>
            </a:r>
            <a:r>
              <a:rPr lang="en-US" altLang="zh-CN" sz="1200" b="0" i="0" u="none" strike="noStrike" kern="1200" baseline="0" dirty="0" smtClean="0">
                <a:solidFill>
                  <a:schemeClr val="tx1"/>
                </a:solidFill>
                <a:latin typeface="+mn-lt"/>
                <a:ea typeface="+mn-ea"/>
                <a:cs typeface="+mn-cs"/>
              </a:rPr>
              <a:t>in the case that one </a:t>
            </a:r>
            <a:r>
              <a:rPr lang="en-US" altLang="zh-CN" sz="1200" b="0" i="0" u="none" strike="noStrike" kern="1200" baseline="0" dirty="0" err="1" smtClean="0">
                <a:solidFill>
                  <a:schemeClr val="tx1"/>
                </a:solidFill>
                <a:latin typeface="+mn-lt"/>
                <a:ea typeface="+mn-ea"/>
                <a:cs typeface="+mn-cs"/>
              </a:rPr>
              <a:t>bignode</a:t>
            </a:r>
            <a:r>
              <a:rPr lang="en-US" altLang="zh-CN" sz="1200" b="0" i="0" u="none" strike="noStrike" kern="1200" baseline="0" dirty="0" smtClean="0">
                <a:solidFill>
                  <a:schemeClr val="tx1"/>
                </a:solidFill>
                <a:latin typeface="+mn-lt"/>
                <a:ea typeface="+mn-ea"/>
                <a:cs typeface="+mn-cs"/>
              </a:rPr>
              <a:t> can only serve one or two flows at a time (</a:t>
            </a:r>
            <a:r>
              <a:rPr lang="zh-CN" altLang="en-US" sz="1200" b="0" i="1" u="none" strike="noStrike" kern="1200" baseline="0" dirty="0" smtClean="0">
                <a:solidFill>
                  <a:schemeClr val="tx1"/>
                </a:solidFill>
                <a:latin typeface="+mn-lt"/>
                <a:ea typeface="+mn-ea"/>
                <a:cs typeface="+mn-cs"/>
              </a:rPr>
              <a:t>𝑞𝑚 </a:t>
            </a:r>
            <a:r>
              <a:rPr lang="en-US" altLang="zh-CN" sz="1200" b="0" i="0" u="none" strike="noStrike" kern="1200" baseline="0" dirty="0" smtClean="0">
                <a:solidFill>
                  <a:schemeClr val="tx1"/>
                </a:solidFill>
                <a:latin typeface="+mn-lt"/>
                <a:ea typeface="+mn-ea"/>
                <a:cs typeface="+mn-cs"/>
              </a:rPr>
              <a:t>close to </a:t>
            </a:r>
            <a:r>
              <a:rPr lang="zh-CN" altLang="en-US" sz="1200" b="0" i="1" u="none" strike="noStrike" kern="1200" baseline="0" dirty="0" smtClean="0">
                <a:solidFill>
                  <a:schemeClr val="tx1"/>
                </a:solidFill>
                <a:latin typeface="+mn-lt"/>
                <a:ea typeface="+mn-ea"/>
                <a:cs typeface="+mn-cs"/>
              </a:rPr>
              <a:t>𝑄𝑘</a:t>
            </a:r>
            <a:r>
              <a:rPr lang="en-US" altLang="zh-CN" sz="1200" b="0" i="0" u="none" strike="noStrike" kern="1200" baseline="0" dirty="0" smtClean="0">
                <a:solidFill>
                  <a:schemeClr val="tx1"/>
                </a:solidFill>
                <a:latin typeface="+mn-lt"/>
                <a:ea typeface="+mn-ea"/>
                <a:cs typeface="+mn-cs"/>
              </a:rPr>
              <a:t>). Thus, the performance of DA depends on the quota setting, called </a:t>
            </a:r>
            <a:r>
              <a:rPr lang="en-US" altLang="zh-CN" sz="1200" b="0" i="1" u="none" strike="noStrike" kern="1200" baseline="0" dirty="0" smtClean="0">
                <a:solidFill>
                  <a:schemeClr val="tx1"/>
                </a:solidFill>
                <a:latin typeface="+mn-lt"/>
                <a:ea typeface="+mn-ea"/>
                <a:cs typeface="+mn-cs"/>
              </a:rPr>
              <a:t>quota dependency</a:t>
            </a:r>
            <a:r>
              <a:rPr lang="en-US" altLang="zh-CN" sz="1200" b="0" i="0" u="none" strike="noStrike" kern="1200" baseline="0" dirty="0" smtClean="0">
                <a:solidFill>
                  <a:schemeClr val="tx1"/>
                </a:solidFill>
                <a:latin typeface="+mn-lt"/>
                <a:ea typeface="+mn-ea"/>
                <a:cs typeface="+mn-cs"/>
              </a:rPr>
              <a:t>.</a:t>
            </a:r>
            <a:endParaRPr lang="en-US" altLang="zh-CN" sz="1200" b="0" i="0" u="none" strike="noStrike" kern="1200" baseline="0" dirty="0" smtClean="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pPr>
              <a:defRPr/>
            </a:pPr>
            <a:fld id="{6C553EF8-A208-4713-B400-1E29C54B41E9}" type="slidenum">
              <a:rPr lang="zh-CN" altLang="en-US" smtClean="0"/>
              <a:pPr>
                <a:defRPr/>
              </a:pPr>
              <a:t>18</a:t>
            </a:fld>
            <a:endParaRPr lang="zh-CN" altLang="en-US"/>
          </a:p>
        </p:txBody>
      </p:sp>
    </p:spTree>
    <p:extLst>
      <p:ext uri="{BB962C8B-B14F-4D97-AF65-F5344CB8AC3E}">
        <p14:creationId xmlns:p14="http://schemas.microsoft.com/office/powerpoint/2010/main" val="12612012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To simultaneously mitigate inefficient stability and quota dependency, we finally propose the Tardiness-aware Deferred Acceptance algorithm with Dynamical Quota (TDA-DQ). In terms of inefficient stability, we break the stability by taking into account the flow’s expected handling time on the big-node. On the other hand, to mitigate the challenge of quota dependency, we propose a technical solution that gives a dynamical quota to each big-node, i.e., gradually increase the quota of the preferred big-node in each iteration.</a:t>
            </a:r>
            <a:endParaRPr lang="en-US" altLang="zh-CN" sz="1200" b="0" i="0" u="none" strike="noStrike" kern="1200" baseline="0" dirty="0" smtClean="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pPr>
              <a:defRPr/>
            </a:pPr>
            <a:fld id="{6C553EF8-A208-4713-B400-1E29C54B41E9}" type="slidenum">
              <a:rPr lang="zh-CN" altLang="en-US" smtClean="0"/>
              <a:pPr>
                <a:defRPr/>
              </a:pPr>
              <a:t>19</a:t>
            </a:fld>
            <a:endParaRPr lang="zh-CN" altLang="en-US"/>
          </a:p>
        </p:txBody>
      </p:sp>
    </p:spTree>
    <p:extLst>
      <p:ext uri="{BB962C8B-B14F-4D97-AF65-F5344CB8AC3E}">
        <p14:creationId xmlns:p14="http://schemas.microsoft.com/office/powerpoint/2010/main" val="851094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报告分为五个部分。首先来看问题的背景和动机。</a:t>
            </a:r>
            <a:endParaRPr lang="zh-CN" altLang="en-US" dirty="0"/>
          </a:p>
        </p:txBody>
      </p:sp>
      <p:sp>
        <p:nvSpPr>
          <p:cNvPr id="4" name="灯片编号占位符 3"/>
          <p:cNvSpPr>
            <a:spLocks noGrp="1"/>
          </p:cNvSpPr>
          <p:nvPr>
            <p:ph type="sldNum" sz="quarter" idx="10"/>
          </p:nvPr>
        </p:nvSpPr>
        <p:spPr/>
        <p:txBody>
          <a:bodyPr/>
          <a:lstStyle/>
          <a:p>
            <a:pPr>
              <a:defRPr/>
            </a:pPr>
            <a:fld id="{6C553EF8-A208-4713-B400-1E29C54B41E9}" type="slidenum">
              <a:rPr lang="zh-CN" altLang="en-US" smtClean="0"/>
              <a:pPr>
                <a:defRPr/>
              </a:pPr>
              <a:t>2</a:t>
            </a:fld>
            <a:endParaRPr lang="zh-CN" altLang="en-US"/>
          </a:p>
        </p:txBody>
      </p:sp>
    </p:spTree>
    <p:extLst>
      <p:ext uri="{BB962C8B-B14F-4D97-AF65-F5344CB8AC3E}">
        <p14:creationId xmlns:p14="http://schemas.microsoft.com/office/powerpoint/2010/main" val="586390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第四部分，性能评估。</a:t>
            </a:r>
            <a:endParaRPr lang="zh-CN" altLang="en-US" dirty="0"/>
          </a:p>
        </p:txBody>
      </p:sp>
      <p:sp>
        <p:nvSpPr>
          <p:cNvPr id="4" name="灯片编号占位符 3"/>
          <p:cNvSpPr>
            <a:spLocks noGrp="1"/>
          </p:cNvSpPr>
          <p:nvPr>
            <p:ph type="sldNum" sz="quarter" idx="10"/>
          </p:nvPr>
        </p:nvSpPr>
        <p:spPr/>
        <p:txBody>
          <a:bodyPr/>
          <a:lstStyle/>
          <a:p>
            <a:pPr>
              <a:defRPr/>
            </a:pPr>
            <a:fld id="{6C553EF8-A208-4713-B400-1E29C54B41E9}" type="slidenum">
              <a:rPr lang="zh-CN" altLang="en-US" smtClean="0"/>
              <a:pPr>
                <a:defRPr/>
              </a:pPr>
              <a:t>20</a:t>
            </a:fld>
            <a:endParaRPr lang="zh-CN" altLang="en-US"/>
          </a:p>
        </p:txBody>
      </p:sp>
    </p:spTree>
    <p:extLst>
      <p:ext uri="{BB962C8B-B14F-4D97-AF65-F5344CB8AC3E}">
        <p14:creationId xmlns:p14="http://schemas.microsoft.com/office/powerpoint/2010/main" val="6033181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We consider a scenario of the ITS in a smart city. A random network with 500 nodes acting as the cameras, and then randomly choose 2% of nodes acting as the big-nodes</a:t>
            </a:r>
            <a:endParaRPr lang="zh-CN" altLang="en-US" dirty="0"/>
          </a:p>
        </p:txBody>
      </p:sp>
      <p:sp>
        <p:nvSpPr>
          <p:cNvPr id="4" name="灯片编号占位符 3"/>
          <p:cNvSpPr>
            <a:spLocks noGrp="1"/>
          </p:cNvSpPr>
          <p:nvPr>
            <p:ph type="sldNum" sz="quarter" idx="10"/>
          </p:nvPr>
        </p:nvSpPr>
        <p:spPr/>
        <p:txBody>
          <a:bodyPr/>
          <a:lstStyle/>
          <a:p>
            <a:pPr>
              <a:defRPr/>
            </a:pPr>
            <a:fld id="{6C553EF8-A208-4713-B400-1E29C54B41E9}" type="slidenum">
              <a:rPr lang="zh-CN" altLang="en-US" smtClean="0"/>
              <a:pPr>
                <a:defRPr/>
              </a:pPr>
              <a:t>21</a:t>
            </a:fld>
            <a:endParaRPr lang="zh-CN" altLang="en-US"/>
          </a:p>
        </p:txBody>
      </p:sp>
    </p:spTree>
    <p:extLst>
      <p:ext uri="{BB962C8B-B14F-4D97-AF65-F5344CB8AC3E}">
        <p14:creationId xmlns:p14="http://schemas.microsoft.com/office/powerpoint/2010/main" val="38660683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by applying TDA-DQ, the total tardiness in 60% cases is 0. This reveals that 60% applications are finished without tardiness. We can see that due to inefficient stability and quota dependency, DA performs even worse than the routing-only or greedy strategy.</a:t>
            </a:r>
            <a:endParaRPr lang="zh-CN" altLang="en-US" dirty="0"/>
          </a:p>
        </p:txBody>
      </p:sp>
      <p:sp>
        <p:nvSpPr>
          <p:cNvPr id="4" name="灯片编号占位符 3"/>
          <p:cNvSpPr>
            <a:spLocks noGrp="1"/>
          </p:cNvSpPr>
          <p:nvPr>
            <p:ph type="sldNum" sz="quarter" idx="10"/>
          </p:nvPr>
        </p:nvSpPr>
        <p:spPr/>
        <p:txBody>
          <a:bodyPr/>
          <a:lstStyle/>
          <a:p>
            <a:pPr>
              <a:defRPr/>
            </a:pPr>
            <a:fld id="{6C553EF8-A208-4713-B400-1E29C54B41E9}" type="slidenum">
              <a:rPr lang="zh-CN" altLang="en-US" smtClean="0"/>
              <a:pPr>
                <a:defRPr/>
              </a:pPr>
              <a:t>22</a:t>
            </a:fld>
            <a:endParaRPr lang="zh-CN" altLang="en-US"/>
          </a:p>
        </p:txBody>
      </p:sp>
    </p:spTree>
    <p:extLst>
      <p:ext uri="{BB962C8B-B14F-4D97-AF65-F5344CB8AC3E}">
        <p14:creationId xmlns:p14="http://schemas.microsoft.com/office/powerpoint/2010/main" val="13502970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We further estimate the gap on the total tardiness between the proposed algorithms and the lower bound. More than 90% of the gaps in TDA-DQ are less than 0</a:t>
            </a:r>
            <a:r>
              <a:rPr lang="en-US" altLang="zh-CN" sz="1200" b="0" i="1" u="none" strike="noStrike" kern="1200" baseline="0" dirty="0" smtClean="0">
                <a:solidFill>
                  <a:schemeClr val="tx1"/>
                </a:solidFill>
                <a:latin typeface="+mn-lt"/>
                <a:ea typeface="+mn-ea"/>
                <a:cs typeface="+mn-cs"/>
              </a:rPr>
              <a:t>.</a:t>
            </a:r>
            <a:r>
              <a:rPr lang="en-US" altLang="zh-CN" sz="1200" b="0" i="0" u="none" strike="noStrike" kern="1200" baseline="0" dirty="0" smtClean="0">
                <a:solidFill>
                  <a:schemeClr val="tx1"/>
                </a:solidFill>
                <a:latin typeface="+mn-lt"/>
                <a:ea typeface="+mn-ea"/>
                <a:cs typeface="+mn-cs"/>
              </a:rPr>
              <a:t>4, however, only 5% of the gaps in the other algorithms are less than 0</a:t>
            </a:r>
            <a:r>
              <a:rPr lang="en-US" altLang="zh-CN" sz="1200" b="0" i="1" u="none" strike="noStrike" kern="1200" baseline="0" dirty="0" smtClean="0">
                <a:solidFill>
                  <a:schemeClr val="tx1"/>
                </a:solidFill>
                <a:latin typeface="+mn-lt"/>
                <a:ea typeface="+mn-ea"/>
                <a:cs typeface="+mn-cs"/>
              </a:rPr>
              <a:t>.</a:t>
            </a:r>
            <a:r>
              <a:rPr lang="en-US" altLang="zh-CN" sz="1200" b="0" i="0" u="none" strike="noStrike" kern="1200" baseline="0" dirty="0" smtClean="0">
                <a:solidFill>
                  <a:schemeClr val="tx1"/>
                </a:solidFill>
                <a:latin typeface="+mn-lt"/>
                <a:ea typeface="+mn-ea"/>
                <a:cs typeface="+mn-cs"/>
              </a:rPr>
              <a:t>4. This indicates TDA-DQ outperforms any other proposed algorithms in optimality and approximates the lower bound well.</a:t>
            </a:r>
            <a:endParaRPr lang="zh-CN" altLang="en-US" dirty="0"/>
          </a:p>
        </p:txBody>
      </p:sp>
      <p:sp>
        <p:nvSpPr>
          <p:cNvPr id="4" name="灯片编号占位符 3"/>
          <p:cNvSpPr>
            <a:spLocks noGrp="1"/>
          </p:cNvSpPr>
          <p:nvPr>
            <p:ph type="sldNum" sz="quarter" idx="10"/>
          </p:nvPr>
        </p:nvSpPr>
        <p:spPr/>
        <p:txBody>
          <a:bodyPr/>
          <a:lstStyle/>
          <a:p>
            <a:pPr>
              <a:defRPr/>
            </a:pPr>
            <a:fld id="{6C553EF8-A208-4713-B400-1E29C54B41E9}" type="slidenum">
              <a:rPr lang="zh-CN" altLang="en-US" smtClean="0"/>
              <a:pPr>
                <a:defRPr/>
              </a:pPr>
              <a:t>23</a:t>
            </a:fld>
            <a:endParaRPr lang="zh-CN" altLang="en-US"/>
          </a:p>
        </p:txBody>
      </p:sp>
    </p:spTree>
    <p:extLst>
      <p:ext uri="{BB962C8B-B14F-4D97-AF65-F5344CB8AC3E}">
        <p14:creationId xmlns:p14="http://schemas.microsoft.com/office/powerpoint/2010/main" val="27379241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Figure 13 shows the applicability of the proposed algorithms, of which axes denote the zero-mean </a:t>
            </a:r>
            <a:r>
              <a:rPr lang="en-US" altLang="zh-CN" sz="1200" b="0" i="0" u="none" strike="noStrike" kern="1200" baseline="0" dirty="0" err="1" smtClean="0">
                <a:solidFill>
                  <a:schemeClr val="tx1"/>
                </a:solidFill>
                <a:latin typeface="+mn-lt"/>
                <a:ea typeface="+mn-ea"/>
                <a:cs typeface="+mn-cs"/>
              </a:rPr>
              <a:t>nomalization</a:t>
            </a:r>
            <a:r>
              <a:rPr lang="en-US" altLang="zh-CN" sz="1200" b="0" i="0" u="none" strike="noStrike" kern="1200" baseline="0" dirty="0" smtClean="0">
                <a:solidFill>
                  <a:schemeClr val="tx1"/>
                </a:solidFill>
                <a:latin typeface="+mn-lt"/>
                <a:ea typeface="+mn-ea"/>
                <a:cs typeface="+mn-cs"/>
              </a:rPr>
              <a:t> value. The green dashed reference line is drawn for the case that overhead and throughput get the same weight, i.e., </a:t>
            </a:r>
            <a:r>
              <a:rPr lang="zh-CN" altLang="en-US" sz="1200" b="0" i="1" u="none" strike="noStrike" kern="1200" baseline="0" dirty="0" smtClean="0">
                <a:solidFill>
                  <a:schemeClr val="tx1"/>
                </a:solidFill>
                <a:latin typeface="+mn-lt"/>
                <a:ea typeface="+mn-ea"/>
                <a:cs typeface="+mn-cs"/>
              </a:rPr>
              <a:t>𝜉 </a:t>
            </a:r>
            <a:r>
              <a:rPr lang="en-US" altLang="zh-CN" sz="1200" b="0" i="0" u="none" strike="noStrike" kern="1200" baseline="0" dirty="0" smtClean="0">
                <a:solidFill>
                  <a:schemeClr val="tx1"/>
                </a:solidFill>
                <a:latin typeface="+mn-lt"/>
                <a:ea typeface="+mn-ea"/>
                <a:cs typeface="+mn-cs"/>
              </a:rPr>
              <a:t>= 1, while the red one is drawn for the case that </a:t>
            </a:r>
            <a:r>
              <a:rPr lang="zh-CN" altLang="en-US" sz="1200" b="0" i="1" u="none" strike="noStrike" kern="1200" baseline="0" dirty="0" smtClean="0">
                <a:solidFill>
                  <a:schemeClr val="tx1"/>
                </a:solidFill>
                <a:latin typeface="+mn-lt"/>
                <a:ea typeface="+mn-ea"/>
                <a:cs typeface="+mn-cs"/>
              </a:rPr>
              <a:t>𝜉 </a:t>
            </a:r>
            <a:r>
              <a:rPr lang="en-US" altLang="zh-CN" sz="1200" b="0" i="0" u="none" strike="noStrike" kern="1200" baseline="0" dirty="0" smtClean="0">
                <a:solidFill>
                  <a:schemeClr val="tx1"/>
                </a:solidFill>
                <a:latin typeface="+mn-lt"/>
                <a:ea typeface="+mn-ea"/>
                <a:cs typeface="+mn-cs"/>
              </a:rPr>
              <a:t>= 2. In terms of applicability, points below the line are always better than those above the line. As a result, we find that Greedy are superior to TDA-DQ when </a:t>
            </a:r>
            <a:r>
              <a:rPr lang="zh-CN" altLang="en-US" sz="1200" b="0" i="1" u="none" strike="noStrike" kern="1200" baseline="0" dirty="0" smtClean="0">
                <a:solidFill>
                  <a:schemeClr val="tx1"/>
                </a:solidFill>
                <a:latin typeface="+mn-lt"/>
                <a:ea typeface="+mn-ea"/>
                <a:cs typeface="+mn-cs"/>
              </a:rPr>
              <a:t>𝜉 </a:t>
            </a:r>
            <a:r>
              <a:rPr lang="en-US" altLang="zh-CN" sz="1200" b="0" i="0" u="none" strike="noStrike" kern="1200" baseline="0" dirty="0" smtClean="0">
                <a:solidFill>
                  <a:schemeClr val="tx1"/>
                </a:solidFill>
                <a:latin typeface="+mn-lt"/>
                <a:ea typeface="+mn-ea"/>
                <a:cs typeface="+mn-cs"/>
              </a:rPr>
              <a:t>= 1. However, TDA-DQ outperforms all the others when </a:t>
            </a:r>
            <a:r>
              <a:rPr lang="zh-CN" altLang="en-US" sz="1200" b="0" i="1" u="none" strike="noStrike" kern="1200" baseline="0" dirty="0" smtClean="0">
                <a:solidFill>
                  <a:schemeClr val="tx1"/>
                </a:solidFill>
                <a:latin typeface="+mn-lt"/>
                <a:ea typeface="+mn-ea"/>
                <a:cs typeface="+mn-cs"/>
              </a:rPr>
              <a:t>𝜉 </a:t>
            </a:r>
            <a:r>
              <a:rPr lang="en-US" altLang="zh-CN" sz="1200" b="0" i="0" u="none" strike="noStrike" kern="1200" baseline="0" dirty="0" smtClean="0">
                <a:solidFill>
                  <a:schemeClr val="tx1"/>
                </a:solidFill>
                <a:latin typeface="+mn-lt"/>
                <a:ea typeface="+mn-ea"/>
                <a:cs typeface="+mn-cs"/>
              </a:rPr>
              <a:t>= 2. More generally, for operators the optimal choice is TDA-DQ when </a:t>
            </a:r>
            <a:r>
              <a:rPr lang="zh-CN" altLang="en-US" sz="1200" b="0" i="1" u="none" strike="noStrike" kern="1200" baseline="0" dirty="0" smtClean="0">
                <a:solidFill>
                  <a:schemeClr val="tx1"/>
                </a:solidFill>
                <a:latin typeface="+mn-lt"/>
                <a:ea typeface="+mn-ea"/>
                <a:cs typeface="+mn-cs"/>
              </a:rPr>
              <a:t>𝜉 </a:t>
            </a:r>
            <a:r>
              <a:rPr lang="en-US" altLang="zh-CN" sz="1200" b="0" i="1" u="none" strike="noStrike" kern="1200" baseline="0" dirty="0" smtClean="0">
                <a:solidFill>
                  <a:schemeClr val="tx1"/>
                </a:solidFill>
                <a:latin typeface="+mn-lt"/>
                <a:ea typeface="+mn-ea"/>
                <a:cs typeface="+mn-cs"/>
              </a:rPr>
              <a:t>&gt; </a:t>
            </a:r>
            <a:r>
              <a:rPr lang="en-US" altLang="zh-CN" sz="1200" b="0" i="0" u="none" strike="noStrike" kern="1200" baseline="0" dirty="0" smtClean="0">
                <a:solidFill>
                  <a:schemeClr val="tx1"/>
                </a:solidFill>
                <a:latin typeface="+mn-lt"/>
                <a:ea typeface="+mn-ea"/>
                <a:cs typeface="+mn-cs"/>
              </a:rPr>
              <a:t>1</a:t>
            </a:r>
            <a:r>
              <a:rPr lang="en-US" altLang="zh-CN" sz="1200" b="0" i="1" u="none" strike="noStrike" kern="1200" baseline="0" dirty="0" smtClean="0">
                <a:solidFill>
                  <a:schemeClr val="tx1"/>
                </a:solidFill>
                <a:latin typeface="+mn-lt"/>
                <a:ea typeface="+mn-ea"/>
                <a:cs typeface="+mn-cs"/>
              </a:rPr>
              <a:t>.</a:t>
            </a:r>
            <a:r>
              <a:rPr lang="en-US" altLang="zh-CN" sz="1200" b="0" i="0" u="none" strike="noStrike" kern="1200" baseline="0" dirty="0" smtClean="0">
                <a:solidFill>
                  <a:schemeClr val="tx1"/>
                </a:solidFill>
                <a:latin typeface="+mn-lt"/>
                <a:ea typeface="+mn-ea"/>
                <a:cs typeface="+mn-cs"/>
              </a:rPr>
              <a:t>72, while just Greedy when 0 </a:t>
            </a:r>
            <a:r>
              <a:rPr lang="en-US" altLang="zh-CN" sz="1200" b="0" i="1" u="none" strike="noStrike" kern="1200" baseline="0" dirty="0" smtClean="0">
                <a:solidFill>
                  <a:schemeClr val="tx1"/>
                </a:solidFill>
                <a:latin typeface="+mn-lt"/>
                <a:ea typeface="+mn-ea"/>
                <a:cs typeface="+mn-cs"/>
              </a:rPr>
              <a:t>≤ </a:t>
            </a:r>
            <a:r>
              <a:rPr lang="zh-CN" altLang="en-US" sz="1200" b="0" i="1" u="none" strike="noStrike" kern="1200" baseline="0" dirty="0" smtClean="0">
                <a:solidFill>
                  <a:schemeClr val="tx1"/>
                </a:solidFill>
                <a:latin typeface="+mn-lt"/>
                <a:ea typeface="+mn-ea"/>
                <a:cs typeface="+mn-cs"/>
              </a:rPr>
              <a:t>𝜉 </a:t>
            </a:r>
            <a:r>
              <a:rPr lang="en-US" altLang="zh-CN" sz="1200" b="0" i="1"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1</a:t>
            </a:r>
            <a:r>
              <a:rPr lang="en-US" altLang="zh-CN" sz="1200" b="0" i="1" u="none" strike="noStrike" kern="1200" baseline="0" dirty="0" smtClean="0">
                <a:solidFill>
                  <a:schemeClr val="tx1"/>
                </a:solidFill>
                <a:latin typeface="+mn-lt"/>
                <a:ea typeface="+mn-ea"/>
                <a:cs typeface="+mn-cs"/>
              </a:rPr>
              <a:t>.</a:t>
            </a:r>
            <a:r>
              <a:rPr lang="en-US" altLang="zh-CN" sz="1200" b="0" i="0" u="none" strike="noStrike" kern="1200" baseline="0" dirty="0" smtClean="0">
                <a:solidFill>
                  <a:schemeClr val="tx1"/>
                </a:solidFill>
                <a:latin typeface="+mn-lt"/>
                <a:ea typeface="+mn-ea"/>
                <a:cs typeface="+mn-cs"/>
              </a:rPr>
              <a:t>72. Whereas most flows in real-time systems are </a:t>
            </a:r>
            <a:r>
              <a:rPr lang="en-US" altLang="zh-CN" sz="1200" b="0" i="0" u="none" strike="noStrike" kern="1200" baseline="0" dirty="0" err="1" smtClean="0">
                <a:solidFill>
                  <a:schemeClr val="tx1"/>
                </a:solidFill>
                <a:latin typeface="+mn-lt"/>
                <a:ea typeface="+mn-ea"/>
                <a:cs typeface="+mn-cs"/>
              </a:rPr>
              <a:t>tardinesssensitive</a:t>
            </a:r>
            <a:r>
              <a:rPr lang="en-US" altLang="zh-CN" sz="1200" b="0" i="0" u="none" strike="noStrike" kern="1200" baseline="0" dirty="0" smtClean="0">
                <a:solidFill>
                  <a:schemeClr val="tx1"/>
                </a:solidFill>
                <a:latin typeface="+mn-lt"/>
                <a:ea typeface="+mn-ea"/>
                <a:cs typeface="+mn-cs"/>
              </a:rPr>
              <a:t>, we usually have </a:t>
            </a:r>
            <a:r>
              <a:rPr lang="zh-CN" altLang="en-US" sz="1200" b="0" i="1" u="none" strike="noStrike" kern="1200" baseline="0" dirty="0" smtClean="0">
                <a:solidFill>
                  <a:schemeClr val="tx1"/>
                </a:solidFill>
                <a:latin typeface="+mn-lt"/>
                <a:ea typeface="+mn-ea"/>
                <a:cs typeface="+mn-cs"/>
              </a:rPr>
              <a:t>𝜉 </a:t>
            </a:r>
            <a:r>
              <a:rPr lang="en-US" altLang="zh-CN" sz="1200" b="0" i="1"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2 in fact [5]. This reveals that TDA-DQ is more applicative in real-time scenarios.</a:t>
            </a:r>
            <a:endParaRPr lang="en-US" altLang="zh-CN" sz="1200" b="0" i="0" u="none" strike="noStrike" kern="1200" baseline="0" dirty="0" smtClean="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pPr>
              <a:defRPr/>
            </a:pPr>
            <a:fld id="{6C553EF8-A208-4713-B400-1E29C54B41E9}" type="slidenum">
              <a:rPr lang="zh-CN" altLang="en-US" smtClean="0"/>
              <a:pPr>
                <a:defRPr/>
              </a:pPr>
              <a:t>24</a:t>
            </a:fld>
            <a:endParaRPr lang="zh-CN" altLang="en-US"/>
          </a:p>
        </p:txBody>
      </p:sp>
    </p:spTree>
    <p:extLst>
      <p:ext uri="{BB962C8B-B14F-4D97-AF65-F5344CB8AC3E}">
        <p14:creationId xmlns:p14="http://schemas.microsoft.com/office/powerpoint/2010/main" val="32413315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最后是总结。</a:t>
            </a:r>
            <a:endParaRPr lang="zh-CN" altLang="en-US" dirty="0"/>
          </a:p>
        </p:txBody>
      </p:sp>
      <p:sp>
        <p:nvSpPr>
          <p:cNvPr id="4" name="灯片编号占位符 3"/>
          <p:cNvSpPr>
            <a:spLocks noGrp="1"/>
          </p:cNvSpPr>
          <p:nvPr>
            <p:ph type="sldNum" sz="quarter" idx="10"/>
          </p:nvPr>
        </p:nvSpPr>
        <p:spPr/>
        <p:txBody>
          <a:bodyPr/>
          <a:lstStyle/>
          <a:p>
            <a:pPr>
              <a:defRPr/>
            </a:pPr>
            <a:fld id="{6C553EF8-A208-4713-B400-1E29C54B41E9}" type="slidenum">
              <a:rPr lang="zh-CN" altLang="en-US" smtClean="0"/>
              <a:pPr>
                <a:defRPr/>
              </a:pPr>
              <a:t>25</a:t>
            </a:fld>
            <a:endParaRPr lang="zh-CN" altLang="en-US"/>
          </a:p>
        </p:txBody>
      </p:sp>
    </p:spTree>
    <p:extLst>
      <p:ext uri="{BB962C8B-B14F-4D97-AF65-F5344CB8AC3E}">
        <p14:creationId xmlns:p14="http://schemas.microsoft.com/office/powerpoint/2010/main" val="586390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b="0" i="0" u="none" strike="noStrike" kern="1200" baseline="0" dirty="0" smtClean="0">
                <a:solidFill>
                  <a:schemeClr val="tx1"/>
                </a:solidFill>
                <a:latin typeface="+mn-lt"/>
                <a:ea typeface="+mn-ea"/>
                <a:cs typeface="+mn-cs"/>
              </a:rPr>
              <a:t>We for the first time apply the Gale-Shapley Matching Theory in the </a:t>
            </a:r>
            <a:r>
              <a:rPr lang="en-US" altLang="zh-CN" sz="1200" b="0" i="0" u="none" strike="noStrike" kern="1200" baseline="0" dirty="0" err="1" smtClean="0">
                <a:solidFill>
                  <a:schemeClr val="tx1"/>
                </a:solidFill>
                <a:latin typeface="+mn-lt"/>
                <a:ea typeface="+mn-ea"/>
                <a:cs typeface="+mn-cs"/>
              </a:rPr>
              <a:t>cooperativity</a:t>
            </a:r>
            <a:r>
              <a:rPr lang="en-US" altLang="zh-CN" sz="1200" b="0" i="0" u="none" strike="noStrike" kern="1200" baseline="0" dirty="0" smtClean="0">
                <a:solidFill>
                  <a:schemeClr val="tx1"/>
                </a:solidFill>
                <a:latin typeface="+mn-lt"/>
                <a:ea typeface="+mn-ea"/>
                <a:cs typeface="+mn-cs"/>
              </a:rPr>
              <a:t> between routing and scheduling. As a result, the duplex matching algorithm is proposed for our RSMAT framework. Evaluation shows TDA-DQ achieves the near-optimal performance in handling data-intensive workloads. Applicability analysis reveals that TDADQ gains better applicability than the others in real-time cases, and different algorithms can adapt to different scenarios. Future work includes the extension to environments with multi-resource management  and strategies on intermediate processing node placement.</a:t>
            </a:r>
            <a:endParaRPr lang="en-US" altLang="zh-CN" sz="1200" b="0" i="0" u="none" strike="noStrike" kern="1200" baseline="0" dirty="0" smtClean="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pPr>
              <a:defRPr/>
            </a:pPr>
            <a:fld id="{6C553EF8-A208-4713-B400-1E29C54B41E9}" type="slidenum">
              <a:rPr lang="zh-CN" altLang="en-US" smtClean="0"/>
              <a:pPr>
                <a:defRPr/>
              </a:pPr>
              <a:t>26</a:t>
            </a:fld>
            <a:endParaRPr lang="zh-CN" altLang="en-US"/>
          </a:p>
        </p:txBody>
      </p:sp>
    </p:spTree>
    <p:extLst>
      <p:ext uri="{BB962C8B-B14F-4D97-AF65-F5344CB8AC3E}">
        <p14:creationId xmlns:p14="http://schemas.microsoft.com/office/powerpoint/2010/main" val="39184307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汇报到此结束，请老师批评指正。</a:t>
            </a:r>
            <a:endParaRPr lang="zh-CN" altLang="en-US" dirty="0"/>
          </a:p>
        </p:txBody>
      </p:sp>
      <p:sp>
        <p:nvSpPr>
          <p:cNvPr id="4" name="灯片编号占位符 3"/>
          <p:cNvSpPr>
            <a:spLocks noGrp="1"/>
          </p:cNvSpPr>
          <p:nvPr>
            <p:ph type="sldNum" sz="quarter" idx="10"/>
          </p:nvPr>
        </p:nvSpPr>
        <p:spPr/>
        <p:txBody>
          <a:bodyPr/>
          <a:lstStyle/>
          <a:p>
            <a:pPr>
              <a:defRPr/>
            </a:pPr>
            <a:fld id="{6C553EF8-A208-4713-B400-1E29C54B41E9}" type="slidenum">
              <a:rPr lang="zh-CN" altLang="en-US" smtClean="0"/>
              <a:pPr>
                <a:defRPr/>
              </a:pPr>
              <a:t>27</a:t>
            </a:fld>
            <a:endParaRPr lang="zh-CN" altLang="en-US"/>
          </a:p>
        </p:txBody>
      </p:sp>
    </p:spTree>
    <p:extLst>
      <p:ext uri="{BB962C8B-B14F-4D97-AF65-F5344CB8AC3E}">
        <p14:creationId xmlns:p14="http://schemas.microsoft.com/office/powerpoint/2010/main" val="25649434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图</a:t>
            </a:r>
            <a:r>
              <a:rPr lang="en-US" altLang="zh-CN" dirty="0" smtClean="0"/>
              <a:t>a</a:t>
            </a:r>
            <a:r>
              <a:rPr lang="zh-CN" altLang="en-US" dirty="0" smtClean="0"/>
              <a:t>所示，</a:t>
            </a:r>
            <a:r>
              <a:rPr lang="en-US" altLang="zh-CN" dirty="0" smtClean="0"/>
              <a:t>f1</a:t>
            </a:r>
            <a:r>
              <a:rPr lang="zh-CN" altLang="en-US" dirty="0" smtClean="0"/>
              <a:t>和</a:t>
            </a:r>
            <a:r>
              <a:rPr lang="en-US" altLang="zh-CN" dirty="0" smtClean="0"/>
              <a:t>f2</a:t>
            </a:r>
            <a:r>
              <a:rPr lang="zh-CN" altLang="en-US" dirty="0" smtClean="0"/>
              <a:t>两个流，</a:t>
            </a:r>
            <a:r>
              <a:rPr lang="en-US" altLang="zh-CN" dirty="0" smtClean="0"/>
              <a:t>f1</a:t>
            </a:r>
            <a:r>
              <a:rPr lang="zh-CN" altLang="en-US" dirty="0" smtClean="0"/>
              <a:t>和</a:t>
            </a:r>
            <a:r>
              <a:rPr lang="en-US" altLang="zh-CN" dirty="0" smtClean="0"/>
              <a:t>f2</a:t>
            </a:r>
            <a:r>
              <a:rPr lang="zh-CN" altLang="en-US" dirty="0" smtClean="0"/>
              <a:t>的</a:t>
            </a:r>
            <a:r>
              <a:rPr lang="en-US" altLang="zh-CN" dirty="0" smtClean="0"/>
              <a:t>deadline</a:t>
            </a:r>
            <a:r>
              <a:rPr lang="zh-CN" altLang="en-US" dirty="0" smtClean="0"/>
              <a:t>分别为</a:t>
            </a:r>
            <a:r>
              <a:rPr lang="en-US" altLang="zh-CN" dirty="0" smtClean="0"/>
              <a:t>4</a:t>
            </a:r>
            <a:r>
              <a:rPr lang="zh-CN" altLang="en-US" dirty="0" smtClean="0"/>
              <a:t>和</a:t>
            </a:r>
            <a:r>
              <a:rPr lang="en-US" altLang="zh-CN" baseline="0" dirty="0" smtClean="0"/>
              <a:t>6,</a:t>
            </a:r>
            <a:r>
              <a:rPr lang="zh-CN" altLang="en-US" baseline="0" dirty="0" smtClean="0"/>
              <a:t>资源需求为</a:t>
            </a:r>
            <a:r>
              <a:rPr lang="en-US" altLang="zh-CN" baseline="0" dirty="0" smtClean="0"/>
              <a:t>2</a:t>
            </a:r>
            <a:r>
              <a:rPr lang="zh-CN" altLang="en-US" baseline="0" dirty="0" smtClean="0"/>
              <a:t>和</a:t>
            </a:r>
            <a:r>
              <a:rPr lang="en-US" altLang="zh-CN" baseline="0" dirty="0" smtClean="0"/>
              <a:t>4</a:t>
            </a:r>
            <a:r>
              <a:rPr lang="zh-CN" altLang="en-US" baseline="0" dirty="0" smtClean="0"/>
              <a:t>。大节点</a:t>
            </a:r>
            <a:r>
              <a:rPr lang="en-US" altLang="zh-CN" baseline="0" dirty="0" smtClean="0"/>
              <a:t>K1</a:t>
            </a:r>
            <a:r>
              <a:rPr lang="zh-CN" altLang="en-US" baseline="0" dirty="0" smtClean="0"/>
              <a:t>和</a:t>
            </a:r>
            <a:r>
              <a:rPr lang="en-US" altLang="zh-CN" baseline="0" dirty="0" smtClean="0"/>
              <a:t>K2</a:t>
            </a:r>
            <a:r>
              <a:rPr lang="zh-CN" altLang="en-US" baseline="0" dirty="0" smtClean="0"/>
              <a:t>上的资源分别为</a:t>
            </a:r>
            <a:r>
              <a:rPr lang="en-US" altLang="zh-CN" baseline="0" dirty="0" smtClean="0"/>
              <a:t>6</a:t>
            </a:r>
            <a:r>
              <a:rPr lang="zh-CN" altLang="en-US" baseline="0" dirty="0" smtClean="0"/>
              <a:t>和</a:t>
            </a:r>
            <a:r>
              <a:rPr lang="en-US" altLang="zh-CN" baseline="0" dirty="0" smtClean="0"/>
              <a:t>5</a:t>
            </a:r>
            <a:r>
              <a:rPr lang="zh-CN" altLang="en-US" baseline="0" dirty="0" smtClean="0"/>
              <a:t>。边上的数字为端到端的路径延时。</a:t>
            </a:r>
            <a:r>
              <a:rPr lang="en-US" altLang="zh-CN" baseline="0" dirty="0" smtClean="0"/>
              <a:t>F1</a:t>
            </a:r>
            <a:r>
              <a:rPr lang="zh-CN" altLang="en-US" baseline="0" dirty="0" smtClean="0"/>
              <a:t>和</a:t>
            </a:r>
            <a:r>
              <a:rPr lang="en-US" altLang="zh-CN" baseline="0" dirty="0" smtClean="0"/>
              <a:t>f2</a:t>
            </a:r>
            <a:r>
              <a:rPr lang="zh-CN" altLang="en-US" baseline="0" dirty="0" smtClean="0"/>
              <a:t>在</a:t>
            </a:r>
            <a:r>
              <a:rPr lang="en-US" altLang="zh-CN" baseline="0" dirty="0" smtClean="0"/>
              <a:t>K2</a:t>
            </a:r>
            <a:r>
              <a:rPr lang="zh-CN" altLang="en-US" baseline="0" dirty="0" smtClean="0"/>
              <a:t>上的处理时间分别为</a:t>
            </a:r>
            <a:r>
              <a:rPr lang="en-US" altLang="zh-CN" baseline="0" dirty="0" smtClean="0"/>
              <a:t>2</a:t>
            </a:r>
            <a:r>
              <a:rPr lang="zh-CN" altLang="en-US" baseline="0" dirty="0" smtClean="0"/>
              <a:t>和</a:t>
            </a:r>
            <a:r>
              <a:rPr lang="en-US" altLang="zh-CN" baseline="0" dirty="0" smtClean="0"/>
              <a:t>4</a:t>
            </a:r>
            <a:r>
              <a:rPr lang="zh-CN" altLang="en-US" baseline="0" dirty="0" smtClean="0"/>
              <a:t>，</a:t>
            </a:r>
            <a:r>
              <a:rPr lang="en-US" altLang="zh-CN" baseline="0" dirty="0" smtClean="0"/>
              <a:t>K1</a:t>
            </a:r>
            <a:r>
              <a:rPr lang="zh-CN" altLang="en-US" baseline="0" dirty="0" smtClean="0"/>
              <a:t>处理速度是</a:t>
            </a:r>
            <a:r>
              <a:rPr lang="en-US" altLang="zh-CN" baseline="0" dirty="0" smtClean="0"/>
              <a:t>K2</a:t>
            </a:r>
            <a:r>
              <a:rPr lang="zh-CN" altLang="en-US" baseline="0" dirty="0" smtClean="0"/>
              <a:t>的两倍。</a:t>
            </a:r>
            <a:endParaRPr lang="en-US" altLang="zh-CN" baseline="0" dirty="0" smtClean="0"/>
          </a:p>
          <a:p>
            <a:r>
              <a:rPr lang="zh-CN" altLang="en-US" baseline="0" dirty="0" smtClean="0"/>
              <a:t>如图</a:t>
            </a:r>
            <a:r>
              <a:rPr lang="en-US" altLang="zh-CN" baseline="0" dirty="0" smtClean="0"/>
              <a:t>b,</a:t>
            </a:r>
            <a:r>
              <a:rPr lang="zh-CN" altLang="en-US" baseline="0" dirty="0" smtClean="0"/>
              <a:t>单一的流调度，目的在于最小化流处理时间，由于</a:t>
            </a:r>
            <a:r>
              <a:rPr lang="en-US" altLang="zh-CN" baseline="0" dirty="0" smtClean="0"/>
              <a:t>K1</a:t>
            </a:r>
            <a:r>
              <a:rPr lang="zh-CN" altLang="en-US" baseline="0" dirty="0" smtClean="0"/>
              <a:t>速度比</a:t>
            </a:r>
            <a:r>
              <a:rPr lang="en-US" altLang="zh-CN" baseline="0" dirty="0" smtClean="0"/>
              <a:t>K2</a:t>
            </a:r>
            <a:r>
              <a:rPr lang="zh-CN" altLang="en-US" baseline="0" dirty="0" smtClean="0"/>
              <a:t>快，所以将</a:t>
            </a:r>
            <a:r>
              <a:rPr lang="en-US" altLang="zh-CN" baseline="0" dirty="0" smtClean="0"/>
              <a:t>K1</a:t>
            </a:r>
            <a:r>
              <a:rPr lang="zh-CN" altLang="en-US" baseline="0" dirty="0" smtClean="0"/>
              <a:t>同时分配给两个流，</a:t>
            </a:r>
            <a:r>
              <a:rPr lang="en-US" altLang="zh-CN" baseline="0" dirty="0" smtClean="0"/>
              <a:t>f1</a:t>
            </a:r>
            <a:r>
              <a:rPr lang="zh-CN" altLang="en-US" baseline="0" dirty="0" smtClean="0"/>
              <a:t>和</a:t>
            </a:r>
            <a:r>
              <a:rPr lang="en-US" altLang="zh-CN" baseline="0" dirty="0" smtClean="0"/>
              <a:t>f2</a:t>
            </a:r>
            <a:r>
              <a:rPr lang="zh-CN" altLang="en-US" baseline="0" dirty="0" smtClean="0"/>
              <a:t>的完成时间分别为</a:t>
            </a:r>
            <a:r>
              <a:rPr lang="en-US" altLang="zh-CN" baseline="0" dirty="0" smtClean="0"/>
              <a:t>7</a:t>
            </a:r>
            <a:r>
              <a:rPr lang="zh-CN" altLang="en-US" baseline="0" dirty="0" smtClean="0"/>
              <a:t>和</a:t>
            </a:r>
            <a:r>
              <a:rPr lang="en-US" altLang="zh-CN" baseline="0" dirty="0" smtClean="0"/>
              <a:t>6</a:t>
            </a:r>
            <a:r>
              <a:rPr lang="zh-CN" altLang="en-US" baseline="0" dirty="0" smtClean="0"/>
              <a:t>，总时延为</a:t>
            </a:r>
            <a:r>
              <a:rPr lang="en-US" altLang="zh-CN" baseline="0" dirty="0" smtClean="0"/>
              <a:t>3.</a:t>
            </a:r>
          </a:p>
          <a:p>
            <a:r>
              <a:rPr lang="zh-CN" altLang="en-US" baseline="0" dirty="0" smtClean="0"/>
              <a:t>如图</a:t>
            </a:r>
            <a:r>
              <a:rPr lang="en-US" altLang="zh-CN" baseline="0" dirty="0" smtClean="0"/>
              <a:t>c,</a:t>
            </a:r>
            <a:r>
              <a:rPr lang="zh-CN" altLang="en-US" baseline="0" dirty="0" smtClean="0"/>
              <a:t>单一的路由策略，目的在于寻找最短路径上的大节点。所以，将</a:t>
            </a:r>
            <a:r>
              <a:rPr lang="en-US" altLang="zh-CN" baseline="0" dirty="0" smtClean="0"/>
              <a:t>K2</a:t>
            </a:r>
            <a:r>
              <a:rPr lang="zh-CN" altLang="en-US" baseline="0" dirty="0" smtClean="0"/>
              <a:t>分配给</a:t>
            </a:r>
            <a:r>
              <a:rPr lang="en-US" altLang="zh-CN" baseline="0" dirty="0" smtClean="0"/>
              <a:t>f1</a:t>
            </a:r>
            <a:r>
              <a:rPr lang="zh-CN" altLang="en-US" baseline="0" dirty="0" smtClean="0"/>
              <a:t>，完成时间为</a:t>
            </a:r>
            <a:r>
              <a:rPr lang="en-US" altLang="zh-CN" baseline="0" dirty="0" smtClean="0"/>
              <a:t>4</a:t>
            </a:r>
            <a:r>
              <a:rPr lang="zh-CN" altLang="en-US" baseline="0" dirty="0" smtClean="0"/>
              <a:t>；再将</a:t>
            </a:r>
            <a:r>
              <a:rPr lang="en-US" altLang="zh-CN" baseline="0" dirty="0" smtClean="0"/>
              <a:t>K2</a:t>
            </a:r>
            <a:r>
              <a:rPr lang="zh-CN" altLang="en-US" baseline="0" dirty="0" smtClean="0"/>
              <a:t>分配给</a:t>
            </a:r>
            <a:r>
              <a:rPr lang="en-US" altLang="zh-CN" baseline="0" dirty="0" smtClean="0"/>
              <a:t>f2</a:t>
            </a:r>
            <a:r>
              <a:rPr lang="zh-CN" altLang="en-US" baseline="0" dirty="0" smtClean="0"/>
              <a:t>，由于排队时间为</a:t>
            </a:r>
            <a:r>
              <a:rPr lang="en-US" altLang="zh-CN" baseline="0" dirty="0" smtClean="0"/>
              <a:t>2</a:t>
            </a:r>
            <a:r>
              <a:rPr lang="zh-CN" altLang="en-US" baseline="0" dirty="0" smtClean="0"/>
              <a:t>，所以</a:t>
            </a:r>
            <a:r>
              <a:rPr lang="en-US" altLang="zh-CN" baseline="0" dirty="0" smtClean="0"/>
              <a:t>f2</a:t>
            </a:r>
            <a:r>
              <a:rPr lang="zh-CN" altLang="en-US" baseline="0" dirty="0" smtClean="0"/>
              <a:t>完成时间为</a:t>
            </a:r>
            <a:r>
              <a:rPr lang="en-US" altLang="zh-CN" baseline="0" dirty="0" smtClean="0"/>
              <a:t>8.</a:t>
            </a:r>
            <a:r>
              <a:rPr lang="zh-CN" altLang="en-US" baseline="0" dirty="0" smtClean="0"/>
              <a:t>总时延为</a:t>
            </a:r>
            <a:r>
              <a:rPr lang="en-US" altLang="zh-CN" baseline="0" dirty="0" smtClean="0"/>
              <a:t>2.</a:t>
            </a:r>
          </a:p>
          <a:p>
            <a:r>
              <a:rPr lang="zh-CN" altLang="en-US" baseline="0" dirty="0" smtClean="0"/>
              <a:t>然而，全局最优的分配策略，则是同时考虑调度和路由两个角度，如图</a:t>
            </a:r>
            <a:r>
              <a:rPr lang="en-US" altLang="zh-CN" baseline="0" dirty="0" smtClean="0"/>
              <a:t>d, </a:t>
            </a:r>
            <a:r>
              <a:rPr lang="zh-CN" altLang="en-US" baseline="0" dirty="0" smtClean="0"/>
              <a:t>将</a:t>
            </a:r>
            <a:r>
              <a:rPr lang="en-US" altLang="zh-CN" baseline="0" dirty="0" smtClean="0"/>
              <a:t>k1</a:t>
            </a:r>
            <a:r>
              <a:rPr lang="zh-CN" altLang="en-US" baseline="0" dirty="0" smtClean="0"/>
              <a:t>分配</a:t>
            </a:r>
            <a:r>
              <a:rPr lang="en-US" altLang="zh-CN" baseline="0" dirty="0" smtClean="0"/>
              <a:t>f2</a:t>
            </a:r>
            <a:r>
              <a:rPr lang="zh-CN" altLang="en-US" baseline="0" dirty="0" smtClean="0"/>
              <a:t>，将</a:t>
            </a:r>
            <a:r>
              <a:rPr lang="en-US" altLang="zh-CN" baseline="0" dirty="0" smtClean="0"/>
              <a:t>k2</a:t>
            </a:r>
            <a:r>
              <a:rPr lang="zh-CN" altLang="en-US" baseline="0" dirty="0" smtClean="0"/>
              <a:t>分配给</a:t>
            </a:r>
            <a:r>
              <a:rPr lang="en-US" altLang="zh-CN" baseline="0" dirty="0" smtClean="0"/>
              <a:t>f1</a:t>
            </a:r>
            <a:r>
              <a:rPr lang="zh-CN" altLang="en-US" baseline="0" dirty="0" smtClean="0"/>
              <a:t>。</a:t>
            </a:r>
            <a:r>
              <a:rPr lang="en-US" altLang="zh-CN" baseline="0" dirty="0" smtClean="0"/>
              <a:t>f1</a:t>
            </a:r>
            <a:r>
              <a:rPr lang="zh-CN" altLang="en-US" baseline="0" dirty="0" smtClean="0"/>
              <a:t>和</a:t>
            </a:r>
            <a:r>
              <a:rPr lang="en-US" altLang="zh-CN" baseline="0" dirty="0" smtClean="0"/>
              <a:t>f2</a:t>
            </a:r>
            <a:r>
              <a:rPr lang="zh-CN" altLang="en-US" baseline="0" dirty="0" smtClean="0"/>
              <a:t>的完成时间分别为</a:t>
            </a:r>
            <a:r>
              <a:rPr lang="en-US" altLang="zh-CN" baseline="0" dirty="0" smtClean="0"/>
              <a:t>4</a:t>
            </a:r>
            <a:r>
              <a:rPr lang="zh-CN" altLang="en-US" baseline="0" dirty="0" smtClean="0"/>
              <a:t>和</a:t>
            </a:r>
            <a:r>
              <a:rPr lang="en-US" altLang="zh-CN" baseline="0" dirty="0" smtClean="0"/>
              <a:t>6</a:t>
            </a:r>
            <a:r>
              <a:rPr lang="zh-CN" altLang="en-US" baseline="0" dirty="0" smtClean="0"/>
              <a:t>，总时延为</a:t>
            </a:r>
            <a:r>
              <a:rPr lang="en-US" altLang="zh-CN" baseline="0" dirty="0" smtClean="0"/>
              <a:t>0.</a:t>
            </a:r>
            <a:endParaRPr lang="zh-CN" altLang="en-US" dirty="0"/>
          </a:p>
        </p:txBody>
      </p:sp>
      <p:sp>
        <p:nvSpPr>
          <p:cNvPr id="4" name="灯片编号占位符 3"/>
          <p:cNvSpPr>
            <a:spLocks noGrp="1"/>
          </p:cNvSpPr>
          <p:nvPr>
            <p:ph type="sldNum" sz="quarter" idx="10"/>
          </p:nvPr>
        </p:nvSpPr>
        <p:spPr/>
        <p:txBody>
          <a:bodyPr/>
          <a:lstStyle/>
          <a:p>
            <a:pPr>
              <a:defRPr/>
            </a:pPr>
            <a:fld id="{6C553EF8-A208-4713-B400-1E29C54B41E9}" type="slidenum">
              <a:rPr lang="zh-CN" altLang="en-US" smtClean="0"/>
              <a:pPr>
                <a:defRPr/>
              </a:pPr>
              <a:t>29</a:t>
            </a:fld>
            <a:endParaRPr lang="zh-CN" altLang="en-US"/>
          </a:p>
        </p:txBody>
      </p:sp>
    </p:spTree>
    <p:extLst>
      <p:ext uri="{BB962C8B-B14F-4D97-AF65-F5344CB8AC3E}">
        <p14:creationId xmlns:p14="http://schemas.microsoft.com/office/powerpoint/2010/main" val="10094680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u="none" strike="noStrike" kern="1200" baseline="0" dirty="0" smtClean="0">
                <a:solidFill>
                  <a:schemeClr val="tx1"/>
                </a:solidFill>
                <a:latin typeface="+mn-lt"/>
                <a:ea typeface="+mn-ea"/>
                <a:cs typeface="+mn-cs"/>
              </a:rPr>
              <a:t>然而，流申请的大节点与学生申请的大学的不同点，在于学校有名额，而理论上节点处理流是没有名额的。</a:t>
            </a:r>
            <a:r>
              <a:rPr lang="en-US" altLang="zh-CN" sz="1200" b="0" i="0" u="none" strike="noStrike" kern="1200" baseline="0" dirty="0" smtClean="0">
                <a:solidFill>
                  <a:schemeClr val="tx1"/>
                </a:solidFill>
                <a:latin typeface="+mn-lt"/>
                <a:ea typeface="+mn-ea"/>
                <a:cs typeface="+mn-cs"/>
              </a:rPr>
              <a:t>【】</a:t>
            </a:r>
            <a:r>
              <a:rPr lang="zh-CN" altLang="en-US" sz="1200" b="0" i="0" u="none" strike="noStrike" kern="1200" baseline="0" dirty="0" smtClean="0">
                <a:solidFill>
                  <a:schemeClr val="tx1"/>
                </a:solidFill>
                <a:latin typeface="+mn-lt"/>
                <a:ea typeface="+mn-ea"/>
                <a:cs typeface="+mn-cs"/>
              </a:rPr>
              <a:t>因此，映射问题第一个挑战是如何为每个大节点设定一个合理的名额？另一方面，流和节点的属性呈现多样化，</a:t>
            </a:r>
            <a:r>
              <a:rPr lang="en-US" altLang="zh-CN" sz="1200" b="0" i="0" u="none" strike="noStrike" kern="1200" baseline="0" dirty="0" smtClean="0">
                <a:solidFill>
                  <a:schemeClr val="tx1"/>
                </a:solidFill>
                <a:latin typeface="+mn-lt"/>
                <a:ea typeface="+mn-ea"/>
                <a:cs typeface="+mn-cs"/>
              </a:rPr>
              <a:t>【】</a:t>
            </a:r>
            <a:r>
              <a:rPr lang="zh-CN" altLang="en-US" sz="1200" b="0" i="0" u="none" strike="noStrike" kern="1200" baseline="0" dirty="0" smtClean="0">
                <a:solidFill>
                  <a:schemeClr val="tx1"/>
                </a:solidFill>
                <a:latin typeface="+mn-lt"/>
                <a:ea typeface="+mn-ea"/>
                <a:cs typeface="+mn-cs"/>
              </a:rPr>
              <a:t>如何根据优化目标，合理高效地生成偏好列表，则是映射问题的另一个挑战。</a:t>
            </a:r>
            <a:endParaRPr lang="en-US" altLang="zh-CN" sz="1200" b="0" i="0" u="none" strike="noStrike" kern="1200" baseline="0" dirty="0" smtClean="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pPr>
              <a:defRPr/>
            </a:pPr>
            <a:fld id="{6C553EF8-A208-4713-B400-1E29C54B41E9}" type="slidenum">
              <a:rPr lang="zh-CN" altLang="en-US" smtClean="0"/>
              <a:pPr>
                <a:defRPr/>
              </a:pPr>
              <a:t>30</a:t>
            </a:fld>
            <a:endParaRPr lang="zh-CN" altLang="en-US"/>
          </a:p>
        </p:txBody>
      </p:sp>
    </p:spTree>
    <p:extLst>
      <p:ext uri="{BB962C8B-B14F-4D97-AF65-F5344CB8AC3E}">
        <p14:creationId xmlns:p14="http://schemas.microsoft.com/office/powerpoint/2010/main" val="3795546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1" i="0" u="none" strike="noStrike" kern="1200" baseline="0" dirty="0" smtClean="0">
                <a:solidFill>
                  <a:schemeClr val="tx1"/>
                </a:solidFill>
                <a:latin typeface="+mn-lt"/>
                <a:ea typeface="+mn-ea"/>
                <a:cs typeface="+mn-cs"/>
              </a:rPr>
              <a:t>The increasing data requirement of Internet applications has driven a dramatic surge in developing new programming paradigms and complex scheduling algorithms to handle data-intensive workloads.</a:t>
            </a:r>
            <a:endParaRPr lang="zh-CN" altLang="en-US" dirty="0" smtClean="0"/>
          </a:p>
        </p:txBody>
      </p:sp>
      <p:sp>
        <p:nvSpPr>
          <p:cNvPr id="4" name="灯片编号占位符 3"/>
          <p:cNvSpPr>
            <a:spLocks noGrp="1"/>
          </p:cNvSpPr>
          <p:nvPr>
            <p:ph type="sldNum" sz="quarter" idx="10"/>
          </p:nvPr>
        </p:nvSpPr>
        <p:spPr/>
        <p:txBody>
          <a:bodyPr/>
          <a:lstStyle/>
          <a:p>
            <a:pPr>
              <a:defRPr/>
            </a:pPr>
            <a:fld id="{6C553EF8-A208-4713-B400-1E29C54B41E9}" type="slidenum">
              <a:rPr lang="zh-CN" altLang="en-US" smtClean="0"/>
              <a:pPr>
                <a:defRPr/>
              </a:pPr>
              <a:t>3</a:t>
            </a:fld>
            <a:endParaRPr lang="zh-CN" altLang="en-US"/>
          </a:p>
        </p:txBody>
      </p:sp>
    </p:spTree>
    <p:extLst>
      <p:ext uri="{BB962C8B-B14F-4D97-AF65-F5344CB8AC3E}">
        <p14:creationId xmlns:p14="http://schemas.microsoft.com/office/powerpoint/2010/main" val="13622459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首先，为每个大节点附加一个服务限制属性。这个服务限制是合理的，因为我们很少将所有流集中放到同一个大节点上处理。</a:t>
            </a:r>
            <a:endParaRPr lang="zh-CN" altLang="en-US" dirty="0"/>
          </a:p>
        </p:txBody>
      </p:sp>
      <p:sp>
        <p:nvSpPr>
          <p:cNvPr id="4" name="灯片编号占位符 3"/>
          <p:cNvSpPr>
            <a:spLocks noGrp="1"/>
          </p:cNvSpPr>
          <p:nvPr>
            <p:ph type="sldNum" sz="quarter" idx="10"/>
          </p:nvPr>
        </p:nvSpPr>
        <p:spPr/>
        <p:txBody>
          <a:bodyPr/>
          <a:lstStyle/>
          <a:p>
            <a:pPr>
              <a:defRPr/>
            </a:pPr>
            <a:fld id="{6C553EF8-A208-4713-B400-1E29C54B41E9}" type="slidenum">
              <a:rPr lang="zh-CN" altLang="en-US" smtClean="0"/>
              <a:pPr>
                <a:defRPr/>
              </a:pPr>
              <a:t>31</a:t>
            </a:fld>
            <a:endParaRPr lang="zh-CN" altLang="en-US"/>
          </a:p>
        </p:txBody>
      </p:sp>
    </p:spTree>
    <p:extLst>
      <p:ext uri="{BB962C8B-B14F-4D97-AF65-F5344CB8AC3E}">
        <p14:creationId xmlns:p14="http://schemas.microsoft.com/office/powerpoint/2010/main" val="14148370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当流选择大节点时，偏好列表取决于大节点所在的路径长度和处理速度；</a:t>
            </a:r>
            <a:endParaRPr lang="en-US" altLang="zh-CN" dirty="0" smtClean="0"/>
          </a:p>
          <a:p>
            <a:r>
              <a:rPr lang="zh-CN" altLang="en-US" dirty="0" smtClean="0"/>
              <a:t>当大节点选择流时，偏好列表取决于流的</a:t>
            </a:r>
            <a:r>
              <a:rPr lang="en-US" altLang="zh-CN" dirty="0" smtClean="0"/>
              <a:t>deadline</a:t>
            </a:r>
            <a:r>
              <a:rPr lang="zh-CN" altLang="en-US" dirty="0" smtClean="0"/>
              <a:t>和流的资源需求量。</a:t>
            </a:r>
            <a:endParaRPr lang="zh-CN" altLang="en-US" dirty="0"/>
          </a:p>
        </p:txBody>
      </p:sp>
      <p:sp>
        <p:nvSpPr>
          <p:cNvPr id="4" name="灯片编号占位符 3"/>
          <p:cNvSpPr>
            <a:spLocks noGrp="1"/>
          </p:cNvSpPr>
          <p:nvPr>
            <p:ph type="sldNum" sz="quarter" idx="10"/>
          </p:nvPr>
        </p:nvSpPr>
        <p:spPr/>
        <p:txBody>
          <a:bodyPr/>
          <a:lstStyle/>
          <a:p>
            <a:pPr>
              <a:defRPr/>
            </a:pPr>
            <a:fld id="{6C553EF8-A208-4713-B400-1E29C54B41E9}" type="slidenum">
              <a:rPr lang="zh-CN" altLang="en-US" smtClean="0"/>
              <a:pPr>
                <a:defRPr/>
              </a:pPr>
              <a:t>32</a:t>
            </a:fld>
            <a:endParaRPr lang="zh-CN" altLang="en-US"/>
          </a:p>
        </p:txBody>
      </p:sp>
    </p:spTree>
    <p:extLst>
      <p:ext uri="{BB962C8B-B14F-4D97-AF65-F5344CB8AC3E}">
        <p14:creationId xmlns:p14="http://schemas.microsoft.com/office/powerpoint/2010/main" val="12126880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u="none" strike="noStrike" kern="1200" baseline="0" dirty="0" smtClean="0">
                <a:solidFill>
                  <a:schemeClr val="tx1"/>
                </a:solidFill>
                <a:latin typeface="+mn-lt"/>
                <a:ea typeface="+mn-ea"/>
                <a:cs typeface="+mn-cs"/>
              </a:rPr>
              <a:t>流在节点上期望的处理时间，取决于流在节点上的调度次序。具体来说，就是将流临时地加入到节点的录取名单中，然后按偏好列表进行顺序调度。这里给出了一个计算期望处理时间的例子。</a:t>
            </a:r>
            <a:endParaRPr lang="en-US" altLang="zh-CN" sz="1200" b="0" i="0" u="none" strike="noStrike" kern="1200" baseline="0" dirty="0" smtClean="0">
              <a:solidFill>
                <a:schemeClr val="tx1"/>
              </a:solidFill>
              <a:latin typeface="+mn-lt"/>
              <a:ea typeface="+mn-ea"/>
              <a:cs typeface="+mn-cs"/>
            </a:endParaRP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For example in Fig. 5, f1, f2, and f3 are flows already in Y before f4 is added. Q =18, q1 = 10, q2 = 5, q3 = 8, q4 = 6, pm = </a:t>
            </a:r>
            <a:r>
              <a:rPr lang="en-US" altLang="zh-CN" sz="1200" b="0" i="0" u="none" strike="noStrike" kern="1200" baseline="0" dirty="0" err="1" smtClean="0">
                <a:solidFill>
                  <a:schemeClr val="tx1"/>
                </a:solidFill>
                <a:latin typeface="+mn-lt"/>
                <a:ea typeface="+mn-ea"/>
                <a:cs typeface="+mn-cs"/>
              </a:rPr>
              <a:t>qm</a:t>
            </a:r>
            <a:r>
              <a:rPr lang="en-US" altLang="zh-CN" sz="1200" b="0" i="0" u="none" strike="noStrike" kern="1200" baseline="0" dirty="0" smtClean="0">
                <a:solidFill>
                  <a:schemeClr val="tx1"/>
                </a:solidFill>
                <a:latin typeface="+mn-lt"/>
                <a:ea typeface="+mn-ea"/>
                <a:cs typeface="+mn-cs"/>
              </a:rPr>
              <a:t>(m = 1, 2, 3, 4). Assuming the preference in B is f1 &gt; f2 &gt; f3 &gt; f4, and scheduling with capacity constraints, the expected handling time of f4 is 16. Since the flow’s expected handling time depends on the interaction of all flows in the queue, A changes dynamically during each iteration in this case.</a:t>
            </a:r>
            <a:endParaRPr lang="zh-CN" altLang="en-US" dirty="0"/>
          </a:p>
        </p:txBody>
      </p:sp>
      <p:sp>
        <p:nvSpPr>
          <p:cNvPr id="4" name="灯片编号占位符 3"/>
          <p:cNvSpPr>
            <a:spLocks noGrp="1"/>
          </p:cNvSpPr>
          <p:nvPr>
            <p:ph type="sldNum" sz="quarter" idx="10"/>
          </p:nvPr>
        </p:nvSpPr>
        <p:spPr/>
        <p:txBody>
          <a:bodyPr/>
          <a:lstStyle/>
          <a:p>
            <a:pPr>
              <a:defRPr/>
            </a:pPr>
            <a:fld id="{6C553EF8-A208-4713-B400-1E29C54B41E9}" type="slidenum">
              <a:rPr lang="zh-CN" altLang="en-US" smtClean="0"/>
              <a:pPr>
                <a:defRPr/>
              </a:pPr>
              <a:t>33</a:t>
            </a:fld>
            <a:endParaRPr lang="zh-CN" altLang="en-US"/>
          </a:p>
        </p:txBody>
      </p:sp>
    </p:spTree>
    <p:extLst>
      <p:ext uri="{BB962C8B-B14F-4D97-AF65-F5344CB8AC3E}">
        <p14:creationId xmlns:p14="http://schemas.microsoft.com/office/powerpoint/2010/main" val="13111628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u="none" strike="noStrike" kern="1200" baseline="0" dirty="0" smtClean="0">
                <a:solidFill>
                  <a:schemeClr val="tx1"/>
                </a:solidFill>
                <a:latin typeface="+mn-lt"/>
                <a:ea typeface="+mn-ea"/>
                <a:cs typeface="+mn-cs"/>
              </a:rPr>
              <a:t>从完成时间上，也可以得出类似的结论。</a:t>
            </a:r>
            <a:endParaRPr lang="en-US" altLang="zh-CN" sz="1200" b="0" i="0" u="none" strike="noStrike" kern="1200" baseline="0" dirty="0" smtClean="0">
              <a:solidFill>
                <a:schemeClr val="tx1"/>
              </a:solidFill>
              <a:latin typeface="+mn-lt"/>
              <a:ea typeface="+mn-ea"/>
              <a:cs typeface="+mn-cs"/>
            </a:endParaRP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Figures 9 &amp; 10 show the maximum</a:t>
            </a:r>
          </a:p>
          <a:p>
            <a:r>
              <a:rPr lang="en-US" altLang="zh-CN" sz="1200" b="0" i="0" u="none" strike="noStrike" kern="1200" baseline="0" dirty="0" smtClean="0">
                <a:solidFill>
                  <a:schemeClr val="tx1"/>
                </a:solidFill>
                <a:latin typeface="+mn-lt"/>
                <a:ea typeface="+mn-ea"/>
                <a:cs typeface="+mn-cs"/>
              </a:rPr>
              <a:t>completion time and the average completion time, respectively.</a:t>
            </a:r>
          </a:p>
          <a:p>
            <a:r>
              <a:rPr lang="en-US" altLang="zh-CN" sz="1200" b="0" i="0" u="none" strike="noStrike" kern="1200" baseline="0" dirty="0" smtClean="0">
                <a:solidFill>
                  <a:schemeClr val="tx1"/>
                </a:solidFill>
                <a:latin typeface="+mn-lt"/>
                <a:ea typeface="+mn-ea"/>
                <a:cs typeface="+mn-cs"/>
              </a:rPr>
              <a:t>We can find that TDA-DQ gains the min-max completion</a:t>
            </a:r>
          </a:p>
          <a:p>
            <a:r>
              <a:rPr lang="en-US" altLang="zh-CN" sz="1200" b="0" i="0" u="none" strike="noStrike" kern="1200" baseline="0" dirty="0" smtClean="0">
                <a:solidFill>
                  <a:schemeClr val="tx1"/>
                </a:solidFill>
                <a:latin typeface="+mn-lt"/>
                <a:ea typeface="+mn-ea"/>
                <a:cs typeface="+mn-cs"/>
              </a:rPr>
              <a:t>times, of which 94% are less than 3300 </a:t>
            </a:r>
            <a:r>
              <a:rPr lang="en-US" altLang="zh-CN" sz="1200" b="0" i="0" u="none" strike="noStrike" kern="1200" baseline="0" dirty="0" err="1" smtClean="0">
                <a:solidFill>
                  <a:schemeClr val="tx1"/>
                </a:solidFill>
                <a:latin typeface="+mn-lt"/>
                <a:ea typeface="+mn-ea"/>
                <a:cs typeface="+mn-cs"/>
              </a:rPr>
              <a:t>ms.</a:t>
            </a:r>
            <a:r>
              <a:rPr lang="en-US" altLang="zh-CN" sz="1200" b="0" i="0" u="none" strike="noStrike" kern="1200" baseline="0" dirty="0" smtClean="0">
                <a:solidFill>
                  <a:schemeClr val="tx1"/>
                </a:solidFill>
                <a:latin typeface="+mn-lt"/>
                <a:ea typeface="+mn-ea"/>
                <a:cs typeface="+mn-cs"/>
              </a:rPr>
              <a:t> Meanwhile,</a:t>
            </a:r>
          </a:p>
          <a:p>
            <a:r>
              <a:rPr lang="en-US" altLang="zh-CN" sz="1200" b="0" i="0" u="none" strike="noStrike" kern="1200" baseline="0" dirty="0" smtClean="0">
                <a:solidFill>
                  <a:schemeClr val="tx1"/>
                </a:solidFill>
                <a:latin typeface="+mn-lt"/>
                <a:ea typeface="+mn-ea"/>
                <a:cs typeface="+mn-cs"/>
              </a:rPr>
              <a:t>applying algorithms of DA-DQ, TFS, and Greedy, the system</a:t>
            </a:r>
          </a:p>
          <a:p>
            <a:r>
              <a:rPr lang="en-US" altLang="zh-CN" sz="1200" b="0" i="0" u="none" strike="noStrike" kern="1200" baseline="0" dirty="0" smtClean="0">
                <a:solidFill>
                  <a:schemeClr val="tx1"/>
                </a:solidFill>
                <a:latin typeface="+mn-lt"/>
                <a:ea typeface="+mn-ea"/>
                <a:cs typeface="+mn-cs"/>
              </a:rPr>
              <a:t>can also gain good performance with regard to the maximum</a:t>
            </a:r>
          </a:p>
          <a:p>
            <a:r>
              <a:rPr lang="en-US" altLang="zh-CN" sz="1200" b="0" i="0" u="none" strike="noStrike" kern="1200" baseline="0" dirty="0" smtClean="0">
                <a:solidFill>
                  <a:schemeClr val="tx1"/>
                </a:solidFill>
                <a:latin typeface="+mn-lt"/>
                <a:ea typeface="+mn-ea"/>
                <a:cs typeface="+mn-cs"/>
              </a:rPr>
              <a:t>completion time. Whereas more than 80% applications can be</a:t>
            </a:r>
          </a:p>
          <a:p>
            <a:r>
              <a:rPr lang="en-US" altLang="zh-CN" sz="1200" b="0" i="0" u="none" strike="noStrike" kern="1200" baseline="0" dirty="0" smtClean="0">
                <a:solidFill>
                  <a:schemeClr val="tx1"/>
                </a:solidFill>
                <a:latin typeface="+mn-lt"/>
                <a:ea typeface="+mn-ea"/>
                <a:cs typeface="+mn-cs"/>
              </a:rPr>
              <a:t>completed within 5000 </a:t>
            </a:r>
            <a:r>
              <a:rPr lang="en-US" altLang="zh-CN" sz="1200" b="0" i="0" u="none" strike="noStrike" kern="1200" baseline="0" dirty="0" err="1" smtClean="0">
                <a:solidFill>
                  <a:schemeClr val="tx1"/>
                </a:solidFill>
                <a:latin typeface="+mn-lt"/>
                <a:ea typeface="+mn-ea"/>
                <a:cs typeface="+mn-cs"/>
              </a:rPr>
              <a:t>ms.</a:t>
            </a:r>
            <a:r>
              <a:rPr lang="en-US" altLang="zh-CN" sz="1200" b="0" i="0" u="none" strike="noStrike" kern="1200" baseline="0" dirty="0" smtClean="0">
                <a:solidFill>
                  <a:schemeClr val="tx1"/>
                </a:solidFill>
                <a:latin typeface="+mn-lt"/>
                <a:ea typeface="+mn-ea"/>
                <a:cs typeface="+mn-cs"/>
              </a:rPr>
              <a:t> However, assume the due date of</a:t>
            </a:r>
          </a:p>
          <a:p>
            <a:r>
              <a:rPr lang="en-US" altLang="zh-CN" sz="1200" b="0" i="0" u="none" strike="noStrike" kern="1200" baseline="0" dirty="0" smtClean="0">
                <a:solidFill>
                  <a:schemeClr val="tx1"/>
                </a:solidFill>
                <a:latin typeface="+mn-lt"/>
                <a:ea typeface="+mn-ea"/>
                <a:cs typeface="+mn-cs"/>
              </a:rPr>
              <a:t>the soft real-time applications is 5000 </a:t>
            </a:r>
            <a:r>
              <a:rPr lang="en-US" altLang="zh-CN" sz="1200" b="0" i="0" u="none" strike="noStrike" kern="1200" baseline="0" dirty="0" err="1" smtClean="0">
                <a:solidFill>
                  <a:schemeClr val="tx1"/>
                </a:solidFill>
                <a:latin typeface="+mn-lt"/>
                <a:ea typeface="+mn-ea"/>
                <a:cs typeface="+mn-cs"/>
              </a:rPr>
              <a:t>ms</a:t>
            </a:r>
            <a:r>
              <a:rPr lang="en-US" altLang="zh-CN" sz="1200" b="0" i="0" u="none" strike="noStrike" kern="1200" baseline="0" dirty="0" smtClean="0">
                <a:solidFill>
                  <a:schemeClr val="tx1"/>
                </a:solidFill>
                <a:latin typeface="+mn-lt"/>
                <a:ea typeface="+mn-ea"/>
                <a:cs typeface="+mn-cs"/>
              </a:rPr>
              <a:t>, systems applying LSPF, DA, and TDA have to suffer from high application</a:t>
            </a:r>
          </a:p>
          <a:p>
            <a:r>
              <a:rPr lang="en-US" altLang="zh-CN" sz="1200" b="0" i="0" u="none" strike="noStrike" kern="1200" baseline="0" dirty="0" smtClean="0">
                <a:solidFill>
                  <a:schemeClr val="tx1"/>
                </a:solidFill>
                <a:latin typeface="+mn-lt"/>
                <a:ea typeface="+mn-ea"/>
                <a:cs typeface="+mn-cs"/>
              </a:rPr>
              <a:t>tardiness.</a:t>
            </a:r>
            <a:endParaRPr lang="zh-CN" altLang="en-US" dirty="0"/>
          </a:p>
        </p:txBody>
      </p:sp>
      <p:sp>
        <p:nvSpPr>
          <p:cNvPr id="4" name="灯片编号占位符 3"/>
          <p:cNvSpPr>
            <a:spLocks noGrp="1"/>
          </p:cNvSpPr>
          <p:nvPr>
            <p:ph type="sldNum" sz="quarter" idx="10"/>
          </p:nvPr>
        </p:nvSpPr>
        <p:spPr/>
        <p:txBody>
          <a:bodyPr/>
          <a:lstStyle/>
          <a:p>
            <a:pPr>
              <a:defRPr/>
            </a:pPr>
            <a:fld id="{6C553EF8-A208-4713-B400-1E29C54B41E9}" type="slidenum">
              <a:rPr lang="zh-CN" altLang="en-US" smtClean="0"/>
              <a:pPr>
                <a:defRPr/>
              </a:pPr>
              <a:t>34</a:t>
            </a:fld>
            <a:endParaRPr lang="zh-CN" altLang="en-US"/>
          </a:p>
        </p:txBody>
      </p:sp>
    </p:spTree>
    <p:extLst>
      <p:ext uri="{BB962C8B-B14F-4D97-AF65-F5344CB8AC3E}">
        <p14:creationId xmlns:p14="http://schemas.microsoft.com/office/powerpoint/2010/main" val="3677517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u="none" strike="noStrike" kern="1200" baseline="0" dirty="0" smtClean="0">
                <a:solidFill>
                  <a:schemeClr val="tx1"/>
                </a:solidFill>
                <a:latin typeface="+mn-lt"/>
                <a:ea typeface="+mn-ea"/>
                <a:cs typeface="+mn-cs"/>
              </a:rPr>
              <a:t>路由延迟方面，单一的路由优化由于将最短路径上的大节点分配给各个流，实现了最短路由延迟。而单一的流调度，由于不考虑路由优化，导致了最大的路由延迟。</a:t>
            </a:r>
            <a:endParaRPr lang="en-US" altLang="zh-CN" sz="1200" b="0" i="0" u="none" strike="noStrike" kern="1200" baseline="0" dirty="0" smtClean="0">
              <a:solidFill>
                <a:schemeClr val="tx1"/>
              </a:solidFill>
              <a:latin typeface="+mn-lt"/>
              <a:ea typeface="+mn-ea"/>
              <a:cs typeface="+mn-cs"/>
            </a:endParaRPr>
          </a:p>
          <a:p>
            <a:endParaRPr lang="en-US" altLang="zh-CN" sz="1200" b="0" i="0" u="none" strike="noStrike" kern="1200" baseline="0" dirty="0" smtClean="0">
              <a:solidFill>
                <a:schemeClr val="tx1"/>
              </a:solidFill>
              <a:latin typeface="+mn-lt"/>
              <a:ea typeface="+mn-ea"/>
              <a:cs typeface="+mn-cs"/>
            </a:endParaRP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Figures 11 shows the average routing delay.</a:t>
            </a:r>
          </a:p>
          <a:p>
            <a:r>
              <a:rPr lang="en-US" altLang="zh-CN" sz="1200" b="0" i="0" u="none" strike="noStrike" kern="1200" baseline="0" dirty="0" smtClean="0">
                <a:solidFill>
                  <a:schemeClr val="tx1"/>
                </a:solidFill>
                <a:latin typeface="+mn-lt"/>
                <a:ea typeface="+mn-ea"/>
                <a:cs typeface="+mn-cs"/>
              </a:rPr>
              <a:t>The routing-only strategy LSPF gains the lowest propagation</a:t>
            </a:r>
          </a:p>
          <a:p>
            <a:r>
              <a:rPr lang="en-US" altLang="zh-CN" sz="1200" b="0" i="0" u="none" strike="noStrike" kern="1200" baseline="0" dirty="0" smtClean="0">
                <a:solidFill>
                  <a:schemeClr val="tx1"/>
                </a:solidFill>
                <a:latin typeface="+mn-lt"/>
                <a:ea typeface="+mn-ea"/>
                <a:cs typeface="+mn-cs"/>
              </a:rPr>
              <a:t>delay, as it assigns the big-nodes with the shortest </a:t>
            </a:r>
            <a:r>
              <a:rPr lang="en-US" altLang="zh-CN" sz="1200" b="0" i="0" u="none" strike="noStrike" kern="1200" baseline="0" dirty="0" err="1" smtClean="0">
                <a:solidFill>
                  <a:schemeClr val="tx1"/>
                </a:solidFill>
                <a:latin typeface="+mn-lt"/>
                <a:ea typeface="+mn-ea"/>
                <a:cs typeface="+mn-cs"/>
              </a:rPr>
              <a:t>relaypath</a:t>
            </a:r>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to flows. However, the scheduling-only strategy TFS</a:t>
            </a:r>
          </a:p>
          <a:p>
            <a:r>
              <a:rPr lang="en-US" altLang="zh-CN" sz="1200" b="0" i="0" u="none" strike="noStrike" kern="1200" baseline="0" dirty="0" smtClean="0">
                <a:solidFill>
                  <a:schemeClr val="tx1"/>
                </a:solidFill>
                <a:latin typeface="+mn-lt"/>
                <a:ea typeface="+mn-ea"/>
                <a:cs typeface="+mn-cs"/>
              </a:rPr>
              <a:t>results in the highest propagation delay. Assume an identical</a:t>
            </a:r>
          </a:p>
          <a:p>
            <a:r>
              <a:rPr lang="en-US" altLang="zh-CN" sz="1200" b="0" i="0" u="none" strike="noStrike" kern="1200" baseline="0" dirty="0" smtClean="0">
                <a:solidFill>
                  <a:schemeClr val="tx1"/>
                </a:solidFill>
                <a:latin typeface="+mn-lt"/>
                <a:ea typeface="+mn-ea"/>
                <a:cs typeface="+mn-cs"/>
              </a:rPr>
              <a:t>propagation delay exists on each link, higher propagation delay</a:t>
            </a:r>
          </a:p>
          <a:p>
            <a:r>
              <a:rPr lang="en-US" altLang="zh-CN" sz="1200" b="0" i="0" u="none" strike="noStrike" kern="1200" baseline="0" dirty="0" smtClean="0">
                <a:solidFill>
                  <a:schemeClr val="tx1"/>
                </a:solidFill>
                <a:latin typeface="+mn-lt"/>
                <a:ea typeface="+mn-ea"/>
                <a:cs typeface="+mn-cs"/>
              </a:rPr>
              <a:t>means using more links to complete an application. Hence,</a:t>
            </a:r>
          </a:p>
          <a:p>
            <a:r>
              <a:rPr lang="en-US" altLang="zh-CN" sz="1200" b="0" i="0" u="none" strike="noStrike" kern="1200" baseline="0" dirty="0" smtClean="0">
                <a:solidFill>
                  <a:schemeClr val="tx1"/>
                </a:solidFill>
                <a:latin typeface="+mn-lt"/>
                <a:ea typeface="+mn-ea"/>
                <a:cs typeface="+mn-cs"/>
              </a:rPr>
              <a:t>systems applying TFS may suffer from bandwidth waste and</a:t>
            </a:r>
          </a:p>
          <a:p>
            <a:r>
              <a:rPr lang="en-US" altLang="zh-CN" sz="1200" b="0" i="0" u="none" strike="noStrike" kern="1200" baseline="0" dirty="0" smtClean="0">
                <a:solidFill>
                  <a:schemeClr val="tx1"/>
                </a:solidFill>
                <a:latin typeface="+mn-lt"/>
                <a:ea typeface="+mn-ea"/>
                <a:cs typeface="+mn-cs"/>
              </a:rPr>
              <a:t>higher risk of link failure. This further enhances the necessity</a:t>
            </a:r>
          </a:p>
          <a:p>
            <a:r>
              <a:rPr lang="en-US" altLang="zh-CN" sz="1200" b="0" i="0" u="none" strike="noStrike" kern="1200" baseline="0" dirty="0" smtClean="0">
                <a:solidFill>
                  <a:schemeClr val="tx1"/>
                </a:solidFill>
                <a:latin typeface="+mn-lt"/>
                <a:ea typeface="+mn-ea"/>
                <a:cs typeface="+mn-cs"/>
              </a:rPr>
              <a:t>of integrating routing and scheduling even in the cases that</a:t>
            </a:r>
          </a:p>
          <a:p>
            <a:r>
              <a:rPr lang="en-US" altLang="zh-CN" sz="1200" b="0" i="0" u="none" strike="noStrike" kern="1200" baseline="0" dirty="0" smtClean="0">
                <a:solidFill>
                  <a:schemeClr val="tx1"/>
                </a:solidFill>
                <a:latin typeface="+mn-lt"/>
                <a:ea typeface="+mn-ea"/>
                <a:cs typeface="+mn-cs"/>
              </a:rPr>
              <a:t>routing delay is much less than handling time.</a:t>
            </a:r>
            <a:endParaRPr lang="zh-CN" altLang="en-US" dirty="0"/>
          </a:p>
        </p:txBody>
      </p:sp>
      <p:sp>
        <p:nvSpPr>
          <p:cNvPr id="4" name="灯片编号占位符 3"/>
          <p:cNvSpPr>
            <a:spLocks noGrp="1"/>
          </p:cNvSpPr>
          <p:nvPr>
            <p:ph type="sldNum" sz="quarter" idx="10"/>
          </p:nvPr>
        </p:nvSpPr>
        <p:spPr/>
        <p:txBody>
          <a:bodyPr/>
          <a:lstStyle/>
          <a:p>
            <a:pPr>
              <a:defRPr/>
            </a:pPr>
            <a:fld id="{6C553EF8-A208-4713-B400-1E29C54B41E9}" type="slidenum">
              <a:rPr lang="zh-CN" altLang="en-US" smtClean="0"/>
              <a:pPr>
                <a:defRPr/>
              </a:pPr>
              <a:t>35</a:t>
            </a:fld>
            <a:endParaRPr lang="zh-CN" altLang="en-US"/>
          </a:p>
        </p:txBody>
      </p:sp>
    </p:spTree>
    <p:extLst>
      <p:ext uri="{BB962C8B-B14F-4D97-AF65-F5344CB8AC3E}">
        <p14:creationId xmlns:p14="http://schemas.microsoft.com/office/powerpoint/2010/main" val="27205352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求解优化问题下界的方法很多。这里采用拉格朗日松弛的方法。将原问题的难约束松弛后，转变成容易求解的子问题。</a:t>
            </a:r>
            <a:endParaRPr lang="zh-CN" altLang="en-US" dirty="0"/>
          </a:p>
        </p:txBody>
      </p:sp>
      <p:sp>
        <p:nvSpPr>
          <p:cNvPr id="4" name="灯片编号占位符 3"/>
          <p:cNvSpPr>
            <a:spLocks noGrp="1"/>
          </p:cNvSpPr>
          <p:nvPr>
            <p:ph type="sldNum" sz="quarter" idx="10"/>
          </p:nvPr>
        </p:nvSpPr>
        <p:spPr/>
        <p:txBody>
          <a:bodyPr/>
          <a:lstStyle/>
          <a:p>
            <a:pPr>
              <a:defRPr/>
            </a:pPr>
            <a:fld id="{6C553EF8-A208-4713-B400-1E29C54B41E9}" type="slidenum">
              <a:rPr lang="zh-CN" altLang="en-US" smtClean="0"/>
              <a:pPr>
                <a:defRPr/>
              </a:pPr>
              <a:t>36</a:t>
            </a:fld>
            <a:endParaRPr lang="zh-CN" altLang="en-US"/>
          </a:p>
        </p:txBody>
      </p:sp>
    </p:spTree>
    <p:extLst>
      <p:ext uri="{BB962C8B-B14F-4D97-AF65-F5344CB8AC3E}">
        <p14:creationId xmlns:p14="http://schemas.microsoft.com/office/powerpoint/2010/main" val="12236372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algn="just">
                  <a:lnSpc>
                    <a:spcPct val="120000"/>
                  </a:lnSpc>
                </a:pPr>
                <a:r>
                  <a:rPr lang="zh-CN" altLang="en-US" sz="1200" dirty="0" smtClean="0"/>
                  <a:t>进一步，设计次梯度优化算法，通过迭代的方式，求得问题的下界。本质上，次梯度优化算法是一种启发式的算法。</a:t>
                </a:r>
                <a:endParaRPr lang="en-US" altLang="zh-CN" sz="1200" dirty="0"/>
              </a:p>
            </p:txBody>
          </p:sp>
        </mc:Choice>
        <mc:Fallback xmlns="">
          <p:sp>
            <p:nvSpPr>
              <p:cNvPr id="3" name="备注占位符 2"/>
              <p:cNvSpPr>
                <a:spLocks noGrp="1"/>
              </p:cNvSpPr>
              <p:nvPr>
                <p:ph type="body" idx="1"/>
              </p:nvPr>
            </p:nvSpPr>
            <p:spPr/>
            <p:txBody>
              <a:bodyPr/>
              <a:lstStyle/>
              <a:p>
                <a:pPr algn="just">
                  <a:lnSpc>
                    <a:spcPct val="120000"/>
                  </a:lnSpc>
                </a:pPr>
                <a:r>
                  <a:rPr lang="en-US" altLang="zh-CN" sz="1200" dirty="0" smtClean="0"/>
                  <a:t>The </a:t>
                </a:r>
                <a:r>
                  <a:rPr lang="en-US" altLang="zh-CN" sz="1200" dirty="0"/>
                  <a:t>subgradient optimization algorithm aims to find a  </a:t>
                </a:r>
                <a:r>
                  <a:rPr lang="en-US" altLang="zh-CN" sz="1200" dirty="0" smtClean="0"/>
                  <a:t>to maximize </a:t>
                </a:r>
                <a:r>
                  <a:rPr lang="en-US" altLang="zh-CN" sz="1200" dirty="0"/>
                  <a:t>Z(</a:t>
                </a:r>
                <a:r>
                  <a:rPr lang="zh-CN" altLang="en-US" sz="1200" i="0" dirty="0">
                    <a:solidFill>
                      <a:srgbClr val="002060"/>
                    </a:solidFill>
                    <a:latin typeface="Cambria Math" panose="02040503050406030204" pitchFamily="18" charset="0"/>
                  </a:rPr>
                  <a:t>𝜆</a:t>
                </a:r>
                <a:r>
                  <a:rPr lang="en-US" altLang="zh-CN" sz="1200" dirty="0"/>
                  <a:t>) (the lower bound) by means of </a:t>
                </a:r>
                <a:r>
                  <a:rPr lang="en-US" altLang="zh-CN" sz="1200" dirty="0" smtClean="0"/>
                  <a:t>iteration.</a:t>
                </a:r>
                <a:endParaRPr lang="en-US" altLang="zh-CN" sz="1200" dirty="0"/>
              </a:p>
            </p:txBody>
          </p:sp>
        </mc:Fallback>
      </mc:AlternateContent>
      <p:sp>
        <p:nvSpPr>
          <p:cNvPr id="4" name="灯片编号占位符 3"/>
          <p:cNvSpPr>
            <a:spLocks noGrp="1"/>
          </p:cNvSpPr>
          <p:nvPr>
            <p:ph type="sldNum" sz="quarter" idx="10"/>
          </p:nvPr>
        </p:nvSpPr>
        <p:spPr/>
        <p:txBody>
          <a:bodyPr/>
          <a:lstStyle/>
          <a:p>
            <a:pPr>
              <a:defRPr/>
            </a:pPr>
            <a:fld id="{6C553EF8-A208-4713-B400-1E29C54B41E9}" type="slidenum">
              <a:rPr lang="zh-CN" altLang="en-US" smtClean="0"/>
              <a:pPr>
                <a:defRPr/>
              </a:pPr>
              <a:t>37</a:t>
            </a:fld>
            <a:endParaRPr lang="zh-CN" altLang="en-US"/>
          </a:p>
        </p:txBody>
      </p:sp>
    </p:spTree>
    <p:extLst>
      <p:ext uri="{BB962C8B-B14F-4D97-AF65-F5344CB8AC3E}">
        <p14:creationId xmlns:p14="http://schemas.microsoft.com/office/powerpoint/2010/main" val="1098423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Whereas it is cost-inefficient to indiscriminately send all raw data to the server, a solution towards effective processing of data-intensive workloads is enabling the networked nodes with processing capacity. However, capability</a:t>
            </a:r>
          </a:p>
          <a:p>
            <a:r>
              <a:rPr lang="en-US" altLang="zh-CN" sz="1200" b="0" i="0" u="none" strike="noStrike" kern="1200" baseline="0" dirty="0" smtClean="0">
                <a:solidFill>
                  <a:schemeClr val="tx1"/>
                </a:solidFill>
                <a:latin typeface="+mn-lt"/>
                <a:ea typeface="+mn-ea"/>
                <a:cs typeface="+mn-cs"/>
              </a:rPr>
              <a:t>anisotropy, stage treatment, and load balancing promote an increasing number of special data-intensive workloads, requiring being processed (such as size changing, format conversion, and noise handling) at intermediate nodes on its route to destination, which is called </a:t>
            </a:r>
            <a:r>
              <a:rPr lang="en-US" altLang="zh-CN" sz="1200" b="0" i="1" u="none" strike="noStrike" kern="1200" baseline="0" dirty="0" smtClean="0">
                <a:solidFill>
                  <a:schemeClr val="tx1"/>
                </a:solidFill>
                <a:latin typeface="+mn-lt"/>
                <a:ea typeface="+mn-ea"/>
                <a:cs typeface="+mn-cs"/>
              </a:rPr>
              <a:t>intermediate processing constraint</a:t>
            </a:r>
            <a:r>
              <a:rPr lang="en-US" altLang="zh-CN" sz="1200" b="0" i="0" u="none" strike="noStrike" kern="1200" baseline="0" dirty="0" smtClean="0">
                <a:solidFill>
                  <a:schemeClr val="tx1"/>
                </a:solidFill>
                <a:latin typeface="+mn-lt"/>
                <a:ea typeface="+mn-ea"/>
                <a:cs typeface="+mn-cs"/>
              </a:rPr>
              <a:t>. An intermediate processing node is usually a dedicated high performance machine with sufficient resources (e.g., CPU cores, memory). For simplicity, we call it </a:t>
            </a:r>
            <a:r>
              <a:rPr lang="en-US" altLang="zh-CN" sz="1200" b="1" i="0" u="none" strike="noStrike" kern="1200" baseline="0" dirty="0" smtClean="0">
                <a:solidFill>
                  <a:schemeClr val="tx1"/>
                </a:solidFill>
                <a:latin typeface="+mn-lt"/>
                <a:ea typeface="+mn-ea"/>
                <a:cs typeface="+mn-cs"/>
              </a:rPr>
              <a:t>big-node </a:t>
            </a:r>
            <a:r>
              <a:rPr lang="en-US" altLang="zh-CN" sz="1200" b="0" i="0" u="none" strike="noStrike" kern="1200" baseline="0" dirty="0" smtClean="0">
                <a:solidFill>
                  <a:schemeClr val="tx1"/>
                </a:solidFill>
                <a:latin typeface="+mn-lt"/>
                <a:ea typeface="+mn-ea"/>
                <a:cs typeface="+mn-cs"/>
              </a:rPr>
              <a:t>in this paper.</a:t>
            </a:r>
            <a:endParaRPr lang="en-US" altLang="zh-CN" dirty="0" smtClean="0"/>
          </a:p>
        </p:txBody>
      </p:sp>
      <p:sp>
        <p:nvSpPr>
          <p:cNvPr id="4" name="灯片编号占位符 3"/>
          <p:cNvSpPr>
            <a:spLocks noGrp="1"/>
          </p:cNvSpPr>
          <p:nvPr>
            <p:ph type="sldNum" sz="quarter" idx="10"/>
          </p:nvPr>
        </p:nvSpPr>
        <p:spPr/>
        <p:txBody>
          <a:bodyPr/>
          <a:lstStyle/>
          <a:p>
            <a:pPr>
              <a:defRPr/>
            </a:pPr>
            <a:fld id="{6C553EF8-A208-4713-B400-1E29C54B41E9}" type="slidenum">
              <a:rPr lang="zh-CN" altLang="en-US" smtClean="0"/>
              <a:pPr>
                <a:defRPr/>
              </a:pPr>
              <a:t>4</a:t>
            </a:fld>
            <a:endParaRPr lang="zh-CN" altLang="en-US"/>
          </a:p>
        </p:txBody>
      </p:sp>
    </p:spTree>
    <p:extLst>
      <p:ext uri="{BB962C8B-B14F-4D97-AF65-F5344CB8AC3E}">
        <p14:creationId xmlns:p14="http://schemas.microsoft.com/office/powerpoint/2010/main" val="1180196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Take the smart city as an example, cameras distributed in each district aggregate to a monitoring network of intelligent transportation system (ITS). A typical application is that when capturing all the </a:t>
            </a:r>
            <a:r>
              <a:rPr lang="en-US" altLang="zh-CN" sz="1200" b="0" i="0" u="none" strike="noStrike" kern="1200" baseline="0" dirty="0" err="1" smtClean="0">
                <a:solidFill>
                  <a:schemeClr val="tx1"/>
                </a:solidFill>
                <a:latin typeface="+mn-lt"/>
                <a:ea typeface="+mn-ea"/>
                <a:cs typeface="+mn-cs"/>
              </a:rPr>
              <a:t>peccant</a:t>
            </a:r>
            <a:r>
              <a:rPr lang="en-US" altLang="zh-CN" sz="1200" b="0" i="0" u="none" strike="noStrike" kern="1200" baseline="0" dirty="0" smtClean="0">
                <a:solidFill>
                  <a:schemeClr val="tx1"/>
                </a:solidFill>
                <a:latin typeface="+mn-lt"/>
                <a:ea typeface="+mn-ea"/>
                <a:cs typeface="+mn-cs"/>
              </a:rPr>
              <a:t> vehicles (traffic violations) at some point, distributed cameras transmit their snapshots to the control center. Due to limited processing ability of the camera embedded system, image processing needs to be migrated to one of the capable big-nodes (e.g., graphic workstations).</a:t>
            </a:r>
            <a:endParaRPr lang="en-US" altLang="zh-CN" dirty="0" smtClean="0"/>
          </a:p>
        </p:txBody>
      </p:sp>
      <p:sp>
        <p:nvSpPr>
          <p:cNvPr id="4" name="灯片编号占位符 3"/>
          <p:cNvSpPr>
            <a:spLocks noGrp="1"/>
          </p:cNvSpPr>
          <p:nvPr>
            <p:ph type="sldNum" sz="quarter" idx="10"/>
          </p:nvPr>
        </p:nvSpPr>
        <p:spPr/>
        <p:txBody>
          <a:bodyPr/>
          <a:lstStyle/>
          <a:p>
            <a:pPr>
              <a:defRPr/>
            </a:pPr>
            <a:fld id="{6C553EF8-A208-4713-B400-1E29C54B41E9}" type="slidenum">
              <a:rPr lang="zh-CN" altLang="en-US" smtClean="0"/>
              <a:pPr>
                <a:defRPr/>
              </a:pPr>
              <a:t>5</a:t>
            </a:fld>
            <a:endParaRPr lang="zh-CN" altLang="en-US"/>
          </a:p>
        </p:txBody>
      </p:sp>
    </p:spTree>
    <p:extLst>
      <p:ext uri="{BB962C8B-B14F-4D97-AF65-F5344CB8AC3E}">
        <p14:creationId xmlns:p14="http://schemas.microsoft.com/office/powerpoint/2010/main" val="1405727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On the other hand, for the </a:t>
            </a:r>
            <a:r>
              <a:rPr lang="en-US" altLang="zh-CN" sz="1200" b="0" i="1" u="none" strike="noStrike" kern="1200" baseline="0" dirty="0" smtClean="0">
                <a:solidFill>
                  <a:schemeClr val="tx1"/>
                </a:solidFill>
                <a:latin typeface="+mn-lt"/>
                <a:ea typeface="+mn-ea"/>
                <a:cs typeface="+mn-cs"/>
              </a:rPr>
              <a:t>flows</a:t>
            </a:r>
            <a:r>
              <a:rPr lang="en-US" altLang="zh-CN" sz="1200" b="0" i="0" u="none" strike="noStrike" kern="1200" baseline="0" dirty="0" smtClean="0">
                <a:solidFill>
                  <a:schemeClr val="tx1"/>
                </a:solidFill>
                <a:latin typeface="+mn-lt"/>
                <a:ea typeface="+mn-ea"/>
                <a:cs typeface="+mn-cs"/>
              </a:rPr>
              <a:t> of a soft real-time application, their expected completion time varies due to the interdependence of flows, i.e., deadline of each flow might be discrepant. Flow completion time is the sum of</a:t>
            </a:r>
          </a:p>
          <a:p>
            <a:r>
              <a:rPr lang="en-US" altLang="zh-CN" sz="1200" b="0" i="0" u="none" strike="noStrike" kern="1200" baseline="0" dirty="0" smtClean="0">
                <a:solidFill>
                  <a:schemeClr val="tx1"/>
                </a:solidFill>
                <a:latin typeface="+mn-lt"/>
                <a:ea typeface="+mn-ea"/>
                <a:cs typeface="+mn-cs"/>
              </a:rPr>
              <a:t>handling time and routing delay. Handling time is composed of the </a:t>
            </a:r>
            <a:r>
              <a:rPr lang="en-US" altLang="zh-CN" sz="1200" b="0" i="0" u="none" strike="noStrike" kern="1200" baseline="0" dirty="0" err="1" smtClean="0">
                <a:solidFill>
                  <a:schemeClr val="tx1"/>
                </a:solidFill>
                <a:latin typeface="+mn-lt"/>
                <a:ea typeface="+mn-ea"/>
                <a:cs typeface="+mn-cs"/>
              </a:rPr>
              <a:t>queueing</a:t>
            </a:r>
            <a:r>
              <a:rPr lang="en-US" altLang="zh-CN" sz="1200" b="0" i="0" u="none" strike="noStrike" kern="1200" baseline="0" dirty="0" smtClean="0">
                <a:solidFill>
                  <a:schemeClr val="tx1"/>
                </a:solidFill>
                <a:latin typeface="+mn-lt"/>
                <a:ea typeface="+mn-ea"/>
                <a:cs typeface="+mn-cs"/>
              </a:rPr>
              <a:t> time and the processing time for a flow to be processed on a big-node.</a:t>
            </a:r>
            <a:endParaRPr lang="en-US" altLang="zh-CN" sz="1200" b="0" i="0" u="none" strike="noStrike" kern="1200" baseline="0" dirty="0" smtClean="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pPr>
              <a:defRPr/>
            </a:pPr>
            <a:fld id="{6C553EF8-A208-4713-B400-1E29C54B41E9}" type="slidenum">
              <a:rPr lang="zh-CN" altLang="en-US" smtClean="0"/>
              <a:pPr>
                <a:defRPr/>
              </a:pPr>
              <a:t>6</a:t>
            </a:fld>
            <a:endParaRPr lang="zh-CN" altLang="en-US"/>
          </a:p>
        </p:txBody>
      </p:sp>
    </p:spTree>
    <p:extLst>
      <p:ext uri="{BB962C8B-B14F-4D97-AF65-F5344CB8AC3E}">
        <p14:creationId xmlns:p14="http://schemas.microsoft.com/office/powerpoint/2010/main" val="3835277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Assume big-nodes are heterogeneous with different processing speed, then routing delay depends on the selection of big-nodes, and the </a:t>
            </a:r>
            <a:r>
              <a:rPr lang="en-US" altLang="zh-CN" sz="1200" b="0" i="0" u="none" strike="noStrike" kern="1200" baseline="0" dirty="0" err="1" smtClean="0">
                <a:solidFill>
                  <a:schemeClr val="tx1"/>
                </a:solidFill>
                <a:latin typeface="+mn-lt"/>
                <a:ea typeface="+mn-ea"/>
                <a:cs typeface="+mn-cs"/>
              </a:rPr>
              <a:t>queueing</a:t>
            </a:r>
            <a:r>
              <a:rPr lang="en-US" altLang="zh-CN" sz="1200" b="0" i="0" u="none" strike="noStrike" kern="1200" baseline="0" dirty="0" smtClean="0">
                <a:solidFill>
                  <a:schemeClr val="tx1"/>
                </a:solidFill>
                <a:latin typeface="+mn-lt"/>
                <a:ea typeface="+mn-ea"/>
                <a:cs typeface="+mn-cs"/>
              </a:rPr>
              <a:t> time depends on the scheduling scheme on big-nodes.</a:t>
            </a:r>
            <a:endParaRPr lang="zh-CN" altLang="en-US" dirty="0"/>
          </a:p>
        </p:txBody>
      </p:sp>
      <p:sp>
        <p:nvSpPr>
          <p:cNvPr id="4" name="灯片编号占位符 3"/>
          <p:cNvSpPr>
            <a:spLocks noGrp="1"/>
          </p:cNvSpPr>
          <p:nvPr>
            <p:ph type="sldNum" sz="quarter" idx="10"/>
          </p:nvPr>
        </p:nvSpPr>
        <p:spPr/>
        <p:txBody>
          <a:bodyPr/>
          <a:lstStyle/>
          <a:p>
            <a:pPr>
              <a:defRPr/>
            </a:pPr>
            <a:fld id="{6C553EF8-A208-4713-B400-1E29C54B41E9}" type="slidenum">
              <a:rPr lang="zh-CN" altLang="en-US" smtClean="0"/>
              <a:pPr>
                <a:defRPr/>
              </a:pPr>
              <a:t>7</a:t>
            </a:fld>
            <a:endParaRPr lang="zh-CN" altLang="en-US"/>
          </a:p>
        </p:txBody>
      </p:sp>
    </p:spTree>
    <p:extLst>
      <p:ext uri="{BB962C8B-B14F-4D97-AF65-F5344CB8AC3E}">
        <p14:creationId xmlns:p14="http://schemas.microsoft.com/office/powerpoint/2010/main" val="646281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However, the interaction of routing and scheduling makes it challenging to simultaneously reduce the </a:t>
            </a:r>
            <a:r>
              <a:rPr lang="en-US" altLang="zh-CN" sz="1200" b="0" i="0" u="none" strike="noStrike" kern="1200" baseline="0" dirty="0" err="1" smtClean="0">
                <a:solidFill>
                  <a:schemeClr val="tx1"/>
                </a:solidFill>
                <a:latin typeface="+mn-lt"/>
                <a:ea typeface="+mn-ea"/>
                <a:cs typeface="+mn-cs"/>
              </a:rPr>
              <a:t>queueing</a:t>
            </a:r>
            <a:r>
              <a:rPr lang="en-US" altLang="zh-CN" sz="1200" b="0" i="0" u="none" strike="noStrike" kern="1200" baseline="0" dirty="0" smtClean="0">
                <a:solidFill>
                  <a:schemeClr val="tx1"/>
                </a:solidFill>
                <a:latin typeface="+mn-lt"/>
                <a:ea typeface="+mn-ea"/>
                <a:cs typeface="+mn-cs"/>
              </a:rPr>
              <a:t> time, processing time, and routing delay. For instance, as to a flow, being processed at a high-performance big-node gains smaller processing time. However, the path length might be long. Besides, achieving the minimal routing delay is to select the big-node on its shortest path. However, the </a:t>
            </a:r>
            <a:r>
              <a:rPr lang="en-US" altLang="zh-CN" sz="1200" b="0" i="0" u="none" strike="noStrike" kern="1200" baseline="0" dirty="0" err="1" smtClean="0">
                <a:solidFill>
                  <a:schemeClr val="tx1"/>
                </a:solidFill>
                <a:latin typeface="+mn-lt"/>
                <a:ea typeface="+mn-ea"/>
                <a:cs typeface="+mn-cs"/>
              </a:rPr>
              <a:t>queueing</a:t>
            </a:r>
            <a:r>
              <a:rPr lang="en-US" altLang="zh-CN" sz="1200" b="0" i="0" u="none" strike="noStrike" kern="1200" baseline="0" dirty="0" smtClean="0">
                <a:solidFill>
                  <a:schemeClr val="tx1"/>
                </a:solidFill>
                <a:latin typeface="+mn-lt"/>
                <a:ea typeface="+mn-ea"/>
                <a:cs typeface="+mn-cs"/>
              </a:rPr>
              <a:t> time might be extremely long on an overloaded big-node.  Under these circumstances, to minimize the total completion time, flow scheduling should take into account the collaborative routing strategies</a:t>
            </a:r>
            <a:endParaRPr lang="en-US" altLang="zh-CN" sz="1200" b="0" i="0" u="none" strike="noStrike" kern="1200" baseline="0" dirty="0" smtClean="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pPr>
              <a:defRPr/>
            </a:pPr>
            <a:fld id="{6C553EF8-A208-4713-B400-1E29C54B41E9}" type="slidenum">
              <a:rPr lang="zh-CN" altLang="en-US" smtClean="0"/>
              <a:pPr>
                <a:defRPr/>
              </a:pPr>
              <a:t>8</a:t>
            </a:fld>
            <a:endParaRPr lang="zh-CN" altLang="en-US"/>
          </a:p>
        </p:txBody>
      </p:sp>
    </p:spTree>
    <p:extLst>
      <p:ext uri="{BB962C8B-B14F-4D97-AF65-F5344CB8AC3E}">
        <p14:creationId xmlns:p14="http://schemas.microsoft.com/office/powerpoint/2010/main" val="172622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This paper is devoted to addressing the following question: </a:t>
            </a:r>
            <a:r>
              <a:rPr lang="en-US" altLang="zh-CN" sz="1200" b="1" i="0" u="none" strike="noStrike" kern="1200" baseline="0" dirty="0" smtClean="0">
                <a:solidFill>
                  <a:schemeClr val="tx1"/>
                </a:solidFill>
                <a:latin typeface="+mn-lt"/>
                <a:ea typeface="+mn-ea"/>
                <a:cs typeface="+mn-cs"/>
              </a:rPr>
              <a:t>how to assign big-nodes to flows, and which flow should be preferentially processed, to minimize the total tardiness of all flows?</a:t>
            </a:r>
            <a:endParaRPr lang="en-US" altLang="zh-CN" sz="1200" b="0" i="0" u="none" strike="noStrike" kern="1200" baseline="0" dirty="0" smtClean="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pPr>
              <a:defRPr/>
            </a:pPr>
            <a:fld id="{6C553EF8-A208-4713-B400-1E29C54B41E9}" type="slidenum">
              <a:rPr lang="zh-CN" altLang="en-US" smtClean="0"/>
              <a:pPr>
                <a:defRPr/>
              </a:pPr>
              <a:t>9</a:t>
            </a:fld>
            <a:endParaRPr lang="zh-CN" altLang="en-US"/>
          </a:p>
        </p:txBody>
      </p:sp>
    </p:spTree>
    <p:extLst>
      <p:ext uri="{BB962C8B-B14F-4D97-AF65-F5344CB8AC3E}">
        <p14:creationId xmlns:p14="http://schemas.microsoft.com/office/powerpoint/2010/main" val="6994985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52736"/>
            <a:ext cx="9144000" cy="409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685800" y="1338486"/>
            <a:ext cx="7772400" cy="1470025"/>
          </a:xfrm>
        </p:spPr>
        <p:txBody>
          <a:bodyPr/>
          <a:lstStyle>
            <a:lvl1pPr>
              <a:defRPr b="1">
                <a:solidFill>
                  <a:schemeClr val="bg1"/>
                </a:solidFill>
              </a:defRPr>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094261"/>
            <a:ext cx="6400800" cy="1752600"/>
          </a:xfrm>
        </p:spPr>
        <p:txBody>
          <a:bodyPr/>
          <a:lstStyle>
            <a:lvl1pPr marL="0" indent="0" algn="ctr">
              <a:buNone/>
              <a:defRPr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7" name="日期占位符 3"/>
          <p:cNvSpPr>
            <a:spLocks noGrp="1"/>
          </p:cNvSpPr>
          <p:nvPr>
            <p:ph type="dt" sz="half" idx="10"/>
          </p:nvPr>
        </p:nvSpPr>
        <p:spPr/>
        <p:txBody>
          <a:bodyPr/>
          <a:lstStyle>
            <a:lvl1pPr>
              <a:defRPr/>
            </a:lvl1pPr>
          </a:lstStyle>
          <a:p>
            <a:pPr>
              <a:defRPr/>
            </a:pPr>
            <a:fld id="{9B0DA32B-0F86-4520-859C-42CB2068A86F}" type="datetime1">
              <a:rPr lang="zh-CN" altLang="en-US" smtClean="0"/>
              <a:t>2016/7/14</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dirty="0"/>
          </a:p>
        </p:txBody>
      </p:sp>
      <p:sp>
        <p:nvSpPr>
          <p:cNvPr id="9" name="灯片编号占位符 5"/>
          <p:cNvSpPr>
            <a:spLocks noGrp="1"/>
          </p:cNvSpPr>
          <p:nvPr>
            <p:ph type="sldNum" sz="quarter" idx="12"/>
          </p:nvPr>
        </p:nvSpPr>
        <p:spPr/>
        <p:txBody>
          <a:bodyPr/>
          <a:lstStyle>
            <a:lvl1pPr>
              <a:defRPr/>
            </a:lvl1pPr>
          </a:lstStyle>
          <a:p>
            <a:pPr>
              <a:defRPr/>
            </a:pPr>
            <a:fld id="{E00A47B1-09D9-4943-9628-ADAE68CC06D3}" type="slidenum">
              <a:rPr lang="zh-CN" altLang="en-US"/>
              <a:pPr>
                <a:defRPr/>
              </a:pPr>
              <a:t>‹#›</a:t>
            </a:fld>
            <a:endParaRPr lang="zh-CN" altLang="en-US"/>
          </a:p>
        </p:txBody>
      </p:sp>
      <p:sp>
        <p:nvSpPr>
          <p:cNvPr id="6" name="圆角矩形 5"/>
          <p:cNvSpPr/>
          <p:nvPr userDrawn="1"/>
        </p:nvSpPr>
        <p:spPr>
          <a:xfrm>
            <a:off x="3131840" y="5229200"/>
            <a:ext cx="1872208" cy="158417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AutoShape 2" descr="data:image/jpeg;base64,/9j/4AAQSkZJRgABAQAAAQABAAD/2wCEAAkGBhESEBUUExQUFBUWGRgZGRgXFhcVHxweHyIYHCAmHhoXJyYgISElHh8ZIi8iJCc1LSwsGyE9NTwqOigtLCkBCQoKDgwOGQ8PGjQlHx8vLDEsNTY1NTA1KTA1NSo0LjQsKSoqMissNCkvNTQwNTQsLCwsLi4vLDEtLDE0NCwtNf/AABEIAIAAbAMBIgACEQEDEQH/xAAcAAACAwEBAQEAAAAAAAAAAAAABgQFBwMCAQj/xAA8EAACAQMDAgQDBgMGBwEAAAABAgMABBEFEiEGMRMiQVEHYYEUIzJCcZEzobFigqKywfAVJFJTcpLRF//EABoBAAIDAQEAAAAAAAAAAAAAAAADAQIEBQb/xAApEQACAgECBAUFAQAAAAAAAAAAAQIRAyExBBJB8BNRYYHhInGxwdGR/9oADAMBAAIRAxEAPwDcaKKKACiiigAr4zADJ4FfaWuttdSK3ljy/itGSAqF+DxzjGAeR34qs5KCtloxcnSLWDXIXkWNSSzKWGAewz39u3rXeHUI2kaNWy6Y3D2zSH0VFc3ltvSX7LFyAI1Ulm7EsxO4nPJ7HOQMd6etM0xIECr343Me7Htlj7mqQlKWpecYxdEuiiimigooooAKKKKACiiigAorxLMqjLEKO2SQP61T9YPKLRzDMYJPysFDc+nDfv8ASoclFW+hKTbouJplRSzHCqCSfYDk0pa/1Ir224wSLCxAEr7QAcjuoO5QeVJOCPb2YrCQT2yFx+NAWGPUjn+dQYtIjUPbSfeRSgkBh+m4E9j7/v7ZpWROSpPRoZCou3ujKuj+u3sD4P3ckckkhKlihQ9vxAEYOM4x60x//tALsq2wbYCzYmzlRgHb5AM8juf/AKO1v8K7G4muGZWRVk2IEbH4VXJ5znzEj6VW6v8AC6FZTDAwR2jYpg8sBjhvqO/Y4+lY6zY4qn+DfzYMknzR19zTNF1mK6gSaI5Rxnngj0II9wanUudAW8cdjGiKVK5EinuJBw4/ccfLFRetusVtJrWAlkNxJjxAAQoGB5gfTJH0rcpfRzHPcfraQ20VyedUUF2UemSQoz9a60wWFFFFABRRRQBG1GyE0TITjI798Gkua5PkglOFiJ3Y7j5D6EgfSn2sr6s1o2eoq/h/aIXY787h4b8fiwDlTwQT68Htzi4nFztNbvT7rc0YZVdj5oeuJMSiRsqpwDxtA4wOOx+Xyqt69vhHGhzyCWCgcn9DkY9vqKotS+IN5iNbW2QBztDMWYLxngDbuPBwBSdpPVt7fagxO1nhzsjdWCowzyU43Pn3yB7cVbM5Y4OEnb69onGlJ8y2Lub4lTWtqI3Q28vm5lRmJZiXyOcKPN+Ycetc9H+JIgidJBGlyxG523bipI8+DnxOCWAVsewxWc9YLdTyM8p3uXPlX3zjge/au+saZK9taQsU3ImFJwSWG5mAb1ULge2VqkFKVU/hd+/qXlSu18n6Q0Jofs0ZgO6IruU85bPOTnnJJJPzJpI6g6mtLyZ7ZoZElgIKvKgTkg8YPmCkHvjHPpVZ0HqOoR2+Efx1jIUxnMmzgYA/Nj9Mj9MVfX/VImjMc9srZBz95gj9AVyp+tP8eGN1PShPhOW2tlb/AMMk1O5tdzuq2nhu+D3Kk9x6lmXGfQBq06s9+EVjFElwBP487MplPcJ+Lauff8RP/lWhU5SUlaFyTTphRRRUlQoNFFACZFrF7ajwpwkhBJ8XDASZJPHOFOPy54x6jmq251HMxmjBjJOTzu54HBx/KtFpD6iYm5bLBsEAKMnHy49fl8/nXM4yM4rm5tL09Pfc14ZKTqhc6s1u7ZUkVBIYzwBhSORk/tkcciqvUbKS1uI75QQBIiSn33fhY/Xyk/2hVv1Lq62sHilhneqElS4QHIJ2qRkg44HYe5wKrde/4sunuLqK2itpNju6MzuoUhhhPnx+/pSU5ZKc3orX8T9/0N0joupS/EaALPNsJUEq4IAOQwVsc4/3mlSbWprmaNmONhVV4x685A98dvatK0vqBxska3gknZEK71JxGF4I82MgfWqrrbUUu2i228EckpKwTIjIzOCuFODjBJIywIHH61qxScMfLfff4fkUaTkm0WVpLNaSB4vI2Ow7HODj25788HHvVrqPWN7KPBYqikeZlQliPlj17dqWdcu9Ssyr3sUCLhFAVt/iHAXb5exIyc9hj9KkareR+BIRIJbc8Ar/ABInJ7Mfyt/hb610lmhkjpv+zJyOL9D3pPWNto8LR2lvLNNMQ7vKwTJHGNgywA5wO/PJNaN0Z1ddXaIbize2LhiCT3xjnafMAcjk+uOPWqv4OXReyINwlzsc7W8wkQHPldW5BHODkjBPtWgUmm9Uyza2oKKKKuLCikfqm4ma+EMl61hbeDuV0MaGVyxBHiygqu0bfKOTnNcumLWxhvU2alc3czLIirLN4y44ZsbVCj8PoefnQA+N2rLOlOprVoWklSQsCygD/qBIY7sjnPIOfWtUrNj02Le5a3gIUsWkRSRhg2Wxz2/MBn0FV8GGSScuhdTcU0uona/fNfafchLcQRieFBLJKXBO7ceQMAKvLYz6etT+qPiNBfWDWke5ZXTYC6NGueO7MMAHGB8yM4q1i+IDSyNYXEDQTxEFeNoZQCPw+h5zkcH0xUfWLnBiA3fxU5GcY59f9K5HFZFjmoJaLXvQ3YYPJqxf0+Nfs6cNs2pu7bt+P8tQ9bzHd20zbQ0Ehmk7BSF2EBAOSx4GPU/WnLUr0rGGXgllHI9CRnIPriuXUNwFhcDdk+wPuO59KQuLbe299fjvTyGRwXS83339yi6262h1MRJBlWSSOQiRSmQDzjPduQcD0BxTRZdP2EF3cNJbsvi5WSNZCUPv5Gx5TyRzx/SJLcjbuOQBjORj1HpTLdajJdklECoo5bA4HfzMR/IUzFn+moaO9t7/AAKlDzWn+ULXw26QW11aZ4JX8AxttRu+CV4b0OD2Pt3rXaV+jdPALze/kB9fdsj9dv7Uw3914cTyYLbFZsDudoJwP2rqcNKUsfNLqZM1KVI70VmWj67qMYT7Dp95Jb4/BezJGw7AeGzFnx8nyPbFPfT2pTT26yTwNbSEsDEzByMEgeYAd8Z7etaBR61W4uV2CCJJNxYMzyGMJwSCQqsWGeMDB5HzIzqDXJ7vURO90iWFgSzzKojjkl2lSqlySygEgnJzzjuMaRrWnC4t5IS0ih1KkxtsbHrhj2z2+tZhpGlySr4WmaeltCm+M3N996ykEhhHES2SGyM9j9KANaRwQCCCDyCOaW9S6KWXU7e+3sphUgoCQGPO08ewZs88jAxUL4Y634tu0IaaZLdjGly6BVmUEgFCOPKQV/QD34c6Cdil1fp1Z5RIduVRlU7RuGcHAPqMgHGe/wCtIWrw4MXp96nH71q9JfWWitvSVBlfEVn/ALPf+RP8/wBeOVx/D2vEj0379DZwuWpUxU122UxgkAncgz/eFGtQgW7gDA4/zCpWrp93/fj/AMwr1qduWiYAZJwAPnkdq4yex0IypRvz/h1ttBa5ZokO3KsSxGQOCF/xY4+R9qctD0ORLIW87IzbSrMgIHI7+hJzzXbp7STChLY3vy2PQegz8v6k1bV6HhOH8PHUlq9zk5cjlLQgaJpxhhCHk5Yk++Sf9MVWdfzyLYyCIoJHKIN8wtwckbgJCRg7d3Y59qYqyfqyVNTvCLV7K98BGU2c29S2SNzxy8DPYbl4wvc5rXGKilFdBLdu2d5euL2BZRdWl3axiELEYkS6VGAwCZh7nGN4x71pGmmTwY/F/ibF3+nmwN3A+eazD4evf/aI7WW5uoPAXc1tJbIR4Y4UC5LHcvIAIGfL6YrWKsQFKvxB0S9vIFt7Z440kJ8dmZlJTjyKFBPm5ycjgY5zw1UUAZr1LcNp8VvBFMzXRIW0tLZREme2ZFO5mjHmzubnJxgjcrp0/rf2hCHXw5kJWSPOcMMZKn8yZPDD5juCKTbjoyKC4uJrxftEMhWRrueYIYkTGEx374/DgMDg+xT5tZu9RvGlt4phMI1+wBSI0hhLlTLIc922EbCCCCO4xQSbxXmSMMCCAQRgg85FIugfE/xo2lkt3W3QyqZlYOR4S7maSMDKA84wW7elNOj9S2l0AbeeOXIzhWG7HzX8Q9O49RQQUWu9JOQPC8w3ocHuMMpxk9x/vnvVvpPTyxkO+GcHI9l/TPc/P9qua8ySBQSxAAGSScAD5k1lhwmKE+dL4HPNNx5WeqKpNa6wtbVYmdi3jsEiCDdvY9gGHlGfmRVD1pqF80NtJFbXXhEv9ohidUnXjyFShOcEEkKefLWoSTuotT+1W8iWrLNGrmO68J28RU/OItowXwffsCBkkYzzVNEu7V7aeO5mmtEUpBdQxRyzRiQqqpIjfxEzgDGDlj27VY6c3iXD3WkI8NzFsW7sLhfA8VSOGx+FXx+YcHP/ALaB0nbThJZJoltzNKZBCr+JsyFB3MMDczAsccZb1OSQkl6BaTRwKLiXx5ceaTwlhJHJAKqSBjPv3zVlRRQQFFFFAHiaFXUqwDKwIKkAgg8EEHggj0pRu+kHtrhruz5cpDEYTtAEUeciMngEjbgHjg8jNONFAGH6jptzFbz2zoLd9XvgI4NysyREgyElcqD+EYHvTNrfT9rLrNjaCJDHFBPPIoRRndiNCzAAnkH9q0eWBWxuUNggjIBwR2Iz6j3qBH09At212FImdBGzbmwVGMeXOOMelAGevpU1tqUmnRyXAgu44mhfx5WMKxEeMFZmyCccY/7i+2KuviFf+Fc6Ykh/5eS4KyA8qxC/dhs9/Nzg+oz6CmCfplXv47wyybokaNY/Jsw3f8u7OQDnd6e1S9a0OC7hMM6B0ODg5BBHYgjkEe4oAy3qDpc/a9QsoCUiNsl9CikKsU6NgFPRdxUk49z24p4+Ht59o02OXxZ3aUFmaXG5XPDBeANobO3jH9KudK0OK3zs3FmwGd2aRyF4UFmycDnA7cn3NWFAFLovTYhle4kkM1xIqo0hVU8q5KgIvA75J9f5VdUUUAFFFFAH/9k="/>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AutoShape 4" descr="data:image/jpeg;base64,/9j/4AAQSkZJRgABAQAAAQABAAD/2wCEAAkGBhESEBUUExQUFBUWGRgZGRgXFhcVHxweHyIYHCAmHhoXJyYgISElHh8ZIi8iJCc1LSwsGyE9NTwqOigtLCkBCQoKDgwOGQ8PGjQlHx8vLDEsNTY1NTA1KTA1NSo0LjQsKSoqMissNCkvNTQwNTQsLCwsLi4vLDEtLDE0NCwtNf/AABEIAIAAbAMBIgACEQEDEQH/xAAcAAACAwEBAQEAAAAAAAAAAAAABgQFBwMCAQj/xAA8EAACAQMDAgQDBgMGBwEAAAABAgMABBEFEiEGMRMiQVEHYYEUIzJCcZEzobFigqKywfAVJFJTcpLRF//EABoBAAIDAQEAAAAAAAAAAAAAAAADAQIEBQb/xAApEQACAgECBAUFAQAAAAAAAAAAAQIRAyExBBJB8BNRYYHhInGxwdGR/9oADAMBAAIRAxEAPwDcaKKKACiiigAr4zADJ4FfaWuttdSK3ljy/itGSAqF+DxzjGAeR34qs5KCtloxcnSLWDXIXkWNSSzKWGAewz39u3rXeHUI2kaNWy6Y3D2zSH0VFc3ltvSX7LFyAI1Ulm7EsxO4nPJ7HOQMd6etM0xIECr343Me7Htlj7mqQlKWpecYxdEuiiimigooooAKKKKACiiigAorxLMqjLEKO2SQP61T9YPKLRzDMYJPysFDc+nDfv8ASoclFW+hKTbouJplRSzHCqCSfYDk0pa/1Ir224wSLCxAEr7QAcjuoO5QeVJOCPb2YrCQT2yFx+NAWGPUjn+dQYtIjUPbSfeRSgkBh+m4E9j7/v7ZpWROSpPRoZCou3ujKuj+u3sD4P3ckckkhKlihQ9vxAEYOM4x60x//tALsq2wbYCzYmzlRgHb5AM8juf/AKO1v8K7G4muGZWRVk2IEbH4VXJ5znzEj6VW6v8AC6FZTDAwR2jYpg8sBjhvqO/Y4+lY6zY4qn+DfzYMknzR19zTNF1mK6gSaI5Rxnngj0II9wanUudAW8cdjGiKVK5EinuJBw4/ccfLFRetusVtJrWAlkNxJjxAAQoGB5gfTJH0rcpfRzHPcfraQ20VyedUUF2UemSQoz9a60wWFFFFABRRRQBG1GyE0TITjI798Gkua5PkglOFiJ3Y7j5D6EgfSn2sr6s1o2eoq/h/aIXY787h4b8fiwDlTwQT68Htzi4nFztNbvT7rc0YZVdj5oeuJMSiRsqpwDxtA4wOOx+Xyqt69vhHGhzyCWCgcn9DkY9vqKotS+IN5iNbW2QBztDMWYLxngDbuPBwBSdpPVt7fagxO1nhzsjdWCowzyU43Pn3yB7cVbM5Y4OEnb69onGlJ8y2Lub4lTWtqI3Q28vm5lRmJZiXyOcKPN+Ycetc9H+JIgidJBGlyxG523bipI8+DnxOCWAVsewxWc9YLdTyM8p3uXPlX3zjge/au+saZK9taQsU3ImFJwSWG5mAb1ULge2VqkFKVU/hd+/qXlSu18n6Q0Jofs0ZgO6IruU85bPOTnnJJJPzJpI6g6mtLyZ7ZoZElgIKvKgTkg8YPmCkHvjHPpVZ0HqOoR2+Efx1jIUxnMmzgYA/Nj9Mj9MVfX/VImjMc9srZBz95gj9AVyp+tP8eGN1PShPhOW2tlb/AMMk1O5tdzuq2nhu+D3Kk9x6lmXGfQBq06s9+EVjFElwBP487MplPcJ+Lauff8RP/lWhU5SUlaFyTTphRRRUlQoNFFACZFrF7ajwpwkhBJ8XDASZJPHOFOPy54x6jmq251HMxmjBjJOTzu54HBx/KtFpD6iYm5bLBsEAKMnHy49fl8/nXM4yM4rm5tL09Pfc14ZKTqhc6s1u7ZUkVBIYzwBhSORk/tkcciqvUbKS1uI75QQBIiSn33fhY/Xyk/2hVv1Lq62sHilhneqElS4QHIJ2qRkg44HYe5wKrde/4sunuLqK2itpNju6MzuoUhhhPnx+/pSU5ZKc3orX8T9/0N0joupS/EaALPNsJUEq4IAOQwVsc4/3mlSbWprmaNmONhVV4x685A98dvatK0vqBxska3gknZEK71JxGF4I82MgfWqrrbUUu2i228EckpKwTIjIzOCuFODjBJIywIHH61qxScMfLfff4fkUaTkm0WVpLNaSB4vI2Ow7HODj25788HHvVrqPWN7KPBYqikeZlQliPlj17dqWdcu9Ssyr3sUCLhFAVt/iHAXb5exIyc9hj9KkareR+BIRIJbc8Ar/ABInJ7Mfyt/hb610lmhkjpv+zJyOL9D3pPWNto8LR2lvLNNMQ7vKwTJHGNgywA5wO/PJNaN0Z1ddXaIbize2LhiCT3xjnafMAcjk+uOPWqv4OXReyINwlzsc7W8wkQHPldW5BHODkjBPtWgUmm9Uyza2oKKKKuLCikfqm4ma+EMl61hbeDuV0MaGVyxBHiygqu0bfKOTnNcumLWxhvU2alc3czLIirLN4y44ZsbVCj8PoefnQA+N2rLOlOprVoWklSQsCygD/qBIY7sjnPIOfWtUrNj02Le5a3gIUsWkRSRhg2Wxz2/MBn0FV8GGSScuhdTcU0uona/fNfafchLcQRieFBLJKXBO7ceQMAKvLYz6etT+qPiNBfWDWke5ZXTYC6NGueO7MMAHGB8yM4q1i+IDSyNYXEDQTxEFeNoZQCPw+h5zkcH0xUfWLnBiA3fxU5GcY59f9K5HFZFjmoJaLXvQ3YYPJqxf0+Nfs6cNs2pu7bt+P8tQ9bzHd20zbQ0Ehmk7BSF2EBAOSx4GPU/WnLUr0rGGXgllHI9CRnIPriuXUNwFhcDdk+wPuO59KQuLbe299fjvTyGRwXS83339yi6262h1MRJBlWSSOQiRSmQDzjPduQcD0BxTRZdP2EF3cNJbsvi5WSNZCUPv5Gx5TyRzx/SJLcjbuOQBjORj1HpTLdajJdklECoo5bA4HfzMR/IUzFn+moaO9t7/AAKlDzWn+ULXw26QW11aZ4JX8AxttRu+CV4b0OD2Pt3rXaV+jdPALze/kB9fdsj9dv7Uw3914cTyYLbFZsDudoJwP2rqcNKUsfNLqZM1KVI70VmWj67qMYT7Dp95Jb4/BezJGw7AeGzFnx8nyPbFPfT2pTT26yTwNbSEsDEzByMEgeYAd8Z7etaBR61W4uV2CCJJNxYMzyGMJwSCQqsWGeMDB5HzIzqDXJ7vURO90iWFgSzzKojjkl2lSqlySygEgnJzzjuMaRrWnC4t5IS0ih1KkxtsbHrhj2z2+tZhpGlySr4WmaeltCm+M3N996ykEhhHES2SGyM9j9KANaRwQCCCDyCOaW9S6KWXU7e+3sphUgoCQGPO08ewZs88jAxUL4Y634tu0IaaZLdjGly6BVmUEgFCOPKQV/QD34c6Cdil1fp1Z5RIduVRlU7RuGcHAPqMgHGe/wCtIWrw4MXp96nH71q9JfWWitvSVBlfEVn/ALPf+RP8/wBeOVx/D2vEj0379DZwuWpUxU122UxgkAncgz/eFGtQgW7gDA4/zCpWrp93/fj/AMwr1qduWiYAZJwAPnkdq4yex0IypRvz/h1ttBa5ZokO3KsSxGQOCF/xY4+R9qctD0ORLIW87IzbSrMgIHI7+hJzzXbp7STChLY3vy2PQegz8v6k1bV6HhOH8PHUlq9zk5cjlLQgaJpxhhCHk5Yk++Sf9MVWdfzyLYyCIoJHKIN8wtwckbgJCRg7d3Y59qYqyfqyVNTvCLV7K98BGU2c29S2SNzxy8DPYbl4wvc5rXGKilFdBLdu2d5euL2BZRdWl3axiELEYkS6VGAwCZh7nGN4x71pGmmTwY/F/ibF3+nmwN3A+eazD4evf/aI7WW5uoPAXc1tJbIR4Y4UC5LHcvIAIGfL6YrWKsQFKvxB0S9vIFt7Z440kJ8dmZlJTjyKFBPm5ycjgY5zw1UUAZr1LcNp8VvBFMzXRIW0tLZREme2ZFO5mjHmzubnJxgjcrp0/rf2hCHXw5kJWSPOcMMZKn8yZPDD5juCKTbjoyKC4uJrxftEMhWRrueYIYkTGEx374/DgMDg+xT5tZu9RvGlt4phMI1+wBSI0hhLlTLIc922EbCCCCO4xQSbxXmSMMCCAQRgg85FIugfE/xo2lkt3W3QyqZlYOR4S7maSMDKA84wW7elNOj9S2l0AbeeOXIzhWG7HzX8Q9O49RQQUWu9JOQPC8w3ocHuMMpxk9x/vnvVvpPTyxkO+GcHI9l/TPc/P9qua8ySBQSxAAGSScAD5k1lhwmKE+dL4HPNNx5WeqKpNa6wtbVYmdi3jsEiCDdvY9gGHlGfmRVD1pqF80NtJFbXXhEv9ohidUnXjyFShOcEEkKefLWoSTuotT+1W8iWrLNGrmO68J28RU/OItowXwffsCBkkYzzVNEu7V7aeO5mmtEUpBdQxRyzRiQqqpIjfxEzgDGDlj27VY6c3iXD3WkI8NzFsW7sLhfA8VSOGx+FXx+YcHP/ALaB0nbThJZJoltzNKZBCr+JsyFB3MMDczAsccZb1OSQkl6BaTRwKLiXx5ceaTwlhJHJAKqSBjPv3zVlRRQQFFFFAHiaFXUqwDKwIKkAgg8EEHggj0pRu+kHtrhruz5cpDEYTtAEUeciMngEjbgHjg8jNONFAGH6jptzFbz2zoLd9XvgI4NysyREgyElcqD+EYHvTNrfT9rLrNjaCJDHFBPPIoRRndiNCzAAnkH9q0eWBWxuUNggjIBwR2Iz6j3qBH09At212FImdBGzbmwVGMeXOOMelAGevpU1tqUmnRyXAgu44mhfx5WMKxEeMFZmyCccY/7i+2KuviFf+Fc6Ykh/5eS4KyA8qxC/dhs9/Nzg+oz6CmCfplXv47wyybokaNY/Jsw3f8u7OQDnd6e1S9a0OC7hMM6B0ODg5BBHYgjkEe4oAy3qDpc/a9QsoCUiNsl9CikKsU6NgFPRdxUk49z24p4+Ht59o02OXxZ3aUFmaXG5XPDBeANobO3jH9KudK0OK3zs3FmwGd2aRyF4UFmycDnA7cn3NWFAFLovTYhle4kkM1xIqo0hVU8q5KgIvA75J9f5VdUUUAFFFFAH/9k="/>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51205" name="Picture 5"/>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4464929" y="5637889"/>
            <a:ext cx="1675211" cy="614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06" name="Picture 6"/>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6428480" y="5347365"/>
            <a:ext cx="685404" cy="973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07" name="Picture 7"/>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899875" y="5300388"/>
            <a:ext cx="994187" cy="998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7"/>
          <p:cNvPicPr>
            <a:picLocks noChangeAspect="1" noChangeArrowheads="1"/>
          </p:cNvPicPr>
          <p:nvPr userDrawn="1"/>
        </p:nvPicPr>
        <p:blipFill>
          <a:blip r:embed="rId6" cstate="print">
            <a:extLst>
              <a:ext uri="{28A0092B-C50C-407E-A947-70E740481C1C}">
                <a14:useLocalDpi xmlns:a14="http://schemas.microsoft.com/office/drawing/2010/main" val="0"/>
              </a:ext>
            </a:extLst>
          </a:blip>
          <a:stretch>
            <a:fillRect/>
          </a:stretch>
        </p:blipFill>
        <p:spPr bwMode="auto">
          <a:xfrm>
            <a:off x="3182402" y="5359943"/>
            <a:ext cx="994187" cy="99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347790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34FA7DFD-CB33-4156-B351-E8B50093AE76}" type="datetime1">
              <a:rPr lang="zh-CN" altLang="en-US" smtClean="0"/>
              <a:t>2016/7/14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9E285FE-7D4F-4A90-9D11-A1E9A6B3AB92}" type="slidenum">
              <a:rPr lang="zh-CN" altLang="en-US"/>
              <a:pPr>
                <a:defRPr/>
              </a:pPr>
              <a:t>‹#›</a:t>
            </a:fld>
            <a:endParaRPr lang="zh-CN" altLang="en-US"/>
          </a:p>
        </p:txBody>
      </p:sp>
    </p:spTree>
    <p:extLst>
      <p:ext uri="{BB962C8B-B14F-4D97-AF65-F5344CB8AC3E}">
        <p14:creationId xmlns:p14="http://schemas.microsoft.com/office/powerpoint/2010/main" val="1969190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E2EB304A-0438-4D69-A453-F3EC880CA70B}" type="datetime1">
              <a:rPr lang="zh-CN" altLang="en-US" smtClean="0"/>
              <a:t>2016/7/14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6BAB7F7-70A7-4CC4-864A-A55BD73FF799}" type="slidenum">
              <a:rPr lang="zh-CN" altLang="en-US"/>
              <a:pPr>
                <a:defRPr/>
              </a:pPr>
              <a:t>‹#›</a:t>
            </a:fld>
            <a:endParaRPr lang="zh-CN" altLang="en-US"/>
          </a:p>
        </p:txBody>
      </p:sp>
    </p:spTree>
    <p:extLst>
      <p:ext uri="{BB962C8B-B14F-4D97-AF65-F5344CB8AC3E}">
        <p14:creationId xmlns:p14="http://schemas.microsoft.com/office/powerpoint/2010/main" val="863655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84"/>
            <a:ext cx="8229600" cy="1143000"/>
          </a:xfrm>
        </p:spPr>
        <p:txBody>
          <a:bodyPr/>
          <a:lstStyle>
            <a:lvl1pPr>
              <a:lnSpc>
                <a:spcPct val="150000"/>
              </a:lnSpc>
              <a:defRPr sz="4000">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lvl1pPr>
              <a:lnSpc>
                <a:spcPct val="150000"/>
              </a:lnSpc>
              <a:defRPr>
                <a:latin typeface="微软雅黑" pitchFamily="34" charset="-122"/>
                <a:ea typeface="微软雅黑" pitchFamily="34" charset="-122"/>
              </a:defRPr>
            </a:lvl1pPr>
            <a:lvl2pPr>
              <a:lnSpc>
                <a:spcPct val="150000"/>
              </a:lnSpc>
              <a:defRPr>
                <a:solidFill>
                  <a:schemeClr val="tx1">
                    <a:lumMod val="75000"/>
                    <a:lumOff val="25000"/>
                  </a:schemeClr>
                </a:solidFill>
                <a:latin typeface="微软雅黑" pitchFamily="34" charset="-122"/>
                <a:ea typeface="微软雅黑" pitchFamily="34" charset="-122"/>
              </a:defRPr>
            </a:lvl2pPr>
            <a:lvl3pPr>
              <a:lnSpc>
                <a:spcPct val="150000"/>
              </a:lnSpc>
              <a:defRPr>
                <a:solidFill>
                  <a:schemeClr val="tx1">
                    <a:lumMod val="75000"/>
                    <a:lumOff val="25000"/>
                  </a:schemeClr>
                </a:solidFill>
                <a:latin typeface="微软雅黑" pitchFamily="34" charset="-122"/>
                <a:ea typeface="微软雅黑" pitchFamily="34" charset="-122"/>
              </a:defRPr>
            </a:lvl3pPr>
            <a:lvl4pPr>
              <a:lnSpc>
                <a:spcPct val="150000"/>
              </a:lnSpc>
              <a:defRPr>
                <a:solidFill>
                  <a:schemeClr val="tx1">
                    <a:lumMod val="75000"/>
                    <a:lumOff val="25000"/>
                  </a:schemeClr>
                </a:solidFill>
                <a:latin typeface="微软雅黑" pitchFamily="34" charset="-122"/>
                <a:ea typeface="微软雅黑" pitchFamily="34" charset="-122"/>
              </a:defRPr>
            </a:lvl4pPr>
            <a:lvl5pPr>
              <a:lnSpc>
                <a:spcPct val="150000"/>
              </a:lnSpc>
              <a:defRPr>
                <a:solidFill>
                  <a:schemeClr val="tx1">
                    <a:lumMod val="75000"/>
                    <a:lumOff val="25000"/>
                  </a:schemeClr>
                </a:solidFill>
                <a:latin typeface="微软雅黑" pitchFamily="34" charset="-122"/>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日期占位符 3"/>
          <p:cNvSpPr>
            <a:spLocks noGrp="1"/>
          </p:cNvSpPr>
          <p:nvPr>
            <p:ph type="dt" sz="half" idx="10"/>
          </p:nvPr>
        </p:nvSpPr>
        <p:spPr/>
        <p:txBody>
          <a:bodyPr/>
          <a:lstStyle>
            <a:lvl1pPr>
              <a:lnSpc>
                <a:spcPct val="150000"/>
              </a:lnSpc>
              <a:defRPr smtClean="0">
                <a:latin typeface="微软雅黑" pitchFamily="34" charset="-122"/>
                <a:ea typeface="微软雅黑" pitchFamily="34" charset="-122"/>
              </a:defRPr>
            </a:lvl1pPr>
          </a:lstStyle>
          <a:p>
            <a:pPr>
              <a:defRPr/>
            </a:pPr>
            <a:fld id="{C5263F59-F133-4DEC-8F4C-852D839F88D5}" type="datetime1">
              <a:rPr lang="zh-CN" altLang="en-US" smtClean="0"/>
              <a:t>2016/7/14</a:t>
            </a:fld>
            <a:endParaRPr lang="zh-CN" altLang="en-US"/>
          </a:p>
        </p:txBody>
      </p:sp>
      <p:sp>
        <p:nvSpPr>
          <p:cNvPr id="6" name="页脚占位符 4"/>
          <p:cNvSpPr>
            <a:spLocks noGrp="1"/>
          </p:cNvSpPr>
          <p:nvPr>
            <p:ph type="ftr" sz="quarter" idx="11"/>
          </p:nvPr>
        </p:nvSpPr>
        <p:spPr/>
        <p:txBody>
          <a:bodyPr/>
          <a:lstStyle>
            <a:lvl1pPr>
              <a:lnSpc>
                <a:spcPct val="150000"/>
              </a:lnSpc>
              <a:defRPr>
                <a:latin typeface="微软雅黑" pitchFamily="34" charset="-122"/>
                <a:ea typeface="微软雅黑" pitchFamily="34" charset="-122"/>
              </a:defRPr>
            </a:lvl1pPr>
          </a:lstStyle>
          <a:p>
            <a:pPr>
              <a:defRPr/>
            </a:pPr>
            <a:endParaRPr lang="zh-CN" altLang="en-US"/>
          </a:p>
        </p:txBody>
      </p:sp>
      <p:sp>
        <p:nvSpPr>
          <p:cNvPr id="7" name="灯片编号占位符 5"/>
          <p:cNvSpPr>
            <a:spLocks noGrp="1"/>
          </p:cNvSpPr>
          <p:nvPr>
            <p:ph type="sldNum" sz="quarter" idx="12"/>
          </p:nvPr>
        </p:nvSpPr>
        <p:spPr/>
        <p:txBody>
          <a:bodyPr/>
          <a:lstStyle>
            <a:lvl1pPr>
              <a:lnSpc>
                <a:spcPct val="150000"/>
              </a:lnSpc>
              <a:defRPr smtClean="0">
                <a:latin typeface="微软雅黑" pitchFamily="34" charset="-122"/>
                <a:ea typeface="微软雅黑" pitchFamily="34" charset="-122"/>
              </a:defRPr>
            </a:lvl1pPr>
          </a:lstStyle>
          <a:p>
            <a:pPr>
              <a:defRPr/>
            </a:pPr>
            <a:fld id="{B495F770-942E-4027-A610-CDA6B96B7F2B}" type="slidenum">
              <a:rPr lang="zh-CN" altLang="en-US" smtClean="0"/>
              <a:pPr>
                <a:defRPr/>
              </a:pPr>
              <a:t>‹#›</a:t>
            </a:fld>
            <a:endParaRPr lang="zh-CN" altLang="en-US"/>
          </a:p>
        </p:txBody>
      </p:sp>
      <p:pic>
        <p:nvPicPr>
          <p:cNvPr id="30723"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71532"/>
          <a:stretch/>
        </p:blipFill>
        <p:spPr bwMode="auto">
          <a:xfrm>
            <a:off x="-26504" y="-27384"/>
            <a:ext cx="9200668"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4"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403" y="4525567"/>
            <a:ext cx="9200907" cy="2431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5111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8A4F6CC9-A206-4748-B63E-35E7F0C195DF}" type="datetime1">
              <a:rPr lang="zh-CN" altLang="en-US" smtClean="0"/>
              <a:t>2016/7/14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395B738-F9F3-4D98-A035-4308FFD86198}" type="slidenum">
              <a:rPr lang="zh-CN" altLang="en-US"/>
              <a:pPr>
                <a:defRPr/>
              </a:pPr>
              <a:t>‹#›</a:t>
            </a:fld>
            <a:endParaRPr lang="zh-CN" altLang="en-US"/>
          </a:p>
        </p:txBody>
      </p:sp>
    </p:spTree>
    <p:extLst>
      <p:ext uri="{BB962C8B-B14F-4D97-AF65-F5344CB8AC3E}">
        <p14:creationId xmlns:p14="http://schemas.microsoft.com/office/powerpoint/2010/main" val="2960210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1B5F1F3C-AB46-48AD-A8EA-95651F844A5B}" type="datetime1">
              <a:rPr lang="zh-CN" altLang="en-US" smtClean="0"/>
              <a:t>2016/7/14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493827CF-10F8-406F-B565-454C2CCDEC17}" type="slidenum">
              <a:rPr lang="zh-CN" altLang="en-US"/>
              <a:pPr>
                <a:defRPr/>
              </a:pPr>
              <a:t>‹#›</a:t>
            </a:fld>
            <a:endParaRPr lang="zh-CN" altLang="en-US"/>
          </a:p>
        </p:txBody>
      </p:sp>
    </p:spTree>
    <p:extLst>
      <p:ext uri="{BB962C8B-B14F-4D97-AF65-F5344CB8AC3E}">
        <p14:creationId xmlns:p14="http://schemas.microsoft.com/office/powerpoint/2010/main" val="2552541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19E560AA-29BD-40B6-ACFE-BFADEA5B46FE}" type="datetime1">
              <a:rPr lang="zh-CN" altLang="en-US" smtClean="0"/>
              <a:t>2016/7/14</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045AC9A7-1989-49BE-B9EF-576E9B1338B4}" type="slidenum">
              <a:rPr lang="zh-CN" altLang="en-US"/>
              <a:pPr>
                <a:defRPr/>
              </a:pPr>
              <a:t>‹#›</a:t>
            </a:fld>
            <a:endParaRPr lang="zh-CN" altLang="en-US"/>
          </a:p>
        </p:txBody>
      </p:sp>
    </p:spTree>
    <p:extLst>
      <p:ext uri="{BB962C8B-B14F-4D97-AF65-F5344CB8AC3E}">
        <p14:creationId xmlns:p14="http://schemas.microsoft.com/office/powerpoint/2010/main" val="547042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50DB19BB-7DCF-48D0-ADB0-FF75E6DADC0F}" type="datetime1">
              <a:rPr lang="zh-CN" altLang="en-US" smtClean="0"/>
              <a:t>2016/7/14</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B2ACB13E-03C5-4D39-97AA-86C7A873A9AE}" type="slidenum">
              <a:rPr lang="zh-CN" altLang="en-US"/>
              <a:pPr>
                <a:defRPr/>
              </a:pPr>
              <a:t>‹#›</a:t>
            </a:fld>
            <a:endParaRPr lang="zh-CN" altLang="en-US"/>
          </a:p>
        </p:txBody>
      </p:sp>
    </p:spTree>
    <p:extLst>
      <p:ext uri="{BB962C8B-B14F-4D97-AF65-F5344CB8AC3E}">
        <p14:creationId xmlns:p14="http://schemas.microsoft.com/office/powerpoint/2010/main" val="1210580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2C2AF81B-521B-4BCC-8EC5-5AC10B969CC2}" type="datetime1">
              <a:rPr lang="zh-CN" altLang="en-US" smtClean="0"/>
              <a:t>2016/7/14</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C222A3E8-B8FD-4F35-997E-22EDA316EFD0}" type="slidenum">
              <a:rPr lang="zh-CN" altLang="en-US"/>
              <a:pPr>
                <a:defRPr/>
              </a:pPr>
              <a:t>‹#›</a:t>
            </a:fld>
            <a:endParaRPr lang="zh-CN" altLang="en-US"/>
          </a:p>
        </p:txBody>
      </p:sp>
    </p:spTree>
    <p:extLst>
      <p:ext uri="{BB962C8B-B14F-4D97-AF65-F5344CB8AC3E}">
        <p14:creationId xmlns:p14="http://schemas.microsoft.com/office/powerpoint/2010/main" val="4280593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1C78CEEC-7868-471D-A682-3C86A6FFDAF6}" type="datetime1">
              <a:rPr lang="zh-CN" altLang="en-US" smtClean="0"/>
              <a:t>2016/7/14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027B3454-4D73-4F57-B796-4244350AA1F1}" type="slidenum">
              <a:rPr lang="zh-CN" altLang="en-US"/>
              <a:pPr>
                <a:defRPr/>
              </a:pPr>
              <a:t>‹#›</a:t>
            </a:fld>
            <a:endParaRPr lang="zh-CN" altLang="en-US"/>
          </a:p>
        </p:txBody>
      </p:sp>
    </p:spTree>
    <p:extLst>
      <p:ext uri="{BB962C8B-B14F-4D97-AF65-F5344CB8AC3E}">
        <p14:creationId xmlns:p14="http://schemas.microsoft.com/office/powerpoint/2010/main" val="3617079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9500C14D-2A6B-426E-9CC1-F73DE2922B4E}" type="datetime1">
              <a:rPr lang="zh-CN" altLang="en-US" smtClean="0"/>
              <a:t>2016/7/14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A53D0B3B-119E-46B0-913E-C9B9D76AC980}" type="slidenum">
              <a:rPr lang="zh-CN" altLang="en-US"/>
              <a:pPr>
                <a:defRPr/>
              </a:pPr>
              <a:t>‹#›</a:t>
            </a:fld>
            <a:endParaRPr lang="zh-CN" altLang="en-US"/>
          </a:p>
        </p:txBody>
      </p:sp>
    </p:spTree>
    <p:extLst>
      <p:ext uri="{BB962C8B-B14F-4D97-AF65-F5344CB8AC3E}">
        <p14:creationId xmlns:p14="http://schemas.microsoft.com/office/powerpoint/2010/main" val="3262593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微软雅黑" pitchFamily="34" charset="-122"/>
                <a:ea typeface="微软雅黑" pitchFamily="34" charset="-122"/>
              </a:defRPr>
            </a:lvl1pPr>
          </a:lstStyle>
          <a:p>
            <a:pPr>
              <a:defRPr/>
            </a:pPr>
            <a:fld id="{734579AF-7406-446A-B951-F77051CA8C67}" type="datetime1">
              <a:rPr lang="zh-CN" altLang="en-US" smtClean="0"/>
              <a:t>2016/7/14</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微软雅黑" pitchFamily="34" charset="-122"/>
                <a:ea typeface="微软雅黑" pitchFamily="34" charset="-122"/>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微软雅黑" pitchFamily="34" charset="-122"/>
                <a:ea typeface="微软雅黑" pitchFamily="34" charset="-122"/>
              </a:defRPr>
            </a:lvl1pPr>
          </a:lstStyle>
          <a:p>
            <a:pPr>
              <a:defRPr/>
            </a:pPr>
            <a:fld id="{9788FA87-C8A9-478F-B9B6-3E88B2B0F0F3}"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hdr="0" ftr="0" dt="0"/>
  <p:txStyles>
    <p:titleStyle>
      <a:lvl1pPr algn="ctr" rtl="0" fontAlgn="base">
        <a:spcBef>
          <a:spcPct val="0"/>
        </a:spcBef>
        <a:spcAft>
          <a:spcPct val="0"/>
        </a:spcAft>
        <a:defRPr sz="4400" b="1" kern="1200">
          <a:solidFill>
            <a:schemeClr val="bg1"/>
          </a:solidFill>
          <a:latin typeface="微软雅黑" pitchFamily="34" charset="-122"/>
          <a:ea typeface="微软雅黑" pitchFamily="34" charset="-122"/>
          <a:cs typeface="+mj-cs"/>
        </a:defRPr>
      </a:lvl1pPr>
      <a:lvl2pPr algn="ctr" rtl="0" fontAlgn="base">
        <a:spcBef>
          <a:spcPct val="0"/>
        </a:spcBef>
        <a:spcAft>
          <a:spcPct val="0"/>
        </a:spcAft>
        <a:defRPr sz="4400" b="1">
          <a:solidFill>
            <a:schemeClr val="bg1"/>
          </a:solidFill>
          <a:latin typeface="微软雅黑" pitchFamily="34" charset="-122"/>
          <a:ea typeface="微软雅黑" pitchFamily="34" charset="-122"/>
        </a:defRPr>
      </a:lvl2pPr>
      <a:lvl3pPr algn="ctr" rtl="0" fontAlgn="base">
        <a:spcBef>
          <a:spcPct val="0"/>
        </a:spcBef>
        <a:spcAft>
          <a:spcPct val="0"/>
        </a:spcAft>
        <a:defRPr sz="4400" b="1">
          <a:solidFill>
            <a:schemeClr val="bg1"/>
          </a:solidFill>
          <a:latin typeface="微软雅黑" pitchFamily="34" charset="-122"/>
          <a:ea typeface="微软雅黑" pitchFamily="34" charset="-122"/>
        </a:defRPr>
      </a:lvl3pPr>
      <a:lvl4pPr algn="ctr" rtl="0" fontAlgn="base">
        <a:spcBef>
          <a:spcPct val="0"/>
        </a:spcBef>
        <a:spcAft>
          <a:spcPct val="0"/>
        </a:spcAft>
        <a:defRPr sz="4400" b="1">
          <a:solidFill>
            <a:schemeClr val="bg1"/>
          </a:solidFill>
          <a:latin typeface="微软雅黑" pitchFamily="34" charset="-122"/>
          <a:ea typeface="微软雅黑" pitchFamily="34" charset="-122"/>
        </a:defRPr>
      </a:lvl4pPr>
      <a:lvl5pPr algn="ctr" rtl="0" fontAlgn="base">
        <a:spcBef>
          <a:spcPct val="0"/>
        </a:spcBef>
        <a:spcAft>
          <a:spcPct val="0"/>
        </a:spcAft>
        <a:defRPr sz="4400" b="1">
          <a:solidFill>
            <a:schemeClr val="bg1"/>
          </a:solidFill>
          <a:latin typeface="微软雅黑" pitchFamily="34" charset="-122"/>
          <a:ea typeface="微软雅黑" pitchFamily="34" charset="-122"/>
        </a:defRPr>
      </a:lvl5pPr>
      <a:lvl6pPr marL="457200" algn="ctr" rtl="0" fontAlgn="base">
        <a:spcBef>
          <a:spcPct val="0"/>
        </a:spcBef>
        <a:spcAft>
          <a:spcPct val="0"/>
        </a:spcAft>
        <a:defRPr sz="4400" b="1">
          <a:solidFill>
            <a:schemeClr val="bg1"/>
          </a:solidFill>
          <a:latin typeface="微软雅黑" pitchFamily="34" charset="-122"/>
          <a:ea typeface="微软雅黑" pitchFamily="34" charset="-122"/>
        </a:defRPr>
      </a:lvl6pPr>
      <a:lvl7pPr marL="914400" algn="ctr" rtl="0" fontAlgn="base">
        <a:spcBef>
          <a:spcPct val="0"/>
        </a:spcBef>
        <a:spcAft>
          <a:spcPct val="0"/>
        </a:spcAft>
        <a:defRPr sz="4400" b="1">
          <a:solidFill>
            <a:schemeClr val="bg1"/>
          </a:solidFill>
          <a:latin typeface="微软雅黑" pitchFamily="34" charset="-122"/>
          <a:ea typeface="微软雅黑" pitchFamily="34" charset="-122"/>
        </a:defRPr>
      </a:lvl7pPr>
      <a:lvl8pPr marL="1371600" algn="ctr" rtl="0" fontAlgn="base">
        <a:spcBef>
          <a:spcPct val="0"/>
        </a:spcBef>
        <a:spcAft>
          <a:spcPct val="0"/>
        </a:spcAft>
        <a:defRPr sz="4400" b="1">
          <a:solidFill>
            <a:schemeClr val="bg1"/>
          </a:solidFill>
          <a:latin typeface="微软雅黑" pitchFamily="34" charset="-122"/>
          <a:ea typeface="微软雅黑" pitchFamily="34" charset="-122"/>
        </a:defRPr>
      </a:lvl8pPr>
      <a:lvl9pPr marL="1828800" algn="ctr" rtl="0" fontAlgn="base">
        <a:spcBef>
          <a:spcPct val="0"/>
        </a:spcBef>
        <a:spcAft>
          <a:spcPct val="0"/>
        </a:spcAft>
        <a:defRPr sz="4400" b="1">
          <a:solidFill>
            <a:schemeClr val="bg1"/>
          </a:solidFill>
          <a:latin typeface="微软雅黑" pitchFamily="34" charset="-122"/>
          <a:ea typeface="微软雅黑" pitchFamily="34" charset="-122"/>
        </a:defRPr>
      </a:lvl9pPr>
    </p:titleStyle>
    <p:bodyStyle>
      <a:lvl1pPr marL="342900" indent="-342900" algn="l" rtl="0" fontAlgn="base">
        <a:spcBef>
          <a:spcPct val="20000"/>
        </a:spcBef>
        <a:spcAft>
          <a:spcPct val="0"/>
        </a:spcAft>
        <a:buFont typeface="Arial" charset="0"/>
        <a:buChar char="•"/>
        <a:defRPr sz="3200" kern="1200">
          <a:solidFill>
            <a:srgbClr val="404040"/>
          </a:solidFill>
          <a:latin typeface="微软雅黑" pitchFamily="34" charset="-122"/>
          <a:ea typeface="微软雅黑" pitchFamily="34" charset="-122"/>
          <a:cs typeface="+mn-cs"/>
        </a:defRPr>
      </a:lvl1pPr>
      <a:lvl2pPr marL="742950" indent="-285750" algn="l" rtl="0" fontAlgn="base">
        <a:spcBef>
          <a:spcPct val="20000"/>
        </a:spcBef>
        <a:spcAft>
          <a:spcPct val="0"/>
        </a:spcAft>
        <a:buFont typeface="Arial" charset="0"/>
        <a:buChar char="–"/>
        <a:defRPr sz="2800" kern="1200">
          <a:solidFill>
            <a:srgbClr val="595959"/>
          </a:solidFill>
          <a:latin typeface="微软雅黑" pitchFamily="34" charset="-122"/>
          <a:ea typeface="微软雅黑" pitchFamily="34" charset="-122"/>
          <a:cs typeface="+mn-cs"/>
        </a:defRPr>
      </a:lvl2pPr>
      <a:lvl3pPr marL="1143000" indent="-228600" algn="l" rtl="0" fontAlgn="base">
        <a:spcBef>
          <a:spcPct val="20000"/>
        </a:spcBef>
        <a:spcAft>
          <a:spcPct val="0"/>
        </a:spcAft>
        <a:buFont typeface="Arial" charset="0"/>
        <a:buChar char="•"/>
        <a:defRPr sz="2400" kern="1200">
          <a:solidFill>
            <a:srgbClr val="595959"/>
          </a:solidFill>
          <a:latin typeface="微软雅黑" pitchFamily="34" charset="-122"/>
          <a:ea typeface="微软雅黑" pitchFamily="34" charset="-122"/>
          <a:cs typeface="+mn-cs"/>
        </a:defRPr>
      </a:lvl3pPr>
      <a:lvl4pPr marL="1600200" indent="-228600" algn="l" rtl="0" fontAlgn="base">
        <a:spcBef>
          <a:spcPct val="20000"/>
        </a:spcBef>
        <a:spcAft>
          <a:spcPct val="0"/>
        </a:spcAft>
        <a:buFont typeface="Arial" charset="0"/>
        <a:buChar char="–"/>
        <a:defRPr sz="2000" kern="1200">
          <a:solidFill>
            <a:srgbClr val="595959"/>
          </a:solidFill>
          <a:latin typeface="微软雅黑" pitchFamily="34" charset="-122"/>
          <a:ea typeface="微软雅黑" pitchFamily="34" charset="-122"/>
          <a:cs typeface="+mn-cs"/>
        </a:defRPr>
      </a:lvl4pPr>
      <a:lvl5pPr marL="2057400" indent="-228600" algn="l" rtl="0" fontAlgn="base">
        <a:spcBef>
          <a:spcPct val="20000"/>
        </a:spcBef>
        <a:spcAft>
          <a:spcPct val="0"/>
        </a:spcAft>
        <a:buFont typeface="Arial" charset="0"/>
        <a:buChar char="»"/>
        <a:defRPr sz="2000" kern="1200">
          <a:solidFill>
            <a:srgbClr val="595959"/>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7.emf"/><Relationship Id="rId4" Type="http://schemas.openxmlformats.org/officeDocument/2006/relationships/package" Target="../embeddings/Microsoft_Visio___7.vsdx"/></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31.e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0.emf"/><Relationship Id="rId5" Type="http://schemas.openxmlformats.org/officeDocument/2006/relationships/image" Target="../media/image29.emf"/><Relationship Id="rId4" Type="http://schemas.openxmlformats.org/officeDocument/2006/relationships/package" Target="../embeddings/Microsoft_Visio___8.vsdx"/></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4.png"/><Relationship Id="rId5" Type="http://schemas.openxmlformats.org/officeDocument/2006/relationships/image" Target="../media/image39.emf"/><Relationship Id="rId4" Type="http://schemas.openxmlformats.org/officeDocument/2006/relationships/package" Target="../embeddings/Microsoft_Visio___9.vsdx"/></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42.emf"/><Relationship Id="rId4" Type="http://schemas.openxmlformats.org/officeDocument/2006/relationships/package" Target="../embeddings/Microsoft_Visio___10.vsdx"/></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6.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package" Target="../embeddings/Microsoft_Visio___2.vsdx"/><Relationship Id="rId5" Type="http://schemas.openxmlformats.org/officeDocument/2006/relationships/image" Target="../media/image15.emf"/><Relationship Id="rId4" Type="http://schemas.openxmlformats.org/officeDocument/2006/relationships/package" Target="../embeddings/Microsoft_Visio___1.vsdx"/></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8.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package" Target="../embeddings/Microsoft_Visio___4.vsdx"/><Relationship Id="rId5" Type="http://schemas.openxmlformats.org/officeDocument/2006/relationships/image" Target="../media/image17.emf"/><Relationship Id="rId4" Type="http://schemas.openxmlformats.org/officeDocument/2006/relationships/package" Target="../embeddings/Microsoft_Visio___3.vsdx"/></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9.wmf"/><Relationship Id="rId4" Type="http://schemas.openxmlformats.org/officeDocument/2006/relationships/package" Target="../embeddings/Microsoft_Visio___5.vsdx"/></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2.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package" Target="../embeddings/Microsoft_Visio___6.vsdx"/></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副标题 2"/>
          <p:cNvSpPr>
            <a:spLocks noGrp="1"/>
          </p:cNvSpPr>
          <p:nvPr>
            <p:ph type="subTitle" idx="1"/>
          </p:nvPr>
        </p:nvSpPr>
        <p:spPr>
          <a:xfrm>
            <a:off x="2699793" y="4077072"/>
            <a:ext cx="3672408" cy="432048"/>
          </a:xfrm>
        </p:spPr>
        <p:txBody>
          <a:bodyPr/>
          <a:lstStyle/>
          <a:p>
            <a:r>
              <a:rPr lang="zh-CN" altLang="en-US" sz="1800" b="0" dirty="0" smtClean="0">
                <a:solidFill>
                  <a:srgbClr val="FFFF00"/>
                </a:solidFill>
                <a:latin typeface="Times New Roman" pitchFamily="18" charset="0"/>
                <a:cs typeface="Times New Roman" pitchFamily="18" charset="0"/>
              </a:rPr>
              <a:t>    </a:t>
            </a:r>
            <a:r>
              <a:rPr lang="en-US" altLang="zh-CN" sz="1800" b="0" dirty="0">
                <a:solidFill>
                  <a:srgbClr val="FFFF00"/>
                </a:solidFill>
                <a:latin typeface="Times New Roman" pitchFamily="18" charset="0"/>
                <a:cs typeface="Times New Roman" pitchFamily="18" charset="0"/>
              </a:rPr>
              <a:t>P</a:t>
            </a:r>
            <a:r>
              <a:rPr lang="en-US" altLang="zh-CN" sz="1800" b="0" dirty="0" smtClean="0">
                <a:solidFill>
                  <a:srgbClr val="FFFF00"/>
                </a:solidFill>
                <a:latin typeface="Times New Roman" pitchFamily="18" charset="0"/>
                <a:cs typeface="Times New Roman" pitchFamily="18" charset="0"/>
              </a:rPr>
              <a:t>resented by </a:t>
            </a:r>
            <a:r>
              <a:rPr lang="en-US" altLang="zh-CN" sz="1800" b="0" dirty="0" err="1" smtClean="0">
                <a:solidFill>
                  <a:srgbClr val="FFFF00"/>
                </a:solidFill>
                <a:latin typeface="Times New Roman" pitchFamily="18" charset="0"/>
                <a:cs typeface="Times New Roman" pitchFamily="18" charset="0"/>
              </a:rPr>
              <a:t>Meng</a:t>
            </a:r>
            <a:r>
              <a:rPr lang="en-US" altLang="zh-CN" sz="1800" b="0" dirty="0" smtClean="0">
                <a:solidFill>
                  <a:srgbClr val="FFFF00"/>
                </a:solidFill>
                <a:latin typeface="Times New Roman" pitchFamily="18" charset="0"/>
                <a:cs typeface="Times New Roman" pitchFamily="18" charset="0"/>
              </a:rPr>
              <a:t> Sheng</a:t>
            </a:r>
            <a:endParaRPr lang="en-US" altLang="zh-CN" sz="2800" b="0" dirty="0" smtClean="0">
              <a:solidFill>
                <a:srgbClr val="FFFF00"/>
              </a:solidFill>
              <a:latin typeface="Times New Roman" pitchFamily="18" charset="0"/>
              <a:cs typeface="Times New Roman" pitchFamily="18" charset="0"/>
            </a:endParaRPr>
          </a:p>
        </p:txBody>
      </p:sp>
      <p:sp>
        <p:nvSpPr>
          <p:cNvPr id="6" name="矩形 5"/>
          <p:cNvSpPr/>
          <p:nvPr/>
        </p:nvSpPr>
        <p:spPr>
          <a:xfrm>
            <a:off x="0" y="1484784"/>
            <a:ext cx="9324528" cy="1200329"/>
          </a:xfrm>
          <a:prstGeom prst="rect">
            <a:avLst/>
          </a:prstGeom>
        </p:spPr>
        <p:txBody>
          <a:bodyPr wrap="square">
            <a:spAutoFit/>
          </a:bodyPr>
          <a:lstStyle/>
          <a:p>
            <a:pPr algn="ctr"/>
            <a:r>
              <a:rPr lang="en-US" altLang="zh-CN" sz="3600" b="1" dirty="0">
                <a:solidFill>
                  <a:schemeClr val="bg1"/>
                </a:solidFill>
                <a:latin typeface="Times New Roman" pitchFamily="18" charset="0"/>
                <a:cs typeface="Times New Roman" pitchFamily="18" charset="0"/>
              </a:rPr>
              <a:t>Towards Minimal Tardiness of </a:t>
            </a:r>
            <a:r>
              <a:rPr lang="en-US" altLang="zh-CN" sz="3600" b="1" dirty="0" smtClean="0">
                <a:solidFill>
                  <a:schemeClr val="bg1"/>
                </a:solidFill>
                <a:latin typeface="Times New Roman" pitchFamily="18" charset="0"/>
                <a:cs typeface="Times New Roman" pitchFamily="18" charset="0"/>
              </a:rPr>
              <a:t>Data-intensive Applications in Heterogeneous </a:t>
            </a:r>
            <a:r>
              <a:rPr lang="en-US" altLang="zh-CN" sz="3600" b="1" dirty="0">
                <a:solidFill>
                  <a:schemeClr val="bg1"/>
                </a:solidFill>
                <a:latin typeface="Times New Roman" pitchFamily="18" charset="0"/>
                <a:cs typeface="Times New Roman" pitchFamily="18" charset="0"/>
              </a:rPr>
              <a:t>Networks</a:t>
            </a:r>
            <a:endParaRPr lang="zh-CN" altLang="en-US" sz="3600" b="1" dirty="0">
              <a:solidFill>
                <a:schemeClr val="bg1"/>
              </a:solidFill>
              <a:latin typeface="Times New Roman" pitchFamily="18" charset="0"/>
              <a:ea typeface="微软雅黑" pitchFamily="34" charset="-122"/>
              <a:cs typeface="Times New Roman" pitchFamily="18" charset="0"/>
            </a:endParaRPr>
          </a:p>
        </p:txBody>
      </p:sp>
      <p:sp>
        <p:nvSpPr>
          <p:cNvPr id="2" name="灯片编号占位符 1"/>
          <p:cNvSpPr>
            <a:spLocks noGrp="1"/>
          </p:cNvSpPr>
          <p:nvPr>
            <p:ph type="sldNum" sz="quarter" idx="12"/>
          </p:nvPr>
        </p:nvSpPr>
        <p:spPr/>
        <p:txBody>
          <a:bodyPr/>
          <a:lstStyle/>
          <a:p>
            <a:pPr>
              <a:defRPr/>
            </a:pPr>
            <a:fld id="{E00A47B1-09D9-4943-9628-ADAE68CC06D3}" type="slidenum">
              <a:rPr lang="zh-CN" altLang="en-US" smtClean="0"/>
              <a:pPr>
                <a:defRPr/>
              </a:pPr>
              <a:t>1</a:t>
            </a:fld>
            <a:endParaRPr lang="zh-CN" altLang="en-US"/>
          </a:p>
        </p:txBody>
      </p:sp>
      <p:sp>
        <p:nvSpPr>
          <p:cNvPr id="3" name="TextBox 2"/>
          <p:cNvSpPr txBox="1"/>
          <p:nvPr/>
        </p:nvSpPr>
        <p:spPr>
          <a:xfrm>
            <a:off x="503549" y="3161571"/>
            <a:ext cx="8064896" cy="461665"/>
          </a:xfrm>
          <a:prstGeom prst="rect">
            <a:avLst/>
          </a:prstGeom>
          <a:noFill/>
        </p:spPr>
        <p:txBody>
          <a:bodyPr wrap="square" rtlCol="0">
            <a:spAutoFit/>
          </a:bodyPr>
          <a:lstStyle/>
          <a:p>
            <a:pPr algn="ctr"/>
            <a:r>
              <a:rPr lang="en-US" altLang="zh-CN" sz="2400" dirty="0" smtClean="0">
                <a:solidFill>
                  <a:schemeClr val="bg1"/>
                </a:solidFill>
              </a:rPr>
              <a:t>T. Li</a:t>
            </a:r>
            <a:r>
              <a:rPr lang="en-US" altLang="zh-CN" sz="2400" dirty="0">
                <a:solidFill>
                  <a:srgbClr val="FFFF00"/>
                </a:solidFill>
                <a:latin typeface="Times New Roman" pitchFamily="18" charset="0"/>
                <a:cs typeface="Times New Roman" pitchFamily="18" charset="0"/>
              </a:rPr>
              <a:t>*</a:t>
            </a:r>
            <a:r>
              <a:rPr lang="en-US" altLang="zh-CN" sz="2400" dirty="0" smtClean="0">
                <a:solidFill>
                  <a:schemeClr val="bg1"/>
                </a:solidFill>
              </a:rPr>
              <a:t>, K. Xu</a:t>
            </a:r>
            <a:r>
              <a:rPr lang="en-US" altLang="zh-CN" sz="2400" dirty="0">
                <a:solidFill>
                  <a:srgbClr val="FFFF00"/>
                </a:solidFill>
                <a:latin typeface="Times New Roman" pitchFamily="18" charset="0"/>
                <a:cs typeface="Times New Roman" pitchFamily="18" charset="0"/>
              </a:rPr>
              <a:t>*</a:t>
            </a:r>
            <a:r>
              <a:rPr lang="en-US" altLang="zh-CN" sz="2400" dirty="0" smtClean="0">
                <a:solidFill>
                  <a:schemeClr val="bg1"/>
                </a:solidFill>
              </a:rPr>
              <a:t>, M. </a:t>
            </a:r>
            <a:r>
              <a:rPr lang="en-US" altLang="zh-CN" sz="2400" dirty="0" smtClean="0">
                <a:solidFill>
                  <a:schemeClr val="bg1"/>
                </a:solidFill>
              </a:rPr>
              <a:t>Sheng</a:t>
            </a:r>
            <a:r>
              <a:rPr lang="en-US" altLang="zh-CN" sz="2400" baseline="30000" dirty="0" smtClean="0">
                <a:solidFill>
                  <a:srgbClr val="FFFF00"/>
                </a:solidFill>
                <a:latin typeface="Times New Roman" pitchFamily="18" charset="0"/>
                <a:cs typeface="Times New Roman" pitchFamily="18" charset="0"/>
              </a:rPr>
              <a:t>@</a:t>
            </a:r>
            <a:r>
              <a:rPr lang="en-US" altLang="zh-CN" sz="2400" dirty="0" smtClean="0">
                <a:solidFill>
                  <a:schemeClr val="bg1"/>
                </a:solidFill>
              </a:rPr>
              <a:t>, </a:t>
            </a:r>
            <a:r>
              <a:rPr lang="en-US" altLang="zh-CN" sz="2400" dirty="0" smtClean="0">
                <a:solidFill>
                  <a:schemeClr val="bg1"/>
                </a:solidFill>
              </a:rPr>
              <a:t>H. </a:t>
            </a:r>
            <a:r>
              <a:rPr lang="en-US" altLang="zh-CN" sz="2400" dirty="0">
                <a:solidFill>
                  <a:schemeClr val="bg1"/>
                </a:solidFill>
              </a:rPr>
              <a:t>Wang</a:t>
            </a:r>
            <a:r>
              <a:rPr lang="en-US" altLang="zh-CN" sz="2400" dirty="0">
                <a:solidFill>
                  <a:schemeClr val="accent3"/>
                </a:solidFill>
                <a:latin typeface="Times New Roman" pitchFamily="18" charset="0"/>
                <a:cs typeface="Times New Roman" pitchFamily="18" charset="0"/>
              </a:rPr>
              <a:t> </a:t>
            </a:r>
            <a:r>
              <a:rPr lang="en-US" altLang="zh-CN" sz="2400" dirty="0">
                <a:solidFill>
                  <a:srgbClr val="FFFF00"/>
                </a:solidFill>
                <a:latin typeface="Times New Roman" pitchFamily="18" charset="0"/>
                <a:cs typeface="Times New Roman" pitchFamily="18" charset="0"/>
              </a:rPr>
              <a:t>†</a:t>
            </a:r>
            <a:r>
              <a:rPr lang="en-US" altLang="zh-CN" sz="2400" dirty="0">
                <a:solidFill>
                  <a:schemeClr val="bg1"/>
                </a:solidFill>
              </a:rPr>
              <a:t>, </a:t>
            </a:r>
            <a:r>
              <a:rPr lang="en-US" altLang="zh-CN" sz="2400" dirty="0" smtClean="0">
                <a:solidFill>
                  <a:schemeClr val="bg1"/>
                </a:solidFill>
              </a:rPr>
              <a:t>K. Yang</a:t>
            </a:r>
            <a:r>
              <a:rPr lang="en-US" altLang="zh-CN" sz="2400" dirty="0" smtClean="0">
                <a:solidFill>
                  <a:srgbClr val="FFFF00"/>
                </a:solidFill>
                <a:latin typeface="Times New Roman" pitchFamily="18" charset="0"/>
                <a:cs typeface="Times New Roman" pitchFamily="18" charset="0"/>
              </a:rPr>
              <a:t>‡</a:t>
            </a:r>
            <a:r>
              <a:rPr lang="en-US" altLang="zh-CN" sz="2400" dirty="0" smtClean="0">
                <a:solidFill>
                  <a:schemeClr val="bg1"/>
                </a:solidFill>
              </a:rPr>
              <a:t>, Y. Zhang</a:t>
            </a:r>
            <a:r>
              <a:rPr lang="en-US" altLang="zh-CN" sz="2400" dirty="0" smtClean="0">
                <a:solidFill>
                  <a:srgbClr val="FFFF00"/>
                </a:solidFill>
                <a:latin typeface="Times New Roman" pitchFamily="18" charset="0"/>
                <a:cs typeface="Times New Roman" pitchFamily="18" charset="0"/>
              </a:rPr>
              <a:t>*</a:t>
            </a:r>
            <a:endParaRPr lang="en-US" altLang="zh-CN" sz="2400" dirty="0">
              <a:solidFill>
                <a:schemeClr val="bg1"/>
              </a:solidFill>
            </a:endParaRPr>
          </a:p>
        </p:txBody>
      </p:sp>
      <p:sp>
        <p:nvSpPr>
          <p:cNvPr id="4" name="矩形 3"/>
          <p:cNvSpPr/>
          <p:nvPr/>
        </p:nvSpPr>
        <p:spPr>
          <a:xfrm>
            <a:off x="2298424" y="6356350"/>
            <a:ext cx="300082" cy="369332"/>
          </a:xfrm>
          <a:prstGeom prst="rect">
            <a:avLst/>
          </a:prstGeom>
        </p:spPr>
        <p:txBody>
          <a:bodyPr wrap="none">
            <a:spAutoFit/>
          </a:bodyPr>
          <a:lstStyle/>
          <a:p>
            <a:r>
              <a:rPr lang="en-US" altLang="zh-CN" dirty="0">
                <a:solidFill>
                  <a:srgbClr val="0070C0"/>
                </a:solidFill>
                <a:latin typeface="Times New Roman" pitchFamily="18" charset="0"/>
                <a:cs typeface="Times New Roman" pitchFamily="18" charset="0"/>
              </a:rPr>
              <a:t>*</a:t>
            </a:r>
            <a:endParaRPr lang="zh-CN" altLang="en-US" dirty="0">
              <a:solidFill>
                <a:srgbClr val="0070C0"/>
              </a:solidFill>
            </a:endParaRPr>
          </a:p>
        </p:txBody>
      </p:sp>
      <p:sp>
        <p:nvSpPr>
          <p:cNvPr id="5" name="矩形 4"/>
          <p:cNvSpPr/>
          <p:nvPr/>
        </p:nvSpPr>
        <p:spPr>
          <a:xfrm>
            <a:off x="3526831" y="6356350"/>
            <a:ext cx="397866" cy="369332"/>
          </a:xfrm>
          <a:prstGeom prst="rect">
            <a:avLst/>
          </a:prstGeom>
        </p:spPr>
        <p:txBody>
          <a:bodyPr wrap="none">
            <a:spAutoFit/>
          </a:bodyPr>
          <a:lstStyle/>
          <a:p>
            <a:r>
              <a:rPr lang="en-US" altLang="zh-CN" dirty="0">
                <a:solidFill>
                  <a:srgbClr val="0070C0"/>
                </a:solidFill>
                <a:latin typeface="Times New Roman" pitchFamily="18" charset="0"/>
                <a:cs typeface="Times New Roman" pitchFamily="18" charset="0"/>
              </a:rPr>
              <a:t>@</a:t>
            </a:r>
            <a:endParaRPr lang="zh-CN" altLang="en-US" dirty="0">
              <a:solidFill>
                <a:srgbClr val="0070C0"/>
              </a:solidFill>
            </a:endParaRPr>
          </a:p>
        </p:txBody>
      </p:sp>
      <p:sp>
        <p:nvSpPr>
          <p:cNvPr id="7" name="矩形 6"/>
          <p:cNvSpPr/>
          <p:nvPr/>
        </p:nvSpPr>
        <p:spPr>
          <a:xfrm>
            <a:off x="6660232" y="6340852"/>
            <a:ext cx="300082" cy="369332"/>
          </a:xfrm>
          <a:prstGeom prst="rect">
            <a:avLst/>
          </a:prstGeom>
        </p:spPr>
        <p:txBody>
          <a:bodyPr wrap="none">
            <a:spAutoFit/>
          </a:bodyPr>
          <a:lstStyle/>
          <a:p>
            <a:r>
              <a:rPr lang="en-US" altLang="zh-CN" dirty="0">
                <a:solidFill>
                  <a:srgbClr val="0070C0"/>
                </a:solidFill>
                <a:latin typeface="Times New Roman" pitchFamily="18" charset="0"/>
                <a:cs typeface="Times New Roman" pitchFamily="18" charset="0"/>
              </a:rPr>
              <a:t>‡</a:t>
            </a:r>
            <a:endParaRPr lang="zh-CN" altLang="en-US" dirty="0">
              <a:solidFill>
                <a:srgbClr val="0070C0"/>
              </a:solidFill>
            </a:endParaRPr>
          </a:p>
        </p:txBody>
      </p:sp>
      <p:sp>
        <p:nvSpPr>
          <p:cNvPr id="9" name="矩形 8"/>
          <p:cNvSpPr/>
          <p:nvPr/>
        </p:nvSpPr>
        <p:spPr>
          <a:xfrm>
            <a:off x="5174752" y="6340852"/>
            <a:ext cx="300082" cy="369332"/>
          </a:xfrm>
          <a:prstGeom prst="rect">
            <a:avLst/>
          </a:prstGeom>
        </p:spPr>
        <p:txBody>
          <a:bodyPr wrap="none">
            <a:spAutoFit/>
          </a:bodyPr>
          <a:lstStyle/>
          <a:p>
            <a:r>
              <a:rPr lang="en-US" altLang="zh-CN" dirty="0">
                <a:solidFill>
                  <a:srgbClr val="0070C0"/>
                </a:solidFill>
                <a:latin typeface="Times New Roman" pitchFamily="18" charset="0"/>
                <a:cs typeface="Times New Roman" pitchFamily="18" charset="0"/>
              </a:rPr>
              <a:t>†</a:t>
            </a:r>
            <a:endParaRPr lang="zh-CN" altLang="en-US" dirty="0">
              <a:solidFill>
                <a:srgbClr val="0070C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Motivation</a:t>
            </a:r>
            <a:endParaRPr lang="zh-CN" altLang="en-US" dirty="0"/>
          </a:p>
        </p:txBody>
      </p:sp>
      <p:sp>
        <p:nvSpPr>
          <p:cNvPr id="3" name="内容占位符 2"/>
          <p:cNvSpPr>
            <a:spLocks noGrp="1"/>
          </p:cNvSpPr>
          <p:nvPr>
            <p:ph idx="1"/>
          </p:nvPr>
        </p:nvSpPr>
        <p:spPr>
          <a:xfrm>
            <a:off x="323528" y="1374424"/>
            <a:ext cx="8656362" cy="4502847"/>
          </a:xfrm>
        </p:spPr>
        <p:txBody>
          <a:bodyPr/>
          <a:lstStyle/>
          <a:p>
            <a:pPr>
              <a:lnSpc>
                <a:spcPct val="120000"/>
              </a:lnSpc>
            </a:pPr>
            <a:r>
              <a:rPr lang="en-US" altLang="zh-CN" sz="2400" dirty="0" smtClean="0"/>
              <a:t>Individual routing</a:t>
            </a:r>
          </a:p>
          <a:p>
            <a:pPr lvl="1">
              <a:lnSpc>
                <a:spcPct val="120000"/>
              </a:lnSpc>
            </a:pPr>
            <a:r>
              <a:rPr lang="en-US" altLang="zh-CN" sz="2000" dirty="0"/>
              <a:t>Multi-Constrained Path (MCP) </a:t>
            </a:r>
            <a:r>
              <a:rPr lang="en-US" altLang="zh-CN" sz="2000" dirty="0" smtClean="0"/>
              <a:t>problems </a:t>
            </a:r>
            <a:r>
              <a:rPr lang="en-US" altLang="zh-CN" sz="2000" dirty="0"/>
              <a:t>[9]–[</a:t>
            </a:r>
            <a:r>
              <a:rPr lang="en-US" altLang="zh-CN" sz="2000" dirty="0" smtClean="0"/>
              <a:t>11]</a:t>
            </a:r>
            <a:endParaRPr lang="en-US" altLang="zh-CN" sz="2000" dirty="0"/>
          </a:p>
          <a:p>
            <a:pPr>
              <a:lnSpc>
                <a:spcPct val="120000"/>
              </a:lnSpc>
            </a:pPr>
            <a:r>
              <a:rPr lang="en-US" altLang="zh-CN" sz="2400" dirty="0" smtClean="0"/>
              <a:t>Individual scheduling</a:t>
            </a:r>
          </a:p>
          <a:p>
            <a:pPr lvl="1">
              <a:lnSpc>
                <a:spcPct val="120000"/>
              </a:lnSpc>
            </a:pPr>
            <a:r>
              <a:rPr lang="en-US" altLang="zh-CN" sz="2000" dirty="0"/>
              <a:t>packet-level scheduling [12] [13</a:t>
            </a:r>
            <a:r>
              <a:rPr lang="en-US" altLang="zh-CN" sz="2000" dirty="0" smtClean="0"/>
              <a:t>]</a:t>
            </a:r>
          </a:p>
          <a:p>
            <a:pPr lvl="1">
              <a:lnSpc>
                <a:spcPct val="120000"/>
              </a:lnSpc>
            </a:pPr>
            <a:r>
              <a:rPr lang="en-US" altLang="zh-CN" sz="2000" dirty="0" smtClean="0"/>
              <a:t>flow-level scheduling [14</a:t>
            </a:r>
            <a:r>
              <a:rPr lang="en-US" altLang="zh-CN" sz="2000" dirty="0"/>
              <a:t>] [15</a:t>
            </a:r>
            <a:r>
              <a:rPr lang="en-US" altLang="zh-CN" sz="2000" dirty="0" smtClean="0"/>
              <a:t>]</a:t>
            </a:r>
          </a:p>
          <a:p>
            <a:pPr lvl="1">
              <a:lnSpc>
                <a:spcPct val="120000"/>
              </a:lnSpc>
            </a:pPr>
            <a:r>
              <a:rPr lang="en-US" altLang="zh-CN" sz="2000" dirty="0" smtClean="0"/>
              <a:t>application-level </a:t>
            </a:r>
            <a:r>
              <a:rPr lang="en-US" altLang="zh-CN" sz="2000" dirty="0"/>
              <a:t>scheduling [16</a:t>
            </a:r>
            <a:r>
              <a:rPr lang="en-US" altLang="zh-CN" sz="2000" dirty="0" smtClean="0"/>
              <a:t>] </a:t>
            </a:r>
          </a:p>
          <a:p>
            <a:pPr lvl="1">
              <a:lnSpc>
                <a:spcPct val="120000"/>
              </a:lnSpc>
            </a:pPr>
            <a:r>
              <a:rPr lang="en-US" altLang="zh-CN" sz="2000" dirty="0" smtClean="0"/>
              <a:t>Job packing </a:t>
            </a:r>
            <a:r>
              <a:rPr lang="en-US" altLang="zh-CN" sz="2000" dirty="0"/>
              <a:t>[17] [18] </a:t>
            </a:r>
            <a:endParaRPr lang="en-US" altLang="zh-CN" sz="2000" dirty="0" smtClean="0"/>
          </a:p>
          <a:p>
            <a:pPr>
              <a:lnSpc>
                <a:spcPct val="120000"/>
              </a:lnSpc>
            </a:pPr>
            <a:r>
              <a:rPr lang="en-US" altLang="zh-CN" sz="2400" dirty="0" smtClean="0"/>
              <a:t>Integration of Routing and Scheduling</a:t>
            </a:r>
          </a:p>
          <a:p>
            <a:pPr lvl="1">
              <a:lnSpc>
                <a:spcPct val="120000"/>
              </a:lnSpc>
            </a:pPr>
            <a:r>
              <a:rPr lang="en-US" altLang="zh-CN" sz="2000" dirty="0" smtClean="0"/>
              <a:t>RAPIER [19], RUSH [23]</a:t>
            </a:r>
          </a:p>
          <a:p>
            <a:pPr lvl="1">
              <a:lnSpc>
                <a:spcPct val="120000"/>
              </a:lnSpc>
            </a:pPr>
            <a:r>
              <a:rPr lang="en-US" altLang="zh-CN" sz="2000" dirty="0" smtClean="0"/>
              <a:t>energy-efficient DCN [</a:t>
            </a:r>
            <a:r>
              <a:rPr lang="en-US" altLang="zh-CN" sz="2000" dirty="0"/>
              <a:t>20]–[22</a:t>
            </a:r>
            <a:r>
              <a:rPr lang="en-US" altLang="zh-CN" sz="2000" dirty="0" smtClean="0"/>
              <a:t>]</a:t>
            </a:r>
          </a:p>
        </p:txBody>
      </p:sp>
      <p:sp>
        <p:nvSpPr>
          <p:cNvPr id="4" name="灯片编号占位符 3"/>
          <p:cNvSpPr>
            <a:spLocks noGrp="1"/>
          </p:cNvSpPr>
          <p:nvPr>
            <p:ph type="sldNum" sz="quarter" idx="12"/>
          </p:nvPr>
        </p:nvSpPr>
        <p:spPr/>
        <p:txBody>
          <a:bodyPr/>
          <a:lstStyle/>
          <a:p>
            <a:pPr>
              <a:defRPr/>
            </a:pPr>
            <a:fld id="{B495F770-942E-4027-A610-CDA6B96B7F2B}" type="slidenum">
              <a:rPr lang="zh-CN" altLang="en-US" smtClean="0"/>
              <a:pPr>
                <a:defRPr/>
              </a:pPr>
              <a:t>10</a:t>
            </a:fld>
            <a:endParaRPr lang="zh-CN" altLang="en-US"/>
          </a:p>
        </p:txBody>
      </p:sp>
      <p:sp>
        <p:nvSpPr>
          <p:cNvPr id="8" name="矩形 7"/>
          <p:cNvSpPr/>
          <p:nvPr/>
        </p:nvSpPr>
        <p:spPr>
          <a:xfrm>
            <a:off x="-36512" y="6136079"/>
            <a:ext cx="9288000" cy="900000"/>
          </a:xfrm>
          <a:prstGeom prst="rect">
            <a:avLst/>
          </a:prstGeom>
          <a:solidFill>
            <a:srgbClr val="E5412D"/>
          </a:solidFill>
        </p:spPr>
        <p:style>
          <a:lnRef idx="3">
            <a:schemeClr val="lt1"/>
          </a:lnRef>
          <a:fillRef idx="1">
            <a:schemeClr val="accent2"/>
          </a:fillRef>
          <a:effectRef idx="1">
            <a:schemeClr val="accent2"/>
          </a:effectRef>
          <a:fontRef idx="minor">
            <a:schemeClr val="lt1"/>
          </a:fontRef>
        </p:style>
        <p:txBody>
          <a:bodyPr wrap="square" anchor="t">
            <a:spAutoFit/>
          </a:bodyPr>
          <a:lstStyle/>
          <a:p>
            <a:pPr algn="ctr"/>
            <a:r>
              <a:rPr lang="en-US" altLang="zh-CN" sz="2800" b="1" dirty="0" smtClean="0"/>
              <a:t>Seldom </a:t>
            </a:r>
            <a:r>
              <a:rPr lang="en-US" altLang="zh-CN" sz="2800" b="1" dirty="0"/>
              <a:t>focuses on the intermediate </a:t>
            </a:r>
            <a:r>
              <a:rPr lang="en-US" altLang="zh-CN" sz="2800" b="1" dirty="0" smtClean="0"/>
              <a:t>processing constraints</a:t>
            </a:r>
            <a:endParaRPr lang="zh-CN" altLang="en-US" sz="2800" b="1" dirty="0"/>
          </a:p>
        </p:txBody>
      </p:sp>
    </p:spTree>
    <p:extLst>
      <p:ext uri="{BB962C8B-B14F-4D97-AF65-F5344CB8AC3E}">
        <p14:creationId xmlns:p14="http://schemas.microsoft.com/office/powerpoint/2010/main" val="2118802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title"/>
          </p:nvPr>
        </p:nvSpPr>
        <p:spPr>
          <a:xfrm>
            <a:off x="457200" y="-27384"/>
            <a:ext cx="8229600" cy="1143000"/>
          </a:xfrm>
        </p:spPr>
        <p:txBody>
          <a:bodyPr/>
          <a:lstStyle/>
          <a:p>
            <a:r>
              <a:rPr lang="en-US" altLang="zh-CN" smtClean="0"/>
              <a:t>Outline</a:t>
            </a:r>
            <a:endParaRPr lang="zh-CN" altLang="en-US" smtClean="0"/>
          </a:p>
        </p:txBody>
      </p:sp>
      <p:sp>
        <p:nvSpPr>
          <p:cNvPr id="5123" name="内容占位符 2"/>
          <p:cNvSpPr>
            <a:spLocks noGrp="1"/>
          </p:cNvSpPr>
          <p:nvPr>
            <p:ph idx="1"/>
          </p:nvPr>
        </p:nvSpPr>
        <p:spPr>
          <a:xfrm>
            <a:off x="457200" y="1340768"/>
            <a:ext cx="8363272" cy="5328592"/>
          </a:xfrm>
        </p:spPr>
        <p:txBody>
          <a:bodyPr/>
          <a:lstStyle/>
          <a:p>
            <a:pPr>
              <a:buClr>
                <a:srgbClr val="002060"/>
              </a:buClr>
              <a:defRPr/>
            </a:pPr>
            <a:r>
              <a:rPr lang="en-US" altLang="zh-CN" sz="2400" dirty="0" smtClean="0">
                <a:solidFill>
                  <a:schemeClr val="tx1"/>
                </a:solidFill>
              </a:rPr>
              <a:t>Why this work</a:t>
            </a:r>
          </a:p>
          <a:p>
            <a:pPr lvl="1">
              <a:buClr>
                <a:srgbClr val="002060"/>
              </a:buClr>
              <a:defRPr/>
            </a:pPr>
            <a:r>
              <a:rPr lang="en-US" altLang="zh-CN" sz="2400" dirty="0">
                <a:solidFill>
                  <a:schemeClr val="tx1"/>
                </a:solidFill>
              </a:rPr>
              <a:t>Background and </a:t>
            </a:r>
            <a:r>
              <a:rPr lang="en-US" altLang="zh-CN" sz="2400" dirty="0" smtClean="0">
                <a:solidFill>
                  <a:schemeClr val="tx1"/>
                </a:solidFill>
              </a:rPr>
              <a:t>Motivations</a:t>
            </a:r>
            <a:endParaRPr lang="en-US" altLang="zh-CN" sz="2400" dirty="0">
              <a:solidFill>
                <a:schemeClr val="tx1"/>
              </a:solidFill>
            </a:endParaRPr>
          </a:p>
          <a:p>
            <a:pPr>
              <a:buClr>
                <a:srgbClr val="002060"/>
              </a:buClr>
              <a:defRPr/>
            </a:pPr>
            <a:r>
              <a:rPr lang="en-US" altLang="zh-CN" sz="2400" dirty="0">
                <a:solidFill>
                  <a:srgbClr val="FF0000"/>
                </a:solidFill>
              </a:rPr>
              <a:t>Analytical Model and Lower Bound</a:t>
            </a:r>
          </a:p>
          <a:p>
            <a:r>
              <a:rPr lang="en-US" altLang="zh-CN" sz="2400" dirty="0"/>
              <a:t>Routing </a:t>
            </a:r>
            <a:r>
              <a:rPr lang="en-US" altLang="zh-CN" sz="2400" dirty="0" smtClean="0"/>
              <a:t>and Scheduling </a:t>
            </a:r>
            <a:r>
              <a:rPr lang="en-US" altLang="zh-CN" sz="2400" dirty="0"/>
              <a:t>duplex </a:t>
            </a:r>
            <a:r>
              <a:rPr lang="en-US" altLang="zh-CN" sz="2400" dirty="0" err="1"/>
              <a:t>MATching</a:t>
            </a:r>
            <a:r>
              <a:rPr lang="en-US" altLang="zh-CN" sz="2400" dirty="0"/>
              <a:t> (RSMAT) </a:t>
            </a:r>
            <a:r>
              <a:rPr lang="en-US" altLang="zh-CN" sz="2400" dirty="0" smtClean="0"/>
              <a:t>framework</a:t>
            </a:r>
          </a:p>
          <a:p>
            <a:r>
              <a:rPr lang="en-US" altLang="zh-CN" sz="2400" dirty="0" smtClean="0"/>
              <a:t>Evaluation</a:t>
            </a:r>
          </a:p>
          <a:p>
            <a:r>
              <a:rPr lang="en-US" altLang="zh-CN" sz="2400" dirty="0" smtClean="0"/>
              <a:t>Conclusion and the future work</a:t>
            </a:r>
            <a:endParaRPr lang="zh-CN" altLang="en-US" sz="2400" dirty="0"/>
          </a:p>
          <a:p>
            <a:endParaRPr lang="zh-CN" altLang="en-US" sz="2400" dirty="0" smtClean="0"/>
          </a:p>
        </p:txBody>
      </p:sp>
      <p:sp>
        <p:nvSpPr>
          <p:cNvPr id="2" name="灯片编号占位符 1"/>
          <p:cNvSpPr>
            <a:spLocks noGrp="1"/>
          </p:cNvSpPr>
          <p:nvPr>
            <p:ph type="sldNum" sz="quarter" idx="12"/>
          </p:nvPr>
        </p:nvSpPr>
        <p:spPr/>
        <p:txBody>
          <a:bodyPr/>
          <a:lstStyle/>
          <a:p>
            <a:pPr>
              <a:defRPr/>
            </a:pPr>
            <a:fld id="{B495F770-942E-4027-A610-CDA6B96B7F2B}" type="slidenum">
              <a:rPr lang="zh-CN" altLang="en-US" smtClean="0"/>
              <a:pPr>
                <a:defRPr/>
              </a:pPr>
              <a:t>11</a:t>
            </a:fld>
            <a:endParaRPr lang="zh-CN" altLang="en-US"/>
          </a:p>
        </p:txBody>
      </p:sp>
    </p:spTree>
    <p:extLst>
      <p:ext uri="{BB962C8B-B14F-4D97-AF65-F5344CB8AC3E}">
        <p14:creationId xmlns:p14="http://schemas.microsoft.com/office/powerpoint/2010/main" val="26690378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B495F770-942E-4027-A610-CDA6B96B7F2B}" type="slidenum">
              <a:rPr lang="zh-CN" altLang="en-US" smtClean="0"/>
              <a:pPr>
                <a:defRPr/>
              </a:pPr>
              <a:t>12</a:t>
            </a:fld>
            <a:endParaRPr lang="zh-CN" altLang="en-US"/>
          </a:p>
        </p:txBody>
      </p:sp>
      <p:sp>
        <p:nvSpPr>
          <p:cNvPr id="8" name="标题 1"/>
          <p:cNvSpPr>
            <a:spLocks noGrp="1"/>
          </p:cNvSpPr>
          <p:nvPr>
            <p:ph type="title"/>
          </p:nvPr>
        </p:nvSpPr>
        <p:spPr/>
        <p:txBody>
          <a:bodyPr/>
          <a:lstStyle/>
          <a:p>
            <a:r>
              <a:rPr lang="en-US" altLang="zh-CN" sz="3200" dirty="0" smtClean="0"/>
              <a:t>Analytical Model</a:t>
            </a:r>
            <a:endParaRPr lang="zh-CN" altLang="en-US" sz="3200" dirty="0"/>
          </a:p>
        </p:txBody>
      </p:sp>
      <mc:AlternateContent xmlns:mc="http://schemas.openxmlformats.org/markup-compatibility/2006" xmlns:a14="http://schemas.microsoft.com/office/drawing/2010/main">
        <mc:Choice Requires="a14">
          <p:sp>
            <p:nvSpPr>
              <p:cNvPr id="3" name="TextBox 2"/>
              <p:cNvSpPr txBox="1"/>
              <p:nvPr/>
            </p:nvSpPr>
            <p:spPr>
              <a:xfrm>
                <a:off x="4432454" y="4877940"/>
                <a:ext cx="4485246" cy="1025794"/>
              </a:xfrm>
              <a:prstGeom prst="rect">
                <a:avLst/>
              </a:prstGeom>
              <a:noFill/>
            </p:spPr>
            <p:txBody>
              <a:bodyPr wrap="square" rtlCol="0">
                <a:spAutoFit/>
              </a:bodyPr>
              <a:lstStyle/>
              <a:p>
                <a:pPr marL="285750" indent="-285750">
                  <a:buFont typeface="Arial" pitchFamily="34" charset="0"/>
                  <a:buChar char="•"/>
                </a:pPr>
                <a14:m>
                  <m:oMath xmlns:m="http://schemas.openxmlformats.org/officeDocument/2006/math">
                    <m:sSubSup>
                      <m:sSubSupPr>
                        <m:ctrlPr>
                          <a:rPr lang="en-US" altLang="zh-CN" sz="2000" i="1" dirty="0" smtClean="0">
                            <a:solidFill>
                              <a:srgbClr val="002060"/>
                            </a:solidFill>
                            <a:latin typeface="Cambria Math" panose="02040503050406030204" pitchFamily="18" charset="0"/>
                          </a:rPr>
                        </m:ctrlPr>
                      </m:sSubSupPr>
                      <m:e>
                        <m:r>
                          <a:rPr lang="en-US" altLang="zh-CN" sz="2000" b="0" i="1" dirty="0" smtClean="0">
                            <a:solidFill>
                              <a:srgbClr val="002060"/>
                            </a:solidFill>
                            <a:latin typeface="Cambria Math" panose="02040503050406030204" pitchFamily="18" charset="0"/>
                          </a:rPr>
                          <m:t>𝑥</m:t>
                        </m:r>
                      </m:e>
                      <m:sub>
                        <m:r>
                          <a:rPr lang="en-US" altLang="zh-CN" sz="2000" b="0" i="1" dirty="0" smtClean="0">
                            <a:solidFill>
                              <a:srgbClr val="002060"/>
                            </a:solidFill>
                            <a:latin typeface="Cambria Math" panose="02040503050406030204" pitchFamily="18" charset="0"/>
                          </a:rPr>
                          <m:t>𝑚𝑘</m:t>
                        </m:r>
                      </m:sub>
                      <m:sup>
                        <m:r>
                          <a:rPr lang="en-US" altLang="zh-CN" sz="2000" b="0" i="1" dirty="0" smtClean="0">
                            <a:solidFill>
                              <a:srgbClr val="002060"/>
                            </a:solidFill>
                            <a:latin typeface="Cambria Math" panose="02040503050406030204" pitchFamily="18" charset="0"/>
                          </a:rPr>
                          <m:t>𝑡</m:t>
                        </m:r>
                      </m:sup>
                    </m:sSubSup>
                  </m:oMath>
                </a14:m>
                <a:r>
                  <a:rPr lang="en-US" altLang="zh-CN" sz="2000" dirty="0" smtClean="0"/>
                  <a:t>:  decision </a:t>
                </a:r>
                <a:r>
                  <a:rPr lang="en-US" altLang="zh-CN" sz="2000" dirty="0"/>
                  <a:t>variable that is 1 if flow m </a:t>
                </a:r>
                <a:r>
                  <a:rPr lang="en-US" altLang="zh-CN" sz="2000" dirty="0" smtClean="0"/>
                  <a:t>is processed </a:t>
                </a:r>
                <a:r>
                  <a:rPr lang="en-US" altLang="zh-CN" sz="2000" dirty="0"/>
                  <a:t>at big-node k at discrete time t</a:t>
                </a:r>
                <a:r>
                  <a:rPr lang="en-US" altLang="zh-CN" sz="2000" dirty="0" smtClean="0"/>
                  <a:t>.</a:t>
                </a:r>
              </a:p>
            </p:txBody>
          </p:sp>
        </mc:Choice>
        <mc:Fallback xmlns="">
          <p:sp>
            <p:nvSpPr>
              <p:cNvPr id="3" name="TextBox 2"/>
              <p:cNvSpPr txBox="1">
                <a:spLocks noRot="1" noChangeAspect="1" noMove="1" noResize="1" noEditPoints="1" noAdjustHandles="1" noChangeArrowheads="1" noChangeShapeType="1" noTextEdit="1"/>
              </p:cNvSpPr>
              <p:nvPr/>
            </p:nvSpPr>
            <p:spPr>
              <a:xfrm>
                <a:off x="4432454" y="4877940"/>
                <a:ext cx="4485246" cy="1025794"/>
              </a:xfrm>
              <a:prstGeom prst="rect">
                <a:avLst/>
              </a:prstGeom>
              <a:blipFill rotWithShape="0">
                <a:blip r:embed="rId3"/>
                <a:stretch>
                  <a:fillRect l="-1223" t="-1786" r="-815" b="-10119"/>
                </a:stretch>
              </a:blipFill>
            </p:spPr>
            <p:txBody>
              <a:bodyPr/>
              <a:lstStyle/>
              <a:p>
                <a:r>
                  <a:rPr lang="zh-CN" altLang="en-US">
                    <a:noFill/>
                  </a:rPr>
                  <a:t> </a:t>
                </a:r>
              </a:p>
            </p:txBody>
          </p:sp>
        </mc:Fallback>
      </mc:AlternateContent>
      <p:pic>
        <p:nvPicPr>
          <p:cNvPr id="5" name="图片 4"/>
          <p:cNvPicPr>
            <a:picLocks noChangeAspect="1"/>
          </p:cNvPicPr>
          <p:nvPr/>
        </p:nvPicPr>
        <p:blipFill>
          <a:blip r:embed="rId4"/>
          <a:stretch>
            <a:fillRect/>
          </a:stretch>
        </p:blipFill>
        <p:spPr>
          <a:xfrm>
            <a:off x="251520" y="1935915"/>
            <a:ext cx="4674204" cy="2664296"/>
          </a:xfrm>
          <a:prstGeom prst="rect">
            <a:avLst/>
          </a:prstGeom>
        </p:spPr>
      </p:pic>
      <p:pic>
        <p:nvPicPr>
          <p:cNvPr id="6" name="图片 5"/>
          <p:cNvPicPr>
            <a:picLocks noChangeAspect="1"/>
          </p:cNvPicPr>
          <p:nvPr/>
        </p:nvPicPr>
        <p:blipFill>
          <a:blip r:embed="rId5"/>
          <a:stretch>
            <a:fillRect/>
          </a:stretch>
        </p:blipFill>
        <p:spPr>
          <a:xfrm>
            <a:off x="5260511" y="1964483"/>
            <a:ext cx="3657189" cy="461334"/>
          </a:xfrm>
          <a:prstGeom prst="rect">
            <a:avLst/>
          </a:prstGeom>
        </p:spPr>
      </p:pic>
      <p:pic>
        <p:nvPicPr>
          <p:cNvPr id="7" name="图片 6"/>
          <p:cNvPicPr>
            <a:picLocks noChangeAspect="1"/>
          </p:cNvPicPr>
          <p:nvPr/>
        </p:nvPicPr>
        <p:blipFill rotWithShape="1">
          <a:blip r:embed="rId6"/>
          <a:srcRect t="1" r="37334" b="-3231"/>
          <a:stretch/>
        </p:blipFill>
        <p:spPr>
          <a:xfrm>
            <a:off x="5311311" y="2387023"/>
            <a:ext cx="3625620" cy="576000"/>
          </a:xfrm>
          <a:prstGeom prst="rect">
            <a:avLst/>
          </a:prstGeom>
        </p:spPr>
      </p:pic>
      <p:pic>
        <p:nvPicPr>
          <p:cNvPr id="9" name="图片 8"/>
          <p:cNvPicPr>
            <a:picLocks noChangeAspect="1"/>
          </p:cNvPicPr>
          <p:nvPr/>
        </p:nvPicPr>
        <p:blipFill>
          <a:blip r:embed="rId7"/>
          <a:stretch>
            <a:fillRect/>
          </a:stretch>
        </p:blipFill>
        <p:spPr>
          <a:xfrm>
            <a:off x="457200" y="4653136"/>
            <a:ext cx="3895234" cy="1420484"/>
          </a:xfrm>
          <a:prstGeom prst="rect">
            <a:avLst/>
          </a:prstGeom>
        </p:spPr>
      </p:pic>
      <p:sp>
        <p:nvSpPr>
          <p:cNvPr id="11" name="TextBox 9"/>
          <p:cNvSpPr txBox="1"/>
          <p:nvPr/>
        </p:nvSpPr>
        <p:spPr>
          <a:xfrm>
            <a:off x="0" y="1356503"/>
            <a:ext cx="8810128" cy="461665"/>
          </a:xfrm>
          <a:prstGeom prst="rect">
            <a:avLst/>
          </a:prstGeom>
          <a:noFill/>
        </p:spPr>
        <p:txBody>
          <a:bodyPr wrap="square" rtlCol="0">
            <a:spAutoFit/>
          </a:bodyPr>
          <a:lstStyle/>
          <a:p>
            <a:r>
              <a:rPr lang="en-US" altLang="zh-CN" sz="2400" b="1" dirty="0">
                <a:solidFill>
                  <a:srgbClr val="0070C0"/>
                </a:solidFill>
              </a:rPr>
              <a:t>Tardiness-aware Flow Scheduling </a:t>
            </a:r>
            <a:r>
              <a:rPr lang="en-US" altLang="zh-CN" sz="2400" b="1" dirty="0" smtClean="0">
                <a:solidFill>
                  <a:srgbClr val="0070C0"/>
                </a:solidFill>
              </a:rPr>
              <a:t>with Processing </a:t>
            </a:r>
            <a:r>
              <a:rPr lang="en-US" altLang="zh-CN" sz="2400" b="1" dirty="0">
                <a:solidFill>
                  <a:srgbClr val="0070C0"/>
                </a:solidFill>
              </a:rPr>
              <a:t>constraints (TFS-P</a:t>
            </a:r>
            <a:r>
              <a:rPr lang="en-US" altLang="zh-CN" sz="2400" b="1" dirty="0" smtClean="0">
                <a:solidFill>
                  <a:srgbClr val="0070C0"/>
                </a:solidFill>
              </a:rPr>
              <a:t>)</a:t>
            </a:r>
            <a:endParaRPr lang="en-US" altLang="zh-CN" sz="2400" b="1" dirty="0">
              <a:solidFill>
                <a:srgbClr val="0070C0"/>
              </a:solidFill>
            </a:endParaRPr>
          </a:p>
        </p:txBody>
      </p:sp>
      <p:sp>
        <p:nvSpPr>
          <p:cNvPr id="13" name="矩形 12"/>
          <p:cNvSpPr/>
          <p:nvPr/>
        </p:nvSpPr>
        <p:spPr>
          <a:xfrm>
            <a:off x="-36512" y="6136079"/>
            <a:ext cx="9288000" cy="864000"/>
          </a:xfrm>
          <a:prstGeom prst="rect">
            <a:avLst/>
          </a:prstGeom>
          <a:solidFill>
            <a:srgbClr val="E5412D"/>
          </a:solidFill>
        </p:spPr>
        <p:style>
          <a:lnRef idx="3">
            <a:schemeClr val="lt1"/>
          </a:lnRef>
          <a:fillRef idx="1">
            <a:schemeClr val="accent2"/>
          </a:fillRef>
          <a:effectRef idx="1">
            <a:schemeClr val="accent2"/>
          </a:effectRef>
          <a:fontRef idx="minor">
            <a:schemeClr val="lt1"/>
          </a:fontRef>
        </p:style>
        <p:txBody>
          <a:bodyPr wrap="square" anchor="t">
            <a:spAutoFit/>
          </a:bodyPr>
          <a:lstStyle/>
          <a:p>
            <a:pPr algn="ctr"/>
            <a:r>
              <a:rPr lang="en-US" altLang="zh-CN" sz="2800" b="1" dirty="0"/>
              <a:t>TFS-P is a non-linear integer </a:t>
            </a:r>
            <a:r>
              <a:rPr lang="en-US" altLang="zh-CN" sz="2800" b="1" dirty="0" smtClean="0"/>
              <a:t>programming Problem</a:t>
            </a:r>
            <a:r>
              <a:rPr lang="en-US" altLang="zh-CN" sz="2800" b="1" dirty="0"/>
              <a:t>, </a:t>
            </a:r>
            <a:r>
              <a:rPr lang="en-US" altLang="zh-CN" sz="2800" b="1" dirty="0" smtClean="0"/>
              <a:t>NP-Hard.</a:t>
            </a:r>
            <a:endParaRPr lang="zh-CN" altLang="en-US" sz="2800" b="1" dirty="0"/>
          </a:p>
        </p:txBody>
      </p:sp>
    </p:spTree>
    <p:extLst>
      <p:ext uri="{BB962C8B-B14F-4D97-AF65-F5344CB8AC3E}">
        <p14:creationId xmlns:p14="http://schemas.microsoft.com/office/powerpoint/2010/main" val="242793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title"/>
          </p:nvPr>
        </p:nvSpPr>
        <p:spPr>
          <a:xfrm>
            <a:off x="457200" y="-27384"/>
            <a:ext cx="8229600" cy="1143000"/>
          </a:xfrm>
        </p:spPr>
        <p:txBody>
          <a:bodyPr/>
          <a:lstStyle/>
          <a:p>
            <a:r>
              <a:rPr lang="en-US" altLang="zh-CN" smtClean="0"/>
              <a:t>Outline</a:t>
            </a:r>
            <a:endParaRPr lang="zh-CN" altLang="en-US" smtClean="0"/>
          </a:p>
        </p:txBody>
      </p:sp>
      <p:sp>
        <p:nvSpPr>
          <p:cNvPr id="5123" name="内容占位符 2"/>
          <p:cNvSpPr>
            <a:spLocks noGrp="1"/>
          </p:cNvSpPr>
          <p:nvPr>
            <p:ph idx="1"/>
          </p:nvPr>
        </p:nvSpPr>
        <p:spPr>
          <a:xfrm>
            <a:off x="457200" y="1340768"/>
            <a:ext cx="8363272" cy="5328592"/>
          </a:xfrm>
        </p:spPr>
        <p:txBody>
          <a:bodyPr/>
          <a:lstStyle/>
          <a:p>
            <a:pPr>
              <a:buClr>
                <a:srgbClr val="002060"/>
              </a:buClr>
              <a:defRPr/>
            </a:pPr>
            <a:r>
              <a:rPr lang="en-US" altLang="zh-CN" sz="2400" dirty="0" smtClean="0">
                <a:solidFill>
                  <a:schemeClr val="tx1"/>
                </a:solidFill>
              </a:rPr>
              <a:t>Why this work</a:t>
            </a:r>
          </a:p>
          <a:p>
            <a:pPr lvl="1">
              <a:buClr>
                <a:srgbClr val="002060"/>
              </a:buClr>
              <a:defRPr/>
            </a:pPr>
            <a:r>
              <a:rPr lang="en-US" altLang="zh-CN" sz="2400" dirty="0">
                <a:solidFill>
                  <a:schemeClr val="tx1"/>
                </a:solidFill>
              </a:rPr>
              <a:t>Background and </a:t>
            </a:r>
            <a:r>
              <a:rPr lang="en-US" altLang="zh-CN" sz="2400" dirty="0" smtClean="0">
                <a:solidFill>
                  <a:schemeClr val="tx1"/>
                </a:solidFill>
              </a:rPr>
              <a:t>Motivations</a:t>
            </a:r>
            <a:endParaRPr lang="en-US" altLang="zh-CN" sz="2400" dirty="0">
              <a:solidFill>
                <a:schemeClr val="tx1"/>
              </a:solidFill>
            </a:endParaRPr>
          </a:p>
          <a:p>
            <a:pPr>
              <a:buClr>
                <a:srgbClr val="002060"/>
              </a:buClr>
              <a:defRPr/>
            </a:pPr>
            <a:r>
              <a:rPr lang="en-US" altLang="zh-CN" sz="2400" dirty="0">
                <a:solidFill>
                  <a:schemeClr val="tx1"/>
                </a:solidFill>
              </a:rPr>
              <a:t>Analytical Model and Lower Bound</a:t>
            </a:r>
          </a:p>
          <a:p>
            <a:pPr>
              <a:buClr>
                <a:srgbClr val="002060"/>
              </a:buClr>
              <a:defRPr/>
            </a:pPr>
            <a:r>
              <a:rPr lang="en-US" altLang="zh-CN" sz="2400" dirty="0">
                <a:solidFill>
                  <a:srgbClr val="FF0000"/>
                </a:solidFill>
              </a:rPr>
              <a:t>Routing and Scheduling duplex </a:t>
            </a:r>
            <a:r>
              <a:rPr lang="en-US" altLang="zh-CN" sz="2400" dirty="0" err="1">
                <a:solidFill>
                  <a:srgbClr val="FF0000"/>
                </a:solidFill>
              </a:rPr>
              <a:t>MATching</a:t>
            </a:r>
            <a:r>
              <a:rPr lang="en-US" altLang="zh-CN" sz="2400" dirty="0">
                <a:solidFill>
                  <a:srgbClr val="FF0000"/>
                </a:solidFill>
              </a:rPr>
              <a:t> (RSMAT) framework</a:t>
            </a:r>
          </a:p>
          <a:p>
            <a:r>
              <a:rPr lang="en-US" altLang="zh-CN" sz="2400" dirty="0" smtClean="0"/>
              <a:t>Evaluation</a:t>
            </a:r>
          </a:p>
          <a:p>
            <a:r>
              <a:rPr lang="en-US" altLang="zh-CN" sz="2400" dirty="0" smtClean="0"/>
              <a:t>Conclusion and the future work</a:t>
            </a:r>
            <a:endParaRPr lang="zh-CN" altLang="en-US" sz="2400" dirty="0"/>
          </a:p>
          <a:p>
            <a:endParaRPr lang="zh-CN" altLang="en-US" sz="2400" dirty="0" smtClean="0"/>
          </a:p>
        </p:txBody>
      </p:sp>
      <p:sp>
        <p:nvSpPr>
          <p:cNvPr id="2" name="灯片编号占位符 1"/>
          <p:cNvSpPr>
            <a:spLocks noGrp="1"/>
          </p:cNvSpPr>
          <p:nvPr>
            <p:ph type="sldNum" sz="quarter" idx="12"/>
          </p:nvPr>
        </p:nvSpPr>
        <p:spPr/>
        <p:txBody>
          <a:bodyPr/>
          <a:lstStyle/>
          <a:p>
            <a:pPr>
              <a:defRPr/>
            </a:pPr>
            <a:fld id="{B495F770-942E-4027-A610-CDA6B96B7F2B}" type="slidenum">
              <a:rPr lang="zh-CN" altLang="en-US" smtClean="0"/>
              <a:pPr>
                <a:defRPr/>
              </a:pPr>
              <a:t>13</a:t>
            </a:fld>
            <a:endParaRPr lang="zh-CN" altLang="en-US"/>
          </a:p>
        </p:txBody>
      </p:sp>
    </p:spTree>
    <p:extLst>
      <p:ext uri="{BB962C8B-B14F-4D97-AF65-F5344CB8AC3E}">
        <p14:creationId xmlns:p14="http://schemas.microsoft.com/office/powerpoint/2010/main" val="16633486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Duplex Matching </a:t>
            </a:r>
            <a:endParaRPr lang="zh-CN" altLang="en-US" dirty="0"/>
          </a:p>
        </p:txBody>
      </p:sp>
      <p:sp>
        <p:nvSpPr>
          <p:cNvPr id="3" name="灯片编号占位符 2"/>
          <p:cNvSpPr>
            <a:spLocks noGrp="1"/>
          </p:cNvSpPr>
          <p:nvPr>
            <p:ph type="sldNum" sz="quarter" idx="12"/>
          </p:nvPr>
        </p:nvSpPr>
        <p:spPr/>
        <p:txBody>
          <a:bodyPr/>
          <a:lstStyle/>
          <a:p>
            <a:pPr>
              <a:defRPr/>
            </a:pPr>
            <a:fld id="{B495F770-942E-4027-A610-CDA6B96B7F2B}" type="slidenum">
              <a:rPr lang="zh-CN" altLang="en-US" smtClean="0"/>
              <a:pPr>
                <a:defRPr/>
              </a:pPr>
              <a:t>14</a:t>
            </a:fld>
            <a:endParaRPr lang="zh-CN" altLang="en-US"/>
          </a:p>
        </p:txBody>
      </p:sp>
      <p:sp>
        <p:nvSpPr>
          <p:cNvPr id="10" name="TextBox 9"/>
          <p:cNvSpPr txBox="1"/>
          <p:nvPr/>
        </p:nvSpPr>
        <p:spPr>
          <a:xfrm>
            <a:off x="261864" y="1482709"/>
            <a:ext cx="8424936" cy="523220"/>
          </a:xfrm>
          <a:prstGeom prst="rect">
            <a:avLst/>
          </a:prstGeom>
          <a:noFill/>
        </p:spPr>
        <p:txBody>
          <a:bodyPr wrap="square" rtlCol="0">
            <a:spAutoFit/>
          </a:bodyPr>
          <a:lstStyle/>
          <a:p>
            <a:r>
              <a:rPr lang="en-US" altLang="zh-CN" sz="2800" b="1" dirty="0" smtClean="0">
                <a:solidFill>
                  <a:srgbClr val="E5412D"/>
                </a:solidFill>
              </a:rPr>
              <a:t>C</a:t>
            </a:r>
            <a:r>
              <a:rPr lang="en-US" altLang="zh-CN" sz="2800" b="1" dirty="0" smtClean="0">
                <a:solidFill>
                  <a:srgbClr val="0070C0"/>
                </a:solidFill>
              </a:rPr>
              <a:t>ollege </a:t>
            </a:r>
            <a:r>
              <a:rPr lang="en-US" altLang="zh-CN" sz="2800" b="1" dirty="0" smtClean="0">
                <a:solidFill>
                  <a:srgbClr val="E5412D"/>
                </a:solidFill>
              </a:rPr>
              <a:t>A</a:t>
            </a:r>
            <a:r>
              <a:rPr lang="en-US" altLang="zh-CN" sz="2800" b="1" dirty="0" smtClean="0">
                <a:solidFill>
                  <a:srgbClr val="0070C0"/>
                </a:solidFill>
              </a:rPr>
              <a:t>dmission </a:t>
            </a:r>
            <a:r>
              <a:rPr lang="en-US" altLang="zh-CN" sz="2800" b="1" dirty="0">
                <a:solidFill>
                  <a:srgbClr val="E5412D"/>
                </a:solidFill>
              </a:rPr>
              <a:t>P</a:t>
            </a:r>
            <a:r>
              <a:rPr lang="en-US" altLang="zh-CN" sz="2800" b="1" dirty="0">
                <a:solidFill>
                  <a:srgbClr val="0070C0"/>
                </a:solidFill>
              </a:rPr>
              <a:t>roblem (CAP)</a:t>
            </a:r>
            <a:endParaRPr lang="en-US" altLang="zh-CN" sz="2800" b="1" dirty="0" smtClean="0">
              <a:solidFill>
                <a:srgbClr val="0070C0"/>
              </a:solidFill>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295855222"/>
              </p:ext>
            </p:extLst>
          </p:nvPr>
        </p:nvGraphicFramePr>
        <p:xfrm>
          <a:off x="672339" y="2390410"/>
          <a:ext cx="7799321" cy="2820516"/>
        </p:xfrm>
        <a:graphic>
          <a:graphicData uri="http://schemas.openxmlformats.org/presentationml/2006/ole">
            <mc:AlternateContent xmlns:mc="http://schemas.openxmlformats.org/markup-compatibility/2006">
              <mc:Choice xmlns:v="urn:schemas-microsoft-com:vml" Requires="v">
                <p:oleObj spid="_x0000_s53433" name="Visio" r:id="rId4" imgW="5248340" imgH="1752715" progId="Visio.Drawing.15">
                  <p:embed/>
                </p:oleObj>
              </mc:Choice>
              <mc:Fallback>
                <p:oleObj name="Visio" r:id="rId4" imgW="5248340" imgH="1752715" progId="Visio.Drawing.15">
                  <p:embed/>
                  <p:pic>
                    <p:nvPicPr>
                      <p:cNvPr id="0" name=""/>
                      <p:cNvPicPr/>
                      <p:nvPr/>
                    </p:nvPicPr>
                    <p:blipFill>
                      <a:blip r:embed="rId5"/>
                      <a:stretch>
                        <a:fillRect/>
                      </a:stretch>
                    </p:blipFill>
                    <p:spPr>
                      <a:xfrm>
                        <a:off x="672339" y="2390410"/>
                        <a:ext cx="7799321" cy="2820516"/>
                      </a:xfrm>
                      <a:prstGeom prst="rect">
                        <a:avLst/>
                      </a:prstGeom>
                    </p:spPr>
                  </p:pic>
                </p:oleObj>
              </mc:Fallback>
            </mc:AlternateContent>
          </a:graphicData>
        </a:graphic>
      </p:graphicFrame>
      <p:sp>
        <p:nvSpPr>
          <p:cNvPr id="9" name="TextBox 9"/>
          <p:cNvSpPr txBox="1"/>
          <p:nvPr/>
        </p:nvSpPr>
        <p:spPr>
          <a:xfrm>
            <a:off x="261864" y="5343780"/>
            <a:ext cx="8424936" cy="954107"/>
          </a:xfrm>
          <a:prstGeom prst="rect">
            <a:avLst/>
          </a:prstGeom>
          <a:noFill/>
        </p:spPr>
        <p:txBody>
          <a:bodyPr wrap="square" rtlCol="0">
            <a:spAutoFit/>
          </a:bodyPr>
          <a:lstStyle/>
          <a:p>
            <a:r>
              <a:rPr lang="en-US" altLang="zh-CN" sz="2800" b="1" dirty="0">
                <a:solidFill>
                  <a:srgbClr val="0070C0"/>
                </a:solidFill>
              </a:rPr>
              <a:t>RSMAT </a:t>
            </a:r>
            <a:r>
              <a:rPr lang="en-US" altLang="zh-CN" sz="2800" b="1" dirty="0" smtClean="0">
                <a:solidFill>
                  <a:srgbClr val="0070C0"/>
                </a:solidFill>
              </a:rPr>
              <a:t>: </a:t>
            </a:r>
            <a:r>
              <a:rPr lang="en-US" altLang="zh-CN" sz="2800" b="1" dirty="0" smtClean="0">
                <a:solidFill>
                  <a:srgbClr val="E5412D"/>
                </a:solidFill>
              </a:rPr>
              <a:t>R</a:t>
            </a:r>
            <a:r>
              <a:rPr lang="en-US" altLang="zh-CN" sz="2800" b="1" dirty="0" smtClean="0">
                <a:solidFill>
                  <a:srgbClr val="0070C0"/>
                </a:solidFill>
              </a:rPr>
              <a:t>outing and </a:t>
            </a:r>
            <a:r>
              <a:rPr lang="en-US" altLang="zh-CN" sz="2800" b="1" dirty="0" smtClean="0">
                <a:solidFill>
                  <a:srgbClr val="E5412D"/>
                </a:solidFill>
              </a:rPr>
              <a:t>S</a:t>
            </a:r>
            <a:r>
              <a:rPr lang="en-US" altLang="zh-CN" sz="2800" b="1" dirty="0" smtClean="0">
                <a:solidFill>
                  <a:srgbClr val="0070C0"/>
                </a:solidFill>
              </a:rPr>
              <a:t>cheduling </a:t>
            </a:r>
            <a:r>
              <a:rPr lang="en-US" altLang="zh-CN" sz="2800" b="1" dirty="0">
                <a:solidFill>
                  <a:srgbClr val="0070C0"/>
                </a:solidFill>
              </a:rPr>
              <a:t>duplex </a:t>
            </a:r>
            <a:r>
              <a:rPr lang="en-US" altLang="zh-CN" sz="2800" b="1" dirty="0" err="1">
                <a:solidFill>
                  <a:srgbClr val="E5412D"/>
                </a:solidFill>
              </a:rPr>
              <a:t>MAT</a:t>
            </a:r>
            <a:r>
              <a:rPr lang="en-US" altLang="zh-CN" sz="2800" b="1" dirty="0" err="1">
                <a:solidFill>
                  <a:srgbClr val="0070C0"/>
                </a:solidFill>
              </a:rPr>
              <a:t>ching</a:t>
            </a:r>
            <a:r>
              <a:rPr lang="en-US" altLang="zh-CN" sz="2800" b="1" dirty="0">
                <a:solidFill>
                  <a:srgbClr val="0070C0"/>
                </a:solidFill>
              </a:rPr>
              <a:t> </a:t>
            </a:r>
            <a:r>
              <a:rPr lang="en-US" altLang="zh-CN" sz="2800" b="1" dirty="0" smtClean="0">
                <a:solidFill>
                  <a:srgbClr val="0070C0"/>
                </a:solidFill>
              </a:rPr>
              <a:t>framework</a:t>
            </a:r>
          </a:p>
        </p:txBody>
      </p:sp>
      <p:sp>
        <p:nvSpPr>
          <p:cNvPr id="4" name="矩形 3"/>
          <p:cNvSpPr/>
          <p:nvPr/>
        </p:nvSpPr>
        <p:spPr>
          <a:xfrm>
            <a:off x="261864" y="6297887"/>
            <a:ext cx="9443251" cy="646331"/>
          </a:xfrm>
          <a:prstGeom prst="rect">
            <a:avLst/>
          </a:prstGeom>
        </p:spPr>
        <p:txBody>
          <a:bodyPr wrap="square">
            <a:spAutoFit/>
          </a:bodyPr>
          <a:lstStyle/>
          <a:p>
            <a:r>
              <a:rPr lang="en-US" altLang="zh-CN" dirty="0">
                <a:solidFill>
                  <a:schemeClr val="bg1"/>
                </a:solidFill>
              </a:rPr>
              <a:t>D. Gale and L. S. Shapley, “College admissions and the stability of marriage,” American Mathematical Monthly, pp. 9–15, 1962.</a:t>
            </a:r>
            <a:endParaRPr lang="zh-CN" altLang="en-US" dirty="0">
              <a:solidFill>
                <a:schemeClr val="bg1"/>
              </a:solidFill>
            </a:endParaRPr>
          </a:p>
        </p:txBody>
      </p:sp>
    </p:spTree>
    <p:extLst>
      <p:ext uri="{BB962C8B-B14F-4D97-AF65-F5344CB8AC3E}">
        <p14:creationId xmlns:p14="http://schemas.microsoft.com/office/powerpoint/2010/main" val="30269912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Duplex Matching </a:t>
            </a:r>
            <a:endParaRPr lang="zh-CN" altLang="en-US" dirty="0"/>
          </a:p>
        </p:txBody>
      </p:sp>
      <p:sp>
        <p:nvSpPr>
          <p:cNvPr id="3" name="灯片编号占位符 2"/>
          <p:cNvSpPr>
            <a:spLocks noGrp="1"/>
          </p:cNvSpPr>
          <p:nvPr>
            <p:ph type="sldNum" sz="quarter" idx="12"/>
          </p:nvPr>
        </p:nvSpPr>
        <p:spPr/>
        <p:txBody>
          <a:bodyPr/>
          <a:lstStyle/>
          <a:p>
            <a:pPr>
              <a:defRPr/>
            </a:pPr>
            <a:fld id="{B495F770-942E-4027-A610-CDA6B96B7F2B}" type="slidenum">
              <a:rPr lang="zh-CN" altLang="en-US" smtClean="0"/>
              <a:pPr>
                <a:defRPr/>
              </a:pPr>
              <a:t>15</a:t>
            </a:fld>
            <a:endParaRPr lang="zh-CN" altLang="en-US"/>
          </a:p>
        </p:txBody>
      </p:sp>
      <p:sp>
        <p:nvSpPr>
          <p:cNvPr id="10" name="TextBox 9"/>
          <p:cNvSpPr txBox="1"/>
          <p:nvPr/>
        </p:nvSpPr>
        <p:spPr>
          <a:xfrm>
            <a:off x="261864" y="1482709"/>
            <a:ext cx="8424936" cy="461665"/>
          </a:xfrm>
          <a:prstGeom prst="rect">
            <a:avLst/>
          </a:prstGeom>
          <a:noFill/>
        </p:spPr>
        <p:txBody>
          <a:bodyPr wrap="square" rtlCol="0">
            <a:spAutoFit/>
          </a:bodyPr>
          <a:lstStyle/>
          <a:p>
            <a:r>
              <a:rPr lang="en-US" altLang="zh-CN" sz="2400" b="1" dirty="0">
                <a:solidFill>
                  <a:srgbClr val="0070C0"/>
                </a:solidFill>
              </a:rPr>
              <a:t>RSMAT </a:t>
            </a:r>
            <a:r>
              <a:rPr lang="en-US" altLang="zh-CN" sz="2400" b="1" dirty="0" smtClean="0">
                <a:solidFill>
                  <a:srgbClr val="0070C0"/>
                </a:solidFill>
              </a:rPr>
              <a:t>: </a:t>
            </a:r>
            <a:r>
              <a:rPr lang="en-US" altLang="zh-CN" sz="2400" b="1" dirty="0" smtClean="0">
                <a:solidFill>
                  <a:srgbClr val="E5412D"/>
                </a:solidFill>
              </a:rPr>
              <a:t>R</a:t>
            </a:r>
            <a:r>
              <a:rPr lang="en-US" altLang="zh-CN" sz="2400" b="1" dirty="0" smtClean="0">
                <a:solidFill>
                  <a:srgbClr val="0070C0"/>
                </a:solidFill>
              </a:rPr>
              <a:t>outing and </a:t>
            </a:r>
            <a:r>
              <a:rPr lang="en-US" altLang="zh-CN" sz="2400" b="1" dirty="0" smtClean="0">
                <a:solidFill>
                  <a:srgbClr val="E5412D"/>
                </a:solidFill>
              </a:rPr>
              <a:t>S</a:t>
            </a:r>
            <a:r>
              <a:rPr lang="en-US" altLang="zh-CN" sz="2400" b="1" dirty="0" smtClean="0">
                <a:solidFill>
                  <a:srgbClr val="0070C0"/>
                </a:solidFill>
              </a:rPr>
              <a:t>cheduling </a:t>
            </a:r>
            <a:r>
              <a:rPr lang="en-US" altLang="zh-CN" sz="2400" b="1" dirty="0">
                <a:solidFill>
                  <a:srgbClr val="0070C0"/>
                </a:solidFill>
              </a:rPr>
              <a:t>duplex </a:t>
            </a:r>
            <a:r>
              <a:rPr lang="en-US" altLang="zh-CN" sz="2400" b="1" dirty="0" err="1">
                <a:solidFill>
                  <a:srgbClr val="E5412D"/>
                </a:solidFill>
              </a:rPr>
              <a:t>MAT</a:t>
            </a:r>
            <a:r>
              <a:rPr lang="en-US" altLang="zh-CN" sz="2400" b="1" dirty="0" err="1">
                <a:solidFill>
                  <a:srgbClr val="0070C0"/>
                </a:solidFill>
              </a:rPr>
              <a:t>ching</a:t>
            </a:r>
            <a:r>
              <a:rPr lang="en-US" altLang="zh-CN" sz="2400" b="1" dirty="0">
                <a:solidFill>
                  <a:srgbClr val="0070C0"/>
                </a:solidFill>
              </a:rPr>
              <a:t> </a:t>
            </a:r>
            <a:r>
              <a:rPr lang="en-US" altLang="zh-CN" sz="2400" b="1" dirty="0" smtClean="0">
                <a:solidFill>
                  <a:srgbClr val="0070C0"/>
                </a:solidFill>
              </a:rPr>
              <a:t>framework</a:t>
            </a:r>
          </a:p>
        </p:txBody>
      </p:sp>
      <p:sp>
        <p:nvSpPr>
          <p:cNvPr id="7" name="矩形 6"/>
          <p:cNvSpPr/>
          <p:nvPr/>
        </p:nvSpPr>
        <p:spPr>
          <a:xfrm>
            <a:off x="-36512" y="6136079"/>
            <a:ext cx="9288000" cy="828000"/>
          </a:xfrm>
          <a:prstGeom prst="rect">
            <a:avLst/>
          </a:prstGeom>
          <a:solidFill>
            <a:srgbClr val="E5412D"/>
          </a:solidFill>
        </p:spPr>
        <p:style>
          <a:lnRef idx="3">
            <a:schemeClr val="lt1"/>
          </a:lnRef>
          <a:fillRef idx="1">
            <a:schemeClr val="accent2"/>
          </a:fillRef>
          <a:effectRef idx="1">
            <a:schemeClr val="accent2"/>
          </a:effectRef>
          <a:fontRef idx="minor">
            <a:schemeClr val="lt1"/>
          </a:fontRef>
        </p:style>
        <p:txBody>
          <a:bodyPr wrap="square" anchor="t">
            <a:spAutoFit/>
          </a:bodyPr>
          <a:lstStyle/>
          <a:p>
            <a:pPr algn="ctr"/>
            <a:r>
              <a:rPr lang="en-US" altLang="zh-CN" sz="2800" b="1" dirty="0" smtClean="0"/>
              <a:t>Step </a:t>
            </a:r>
            <a:r>
              <a:rPr lang="en-US" altLang="zh-CN" sz="2800" b="1" dirty="0"/>
              <a:t>5 is a certain </a:t>
            </a:r>
            <a:r>
              <a:rPr lang="en-US" altLang="zh-CN" sz="2800" b="1" dirty="0" smtClean="0"/>
              <a:t>duplex matching algorithm</a:t>
            </a:r>
            <a:endParaRPr lang="en-US" altLang="zh-CN" sz="2800" b="1" dirty="0"/>
          </a:p>
        </p:txBody>
      </p:sp>
      <p:pic>
        <p:nvPicPr>
          <p:cNvPr id="6" name="图片 5"/>
          <p:cNvPicPr>
            <a:picLocks noChangeAspect="1"/>
          </p:cNvPicPr>
          <p:nvPr/>
        </p:nvPicPr>
        <p:blipFill>
          <a:blip r:embed="rId3"/>
          <a:stretch>
            <a:fillRect/>
          </a:stretch>
        </p:blipFill>
        <p:spPr>
          <a:xfrm>
            <a:off x="283444" y="2105218"/>
            <a:ext cx="5879232" cy="3871505"/>
          </a:xfrm>
          <a:prstGeom prst="rect">
            <a:avLst/>
          </a:prstGeom>
        </p:spPr>
      </p:pic>
    </p:spTree>
    <p:extLst>
      <p:ext uri="{BB962C8B-B14F-4D97-AF65-F5344CB8AC3E}">
        <p14:creationId xmlns:p14="http://schemas.microsoft.com/office/powerpoint/2010/main" val="13831511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Duplex Matching </a:t>
            </a:r>
            <a:endParaRPr lang="zh-CN" altLang="en-US" dirty="0"/>
          </a:p>
        </p:txBody>
      </p:sp>
      <p:sp>
        <p:nvSpPr>
          <p:cNvPr id="3" name="灯片编号占位符 2"/>
          <p:cNvSpPr>
            <a:spLocks noGrp="1"/>
          </p:cNvSpPr>
          <p:nvPr>
            <p:ph type="sldNum" sz="quarter" idx="12"/>
          </p:nvPr>
        </p:nvSpPr>
        <p:spPr/>
        <p:txBody>
          <a:bodyPr/>
          <a:lstStyle/>
          <a:p>
            <a:pPr>
              <a:defRPr/>
            </a:pPr>
            <a:fld id="{B495F770-942E-4027-A610-CDA6B96B7F2B}" type="slidenum">
              <a:rPr lang="zh-CN" altLang="en-US" smtClean="0"/>
              <a:pPr>
                <a:defRPr/>
              </a:pPr>
              <a:t>16</a:t>
            </a:fld>
            <a:endParaRPr lang="zh-CN" altLang="en-US"/>
          </a:p>
        </p:txBody>
      </p:sp>
      <p:sp>
        <p:nvSpPr>
          <p:cNvPr id="10" name="TextBox 9"/>
          <p:cNvSpPr txBox="1"/>
          <p:nvPr/>
        </p:nvSpPr>
        <p:spPr>
          <a:xfrm>
            <a:off x="261864" y="1482709"/>
            <a:ext cx="8424936" cy="523220"/>
          </a:xfrm>
          <a:prstGeom prst="rect">
            <a:avLst/>
          </a:prstGeom>
          <a:noFill/>
        </p:spPr>
        <p:txBody>
          <a:bodyPr wrap="square" rtlCol="0">
            <a:spAutoFit/>
          </a:bodyPr>
          <a:lstStyle/>
          <a:p>
            <a:r>
              <a:rPr lang="en-US" altLang="zh-CN" sz="2800" b="1" dirty="0" smtClean="0">
                <a:solidFill>
                  <a:srgbClr val="0070C0"/>
                </a:solidFill>
              </a:rPr>
              <a:t>DA: Gale-Shapley </a:t>
            </a:r>
            <a:r>
              <a:rPr lang="en-US" altLang="zh-CN" sz="2800" b="1" dirty="0">
                <a:solidFill>
                  <a:srgbClr val="E5412D"/>
                </a:solidFill>
              </a:rPr>
              <a:t>D</a:t>
            </a:r>
            <a:r>
              <a:rPr lang="en-US" altLang="zh-CN" sz="2800" b="1" dirty="0">
                <a:solidFill>
                  <a:srgbClr val="0070C0"/>
                </a:solidFill>
              </a:rPr>
              <a:t>eferred </a:t>
            </a:r>
            <a:r>
              <a:rPr lang="en-US" altLang="zh-CN" sz="2800" b="1" dirty="0">
                <a:solidFill>
                  <a:srgbClr val="E5412D"/>
                </a:solidFill>
              </a:rPr>
              <a:t>A</a:t>
            </a:r>
            <a:r>
              <a:rPr lang="en-US" altLang="zh-CN" sz="2800" b="1" dirty="0">
                <a:solidFill>
                  <a:srgbClr val="0070C0"/>
                </a:solidFill>
              </a:rPr>
              <a:t>cceptance </a:t>
            </a:r>
            <a:r>
              <a:rPr lang="en-US" altLang="zh-CN" sz="2800" b="1" dirty="0" smtClean="0">
                <a:solidFill>
                  <a:srgbClr val="0070C0"/>
                </a:solidFill>
              </a:rPr>
              <a:t>Algorithm</a:t>
            </a:r>
          </a:p>
        </p:txBody>
      </p:sp>
      <p:sp>
        <p:nvSpPr>
          <p:cNvPr id="7" name="矩形 6"/>
          <p:cNvSpPr/>
          <p:nvPr/>
        </p:nvSpPr>
        <p:spPr>
          <a:xfrm>
            <a:off x="-36512" y="6136079"/>
            <a:ext cx="9288000" cy="828000"/>
          </a:xfrm>
          <a:prstGeom prst="rect">
            <a:avLst/>
          </a:prstGeom>
          <a:solidFill>
            <a:srgbClr val="E5412D"/>
          </a:solidFill>
        </p:spPr>
        <p:style>
          <a:lnRef idx="3">
            <a:schemeClr val="lt1"/>
          </a:lnRef>
          <a:fillRef idx="1">
            <a:schemeClr val="accent2"/>
          </a:fillRef>
          <a:effectRef idx="1">
            <a:schemeClr val="accent2"/>
          </a:effectRef>
          <a:fontRef idx="minor">
            <a:schemeClr val="lt1"/>
          </a:fontRef>
        </p:style>
        <p:txBody>
          <a:bodyPr wrap="square" anchor="t">
            <a:spAutoFit/>
          </a:bodyPr>
          <a:lstStyle/>
          <a:p>
            <a:pPr algn="ctr"/>
            <a:r>
              <a:rPr lang="en-US" altLang="zh-CN" sz="2800" b="1" dirty="0" smtClean="0"/>
              <a:t>DA results in stable </a:t>
            </a:r>
            <a:r>
              <a:rPr lang="en-US" altLang="zh-CN" sz="2800" b="1" dirty="0"/>
              <a:t>and the Pareto </a:t>
            </a:r>
            <a:r>
              <a:rPr lang="en-US" altLang="zh-CN" sz="2800" b="1" dirty="0" smtClean="0"/>
              <a:t>efficient match </a:t>
            </a:r>
            <a:r>
              <a:rPr lang="en-US" altLang="zh-CN" sz="2800" b="1" dirty="0"/>
              <a:t>[24]</a:t>
            </a:r>
          </a:p>
        </p:txBody>
      </p:sp>
      <p:sp>
        <p:nvSpPr>
          <p:cNvPr id="8" name="内容占位符 2"/>
          <p:cNvSpPr>
            <a:spLocks noGrp="1"/>
          </p:cNvSpPr>
          <p:nvPr>
            <p:ph idx="1"/>
          </p:nvPr>
        </p:nvSpPr>
        <p:spPr>
          <a:xfrm>
            <a:off x="323528" y="1988840"/>
            <a:ext cx="8656362" cy="4502847"/>
          </a:xfrm>
        </p:spPr>
        <p:txBody>
          <a:bodyPr/>
          <a:lstStyle/>
          <a:p>
            <a:pPr algn="just">
              <a:lnSpc>
                <a:spcPct val="120000"/>
              </a:lnSpc>
            </a:pPr>
            <a:r>
              <a:rPr lang="en-US" altLang="zh-CN" sz="2000" dirty="0"/>
              <a:t>Iteration </a:t>
            </a:r>
            <a:r>
              <a:rPr lang="en-US" altLang="zh-CN" sz="2000" dirty="0" smtClean="0"/>
              <a:t>1</a:t>
            </a:r>
          </a:p>
          <a:p>
            <a:pPr lvl="1" algn="just">
              <a:lnSpc>
                <a:spcPct val="120000"/>
              </a:lnSpc>
            </a:pPr>
            <a:r>
              <a:rPr lang="en-US" altLang="zh-CN" sz="1800" dirty="0" smtClean="0"/>
              <a:t> </a:t>
            </a:r>
            <a:r>
              <a:rPr lang="en-US" altLang="zh-CN" sz="1800" dirty="0"/>
              <a:t>Every flow applies to its first choice of </a:t>
            </a:r>
            <a:r>
              <a:rPr lang="en-US" altLang="zh-CN" sz="1800" dirty="0" smtClean="0"/>
              <a:t>big-node, every </a:t>
            </a:r>
            <a:r>
              <a:rPr lang="en-US" altLang="zh-CN" sz="1800" dirty="0"/>
              <a:t>big-node puts top </a:t>
            </a:r>
            <a:r>
              <a:rPr lang="en-US" altLang="zh-CN" sz="1800" dirty="0" smtClean="0"/>
              <a:t>flows (within its quota) into </a:t>
            </a:r>
            <a:r>
              <a:rPr lang="en-US" altLang="zh-CN" sz="1800" dirty="0"/>
              <a:t>its prospective </a:t>
            </a:r>
            <a:r>
              <a:rPr lang="en-US" altLang="zh-CN" sz="1800" dirty="0" smtClean="0"/>
              <a:t>admission </a:t>
            </a:r>
            <a:r>
              <a:rPr lang="en-US" altLang="zh-CN" sz="1800" dirty="0"/>
              <a:t>list </a:t>
            </a:r>
            <a:r>
              <a:rPr lang="en-US" altLang="zh-CN" sz="2000" i="1" dirty="0">
                <a:solidFill>
                  <a:srgbClr val="404040"/>
                </a:solidFill>
                <a:latin typeface="Times New Roman" panose="02020603050405020304" pitchFamily="18" charset="0"/>
                <a:cs typeface="Times New Roman" panose="02020603050405020304" pitchFamily="18" charset="0"/>
              </a:rPr>
              <a:t>Y</a:t>
            </a:r>
            <a:r>
              <a:rPr lang="en-US" altLang="zh-CN" sz="1800" dirty="0"/>
              <a:t>, then rejects the </a:t>
            </a:r>
            <a:r>
              <a:rPr lang="en-US" altLang="zh-CN" sz="1800" dirty="0" smtClean="0"/>
              <a:t>other applicants</a:t>
            </a:r>
            <a:r>
              <a:rPr lang="en-US" altLang="zh-CN" sz="1800" dirty="0"/>
              <a:t>. </a:t>
            </a:r>
            <a:endParaRPr lang="en-US" altLang="zh-CN" sz="1800" dirty="0" smtClean="0"/>
          </a:p>
          <a:p>
            <a:pPr algn="just">
              <a:lnSpc>
                <a:spcPct val="120000"/>
              </a:lnSpc>
            </a:pPr>
            <a:r>
              <a:rPr lang="en-US" altLang="zh-CN" sz="2000" dirty="0"/>
              <a:t>Iteration </a:t>
            </a:r>
            <a:r>
              <a:rPr lang="en-US" altLang="zh-CN" sz="2000" i="1" dirty="0" err="1" smtClean="0">
                <a:latin typeface="Times New Roman" panose="02020603050405020304" pitchFamily="18" charset="0"/>
                <a:cs typeface="Times New Roman" panose="02020603050405020304" pitchFamily="18" charset="0"/>
              </a:rPr>
              <a:t>i</a:t>
            </a:r>
            <a:endParaRPr lang="en-US" altLang="zh-CN" sz="2000" i="1" dirty="0">
              <a:latin typeface="Times New Roman" panose="02020603050405020304" pitchFamily="18" charset="0"/>
              <a:cs typeface="Times New Roman" panose="02020603050405020304" pitchFamily="18" charset="0"/>
            </a:endParaRPr>
          </a:p>
          <a:p>
            <a:pPr lvl="1" algn="just">
              <a:lnSpc>
                <a:spcPct val="120000"/>
              </a:lnSpc>
            </a:pPr>
            <a:r>
              <a:rPr lang="en-US" altLang="zh-CN" sz="1800" dirty="0"/>
              <a:t>  All flows eliminated </a:t>
            </a:r>
            <a:r>
              <a:rPr lang="en-US" altLang="zh-CN" sz="1800" dirty="0" smtClean="0"/>
              <a:t>in the last step </a:t>
            </a:r>
            <a:r>
              <a:rPr lang="en-US" altLang="zh-CN" sz="1800" dirty="0"/>
              <a:t>continue to </a:t>
            </a:r>
            <a:r>
              <a:rPr lang="en-US" altLang="zh-CN" sz="1800" dirty="0" smtClean="0"/>
              <a:t>apply </a:t>
            </a:r>
            <a:r>
              <a:rPr lang="en-US" altLang="zh-CN" sz="1800" dirty="0"/>
              <a:t>to its </a:t>
            </a:r>
            <a:r>
              <a:rPr lang="en-US" altLang="zh-CN" sz="1800" i="1" dirty="0" err="1" smtClean="0">
                <a:latin typeface="Times New Roman" panose="02020603050405020304" pitchFamily="18" charset="0"/>
                <a:cs typeface="Times New Roman" panose="02020603050405020304" pitchFamily="18" charset="0"/>
              </a:rPr>
              <a:t>i</a:t>
            </a:r>
            <a:r>
              <a:rPr lang="en-US" altLang="zh-CN" sz="1800" i="1" dirty="0" smtClean="0">
                <a:latin typeface="Times New Roman" panose="02020603050405020304" pitchFamily="18" charset="0"/>
                <a:cs typeface="Times New Roman" panose="02020603050405020304" pitchFamily="18" charset="0"/>
              </a:rPr>
              <a:t> </a:t>
            </a:r>
            <a:r>
              <a:rPr lang="en-US" altLang="zh-CN" sz="1800" i="1" dirty="0" err="1" smtClean="0">
                <a:latin typeface="Times New Roman" panose="02020603050405020304" pitchFamily="18" charset="0"/>
                <a:cs typeface="Times New Roman" panose="02020603050405020304" pitchFamily="18" charset="0"/>
              </a:rPr>
              <a:t>th</a:t>
            </a:r>
            <a:r>
              <a:rPr lang="en-US" altLang="zh-CN" sz="1800" i="1" dirty="0" smtClean="0">
                <a:latin typeface="Times New Roman" panose="02020603050405020304" pitchFamily="18" charset="0"/>
                <a:cs typeface="Times New Roman" panose="02020603050405020304" pitchFamily="18" charset="0"/>
              </a:rPr>
              <a:t> </a:t>
            </a:r>
            <a:r>
              <a:rPr lang="en-US" altLang="zh-CN" sz="1800" dirty="0" smtClean="0"/>
              <a:t>choice, then </a:t>
            </a:r>
            <a:r>
              <a:rPr lang="en-US" altLang="zh-CN" sz="1800" dirty="0"/>
              <a:t>each </a:t>
            </a:r>
            <a:r>
              <a:rPr lang="en-US" altLang="zh-CN" sz="1800" dirty="0" smtClean="0"/>
              <a:t>big-node takes </a:t>
            </a:r>
            <a:r>
              <a:rPr lang="en-US" altLang="zh-CN" sz="1800" dirty="0"/>
              <a:t>both the new applicants and the ones already </a:t>
            </a:r>
            <a:r>
              <a:rPr lang="en-US" altLang="zh-CN" sz="1800" dirty="0" smtClean="0"/>
              <a:t>in </a:t>
            </a:r>
            <a:r>
              <a:rPr lang="en-US" altLang="zh-CN" sz="1800" i="1" dirty="0" smtClean="0">
                <a:solidFill>
                  <a:srgbClr val="404040"/>
                </a:solidFill>
                <a:latin typeface="Times New Roman" panose="02020603050405020304" pitchFamily="18" charset="0"/>
                <a:cs typeface="Times New Roman" panose="02020603050405020304" pitchFamily="18" charset="0"/>
              </a:rPr>
              <a:t>Y  </a:t>
            </a:r>
            <a:r>
              <a:rPr lang="en-US" altLang="zh-CN" sz="1800" dirty="0"/>
              <a:t>into </a:t>
            </a:r>
            <a:r>
              <a:rPr lang="en-US" altLang="zh-CN" sz="1800" dirty="0" smtClean="0"/>
              <a:t>account, </a:t>
            </a:r>
            <a:r>
              <a:rPr lang="en-US" altLang="zh-CN" sz="1800" dirty="0"/>
              <a:t>then rejects the other applicants. </a:t>
            </a:r>
            <a:endParaRPr lang="en-US" altLang="zh-CN" sz="1800" dirty="0" smtClean="0"/>
          </a:p>
          <a:p>
            <a:pPr marL="342900" lvl="1" indent="-342900" algn="just">
              <a:lnSpc>
                <a:spcPct val="120000"/>
              </a:lnSpc>
              <a:buFont typeface="Arial" charset="0"/>
              <a:buChar char="•"/>
            </a:pPr>
            <a:r>
              <a:rPr lang="en-US" altLang="zh-CN" sz="2000" dirty="0">
                <a:solidFill>
                  <a:srgbClr val="404040"/>
                </a:solidFill>
              </a:rPr>
              <a:t>Repeat Iteration </a:t>
            </a:r>
            <a:r>
              <a:rPr lang="en-US" altLang="zh-CN" sz="2000" i="1" dirty="0" err="1" smtClean="0">
                <a:latin typeface="Times New Roman" panose="02020603050405020304" pitchFamily="18" charset="0"/>
                <a:cs typeface="Times New Roman" panose="02020603050405020304" pitchFamily="18" charset="0"/>
              </a:rPr>
              <a:t>i</a:t>
            </a:r>
            <a:r>
              <a:rPr lang="en-US" altLang="zh-CN" sz="2000" dirty="0" smtClean="0">
                <a:solidFill>
                  <a:srgbClr val="404040"/>
                </a:solidFill>
              </a:rPr>
              <a:t> </a:t>
            </a:r>
            <a:r>
              <a:rPr lang="en-US" altLang="zh-CN" sz="2000" dirty="0">
                <a:solidFill>
                  <a:srgbClr val="404040"/>
                </a:solidFill>
              </a:rPr>
              <a:t>until every flow is either in a prospective admission list of a certain big-node, or rejected by all big-nodes in its preference </a:t>
            </a:r>
            <a:r>
              <a:rPr lang="en-US" altLang="zh-CN" sz="2000" dirty="0" smtClean="0">
                <a:solidFill>
                  <a:srgbClr val="404040"/>
                </a:solidFill>
              </a:rPr>
              <a:t>list</a:t>
            </a:r>
            <a:endParaRPr lang="en-US" altLang="zh-CN" sz="2000" dirty="0">
              <a:solidFill>
                <a:srgbClr val="404040"/>
              </a:solidFill>
            </a:endParaRPr>
          </a:p>
        </p:txBody>
      </p:sp>
    </p:spTree>
    <p:extLst>
      <p:ext uri="{BB962C8B-B14F-4D97-AF65-F5344CB8AC3E}">
        <p14:creationId xmlns:p14="http://schemas.microsoft.com/office/powerpoint/2010/main" val="629531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Duplex Matching </a:t>
            </a:r>
            <a:endParaRPr lang="zh-CN" altLang="en-US" dirty="0"/>
          </a:p>
        </p:txBody>
      </p:sp>
      <p:sp>
        <p:nvSpPr>
          <p:cNvPr id="3" name="灯片编号占位符 2"/>
          <p:cNvSpPr>
            <a:spLocks noGrp="1"/>
          </p:cNvSpPr>
          <p:nvPr>
            <p:ph type="sldNum" sz="quarter" idx="12"/>
          </p:nvPr>
        </p:nvSpPr>
        <p:spPr/>
        <p:txBody>
          <a:bodyPr/>
          <a:lstStyle/>
          <a:p>
            <a:pPr>
              <a:defRPr/>
            </a:pPr>
            <a:fld id="{B495F770-942E-4027-A610-CDA6B96B7F2B}" type="slidenum">
              <a:rPr lang="zh-CN" altLang="en-US" smtClean="0"/>
              <a:pPr>
                <a:defRPr/>
              </a:pPr>
              <a:t>17</a:t>
            </a:fld>
            <a:endParaRPr lang="zh-CN" altLang="en-US"/>
          </a:p>
        </p:txBody>
      </p:sp>
      <p:sp>
        <p:nvSpPr>
          <p:cNvPr id="10" name="TextBox 9"/>
          <p:cNvSpPr txBox="1"/>
          <p:nvPr/>
        </p:nvSpPr>
        <p:spPr>
          <a:xfrm>
            <a:off x="261864" y="1482709"/>
            <a:ext cx="8424936" cy="523220"/>
          </a:xfrm>
          <a:prstGeom prst="rect">
            <a:avLst/>
          </a:prstGeom>
          <a:noFill/>
        </p:spPr>
        <p:txBody>
          <a:bodyPr wrap="square" rtlCol="0">
            <a:spAutoFit/>
          </a:bodyPr>
          <a:lstStyle/>
          <a:p>
            <a:r>
              <a:rPr lang="en-US" altLang="zh-CN" sz="2800" b="1" dirty="0">
                <a:solidFill>
                  <a:srgbClr val="0070C0"/>
                </a:solidFill>
              </a:rPr>
              <a:t>Inefficient </a:t>
            </a:r>
            <a:r>
              <a:rPr lang="en-US" altLang="zh-CN" sz="2800" b="1" dirty="0" smtClean="0">
                <a:solidFill>
                  <a:srgbClr val="0070C0"/>
                </a:solidFill>
              </a:rPr>
              <a:t>Stability</a:t>
            </a:r>
          </a:p>
        </p:txBody>
      </p:sp>
      <p:sp>
        <p:nvSpPr>
          <p:cNvPr id="7" name="矩形 6"/>
          <p:cNvSpPr/>
          <p:nvPr/>
        </p:nvSpPr>
        <p:spPr>
          <a:xfrm>
            <a:off x="-36512" y="6136079"/>
            <a:ext cx="9288000" cy="828000"/>
          </a:xfrm>
          <a:prstGeom prst="rect">
            <a:avLst/>
          </a:prstGeom>
          <a:solidFill>
            <a:srgbClr val="E5412D"/>
          </a:solidFill>
        </p:spPr>
        <p:style>
          <a:lnRef idx="3">
            <a:schemeClr val="lt1"/>
          </a:lnRef>
          <a:fillRef idx="1">
            <a:schemeClr val="accent2"/>
          </a:fillRef>
          <a:effectRef idx="1">
            <a:schemeClr val="accent2"/>
          </a:effectRef>
          <a:fontRef idx="minor">
            <a:schemeClr val="lt1"/>
          </a:fontRef>
        </p:style>
        <p:txBody>
          <a:bodyPr wrap="square" anchor="t">
            <a:spAutoFit/>
          </a:bodyPr>
          <a:lstStyle/>
          <a:p>
            <a:pPr algn="ctr"/>
            <a:r>
              <a:rPr lang="en-US" altLang="zh-CN" sz="2800" b="1" dirty="0"/>
              <a:t>DA is inefficient with regard to the RSMAT framework</a:t>
            </a:r>
          </a:p>
        </p:txBody>
      </p:sp>
      <p:sp>
        <p:nvSpPr>
          <p:cNvPr id="8" name="内容占位符 2"/>
          <p:cNvSpPr>
            <a:spLocks noGrp="1"/>
          </p:cNvSpPr>
          <p:nvPr>
            <p:ph idx="1"/>
          </p:nvPr>
        </p:nvSpPr>
        <p:spPr>
          <a:xfrm>
            <a:off x="323528" y="1988842"/>
            <a:ext cx="8656362" cy="428588"/>
          </a:xfrm>
        </p:spPr>
        <p:txBody>
          <a:bodyPr/>
          <a:lstStyle/>
          <a:p>
            <a:pPr algn="just">
              <a:lnSpc>
                <a:spcPct val="120000"/>
              </a:lnSpc>
            </a:pPr>
            <a:r>
              <a:rPr lang="en-US" altLang="zh-CN" sz="2000" dirty="0" smtClean="0">
                <a:solidFill>
                  <a:srgbClr val="404040"/>
                </a:solidFill>
              </a:rPr>
              <a:t>Assume both </a:t>
            </a:r>
            <a:r>
              <a:rPr lang="en-US" altLang="zh-CN" sz="2000" dirty="0" smtClean="0"/>
              <a:t>f</a:t>
            </a:r>
            <a:r>
              <a:rPr lang="en-US" altLang="zh-CN" sz="2000" baseline="-25000" dirty="0" smtClean="0"/>
              <a:t>1 </a:t>
            </a:r>
            <a:r>
              <a:rPr lang="en-US" altLang="zh-CN" sz="2000" dirty="0" smtClean="0">
                <a:solidFill>
                  <a:srgbClr val="404040"/>
                </a:solidFill>
              </a:rPr>
              <a:t> and </a:t>
            </a:r>
            <a:r>
              <a:rPr lang="en-US" altLang="zh-CN" sz="2000" dirty="0" smtClean="0"/>
              <a:t>f</a:t>
            </a:r>
            <a:r>
              <a:rPr lang="en-US" altLang="zh-CN" sz="2000" baseline="-25000" dirty="0" smtClean="0"/>
              <a:t>2</a:t>
            </a:r>
            <a:r>
              <a:rPr lang="en-US" altLang="zh-CN" sz="2000" dirty="0"/>
              <a:t> </a:t>
            </a:r>
            <a:r>
              <a:rPr lang="en-US" altLang="zh-CN" sz="2000" dirty="0" smtClean="0"/>
              <a:t> prefer K</a:t>
            </a:r>
            <a:r>
              <a:rPr lang="en-US" altLang="zh-CN" sz="2000" baseline="-25000" dirty="0" smtClean="0"/>
              <a:t>2</a:t>
            </a:r>
            <a:r>
              <a:rPr lang="en-US" altLang="zh-CN" sz="2000" dirty="0" smtClean="0"/>
              <a:t>, meanwhile </a:t>
            </a:r>
            <a:r>
              <a:rPr lang="en-US" altLang="zh-CN" sz="2000" dirty="0"/>
              <a:t>K</a:t>
            </a:r>
            <a:r>
              <a:rPr lang="en-US" altLang="zh-CN" sz="2000" baseline="-25000" dirty="0" smtClean="0"/>
              <a:t>2</a:t>
            </a:r>
            <a:r>
              <a:rPr lang="en-US" altLang="zh-CN" sz="2000" dirty="0" smtClean="0"/>
              <a:t>  </a:t>
            </a:r>
            <a:r>
              <a:rPr lang="en-US" altLang="zh-CN" sz="2000" dirty="0"/>
              <a:t>prefer </a:t>
            </a:r>
            <a:r>
              <a:rPr lang="en-US" altLang="zh-CN" sz="2000" dirty="0" smtClean="0"/>
              <a:t>f</a:t>
            </a:r>
            <a:r>
              <a:rPr lang="en-US" altLang="zh-CN" sz="2000" baseline="-25000" dirty="0" smtClean="0"/>
              <a:t>1 </a:t>
            </a:r>
            <a:endParaRPr lang="en-US" altLang="zh-CN" sz="2000" dirty="0"/>
          </a:p>
        </p:txBody>
      </p:sp>
      <p:graphicFrame>
        <p:nvGraphicFramePr>
          <p:cNvPr id="9" name="对象 8"/>
          <p:cNvGraphicFramePr>
            <a:graphicFrameLocks noChangeAspect="1"/>
          </p:cNvGraphicFramePr>
          <p:nvPr>
            <p:extLst>
              <p:ext uri="{D42A27DB-BD31-4B8C-83A1-F6EECF244321}">
                <p14:modId xmlns:p14="http://schemas.microsoft.com/office/powerpoint/2010/main" val="1679868568"/>
              </p:ext>
            </p:extLst>
          </p:nvPr>
        </p:nvGraphicFramePr>
        <p:xfrm>
          <a:off x="1833109" y="2181277"/>
          <a:ext cx="5477782" cy="4344067"/>
        </p:xfrm>
        <a:graphic>
          <a:graphicData uri="http://schemas.openxmlformats.org/presentationml/2006/ole">
            <mc:AlternateContent xmlns:mc="http://schemas.openxmlformats.org/markup-compatibility/2006">
              <mc:Choice xmlns:v="urn:schemas-microsoft-com:vml" Requires="v">
                <p:oleObj spid="_x0000_s57527" name="Visio" r:id="rId4" imgW="3552674" imgH="2819285" progId="Visio.Drawing.15">
                  <p:embed/>
                </p:oleObj>
              </mc:Choice>
              <mc:Fallback>
                <p:oleObj name="Visio" r:id="rId4" imgW="3552674" imgH="2819285" progId="Visio.Drawing.15">
                  <p:embed/>
                  <p:pic>
                    <p:nvPicPr>
                      <p:cNvPr id="0" name=""/>
                      <p:cNvPicPr/>
                      <p:nvPr/>
                    </p:nvPicPr>
                    <p:blipFill>
                      <a:blip r:embed="rId5"/>
                      <a:stretch>
                        <a:fillRect/>
                      </a:stretch>
                    </p:blipFill>
                    <p:spPr>
                      <a:xfrm>
                        <a:off x="1833109" y="2181277"/>
                        <a:ext cx="5477782" cy="4344067"/>
                      </a:xfrm>
                      <a:prstGeom prst="rect">
                        <a:avLst/>
                      </a:prstGeom>
                    </p:spPr>
                  </p:pic>
                </p:oleObj>
              </mc:Fallback>
            </mc:AlternateContent>
          </a:graphicData>
        </a:graphic>
      </p:graphicFrame>
      <p:pic>
        <p:nvPicPr>
          <p:cNvPr id="4" name="图片 3"/>
          <p:cNvPicPr>
            <a:picLocks noChangeAspect="1"/>
          </p:cNvPicPr>
          <p:nvPr/>
        </p:nvPicPr>
        <p:blipFill>
          <a:blip r:embed="rId6"/>
          <a:stretch>
            <a:fillRect/>
          </a:stretch>
        </p:blipFill>
        <p:spPr>
          <a:xfrm>
            <a:off x="3348166" y="3132336"/>
            <a:ext cx="2893909" cy="1701930"/>
          </a:xfrm>
          <a:prstGeom prst="rect">
            <a:avLst/>
          </a:prstGeom>
        </p:spPr>
      </p:pic>
      <p:pic>
        <p:nvPicPr>
          <p:cNvPr id="5" name="图片 4"/>
          <p:cNvPicPr>
            <a:picLocks noChangeAspect="1"/>
          </p:cNvPicPr>
          <p:nvPr/>
        </p:nvPicPr>
        <p:blipFill>
          <a:blip r:embed="rId7"/>
          <a:stretch>
            <a:fillRect/>
          </a:stretch>
        </p:blipFill>
        <p:spPr>
          <a:xfrm>
            <a:off x="3275856" y="4128199"/>
            <a:ext cx="3038529" cy="634059"/>
          </a:xfrm>
          <a:prstGeom prst="rect">
            <a:avLst/>
          </a:prstGeom>
        </p:spPr>
      </p:pic>
    </p:spTree>
    <p:extLst>
      <p:ext uri="{BB962C8B-B14F-4D97-AF65-F5344CB8AC3E}">
        <p14:creationId xmlns:p14="http://schemas.microsoft.com/office/powerpoint/2010/main" val="116123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Duplex Matching </a:t>
            </a:r>
            <a:endParaRPr lang="zh-CN" altLang="en-US" dirty="0"/>
          </a:p>
        </p:txBody>
      </p:sp>
      <p:sp>
        <p:nvSpPr>
          <p:cNvPr id="3" name="灯片编号占位符 2"/>
          <p:cNvSpPr>
            <a:spLocks noGrp="1"/>
          </p:cNvSpPr>
          <p:nvPr>
            <p:ph type="sldNum" sz="quarter" idx="12"/>
          </p:nvPr>
        </p:nvSpPr>
        <p:spPr/>
        <p:txBody>
          <a:bodyPr/>
          <a:lstStyle/>
          <a:p>
            <a:pPr>
              <a:defRPr/>
            </a:pPr>
            <a:fld id="{B495F770-942E-4027-A610-CDA6B96B7F2B}" type="slidenum">
              <a:rPr lang="zh-CN" altLang="en-US" smtClean="0"/>
              <a:pPr>
                <a:defRPr/>
              </a:pPr>
              <a:t>18</a:t>
            </a:fld>
            <a:endParaRPr lang="zh-CN" altLang="en-US"/>
          </a:p>
        </p:txBody>
      </p:sp>
      <p:sp>
        <p:nvSpPr>
          <p:cNvPr id="10" name="TextBox 9"/>
          <p:cNvSpPr txBox="1"/>
          <p:nvPr/>
        </p:nvSpPr>
        <p:spPr>
          <a:xfrm>
            <a:off x="261864" y="1482709"/>
            <a:ext cx="8424936" cy="523220"/>
          </a:xfrm>
          <a:prstGeom prst="rect">
            <a:avLst/>
          </a:prstGeom>
          <a:noFill/>
        </p:spPr>
        <p:txBody>
          <a:bodyPr wrap="square" rtlCol="0">
            <a:spAutoFit/>
          </a:bodyPr>
          <a:lstStyle/>
          <a:p>
            <a:r>
              <a:rPr lang="en-US" altLang="zh-CN" sz="2800" b="1" dirty="0">
                <a:solidFill>
                  <a:srgbClr val="0070C0"/>
                </a:solidFill>
              </a:rPr>
              <a:t>Quota Dependency</a:t>
            </a:r>
            <a:endParaRPr lang="en-US" altLang="zh-CN" sz="2800" b="1" dirty="0" smtClean="0">
              <a:solidFill>
                <a:srgbClr val="0070C0"/>
              </a:solidFill>
            </a:endParaRPr>
          </a:p>
        </p:txBody>
      </p:sp>
      <p:sp>
        <p:nvSpPr>
          <p:cNvPr id="7" name="矩形 6"/>
          <p:cNvSpPr/>
          <p:nvPr/>
        </p:nvSpPr>
        <p:spPr>
          <a:xfrm>
            <a:off x="-36512" y="6136079"/>
            <a:ext cx="9288000" cy="828000"/>
          </a:xfrm>
          <a:prstGeom prst="rect">
            <a:avLst/>
          </a:prstGeom>
          <a:solidFill>
            <a:srgbClr val="E5412D"/>
          </a:solidFill>
        </p:spPr>
        <p:style>
          <a:lnRef idx="3">
            <a:schemeClr val="lt1"/>
          </a:lnRef>
          <a:fillRef idx="1">
            <a:schemeClr val="accent2"/>
          </a:fillRef>
          <a:effectRef idx="1">
            <a:schemeClr val="accent2"/>
          </a:effectRef>
          <a:fontRef idx="minor">
            <a:schemeClr val="lt1"/>
          </a:fontRef>
        </p:style>
        <p:txBody>
          <a:bodyPr wrap="square" anchor="t">
            <a:spAutoFit/>
          </a:bodyPr>
          <a:lstStyle/>
          <a:p>
            <a:pPr algn="ctr"/>
            <a:r>
              <a:rPr lang="en-US" altLang="zh-CN" sz="2800" b="1" dirty="0" smtClean="0"/>
              <a:t>The match </a:t>
            </a:r>
            <a:r>
              <a:rPr lang="en-US" altLang="zh-CN" sz="2800" b="1" dirty="0"/>
              <a:t>in DA and TDA has severe dependence on </a:t>
            </a:r>
            <a:r>
              <a:rPr lang="en-US" altLang="zh-CN" sz="2800" b="1" dirty="0" smtClean="0"/>
              <a:t>quota</a:t>
            </a:r>
            <a:endParaRPr lang="en-US" altLang="zh-CN" sz="2800" b="1" dirty="0"/>
          </a:p>
        </p:txBody>
      </p:sp>
      <p:sp>
        <p:nvSpPr>
          <p:cNvPr id="8" name="内容占位符 2"/>
          <p:cNvSpPr>
            <a:spLocks noGrp="1"/>
          </p:cNvSpPr>
          <p:nvPr>
            <p:ph idx="1"/>
          </p:nvPr>
        </p:nvSpPr>
        <p:spPr>
          <a:xfrm>
            <a:off x="323528" y="1988842"/>
            <a:ext cx="8656362" cy="428588"/>
          </a:xfrm>
        </p:spPr>
        <p:txBody>
          <a:bodyPr/>
          <a:lstStyle/>
          <a:p>
            <a:pPr algn="just">
              <a:lnSpc>
                <a:spcPct val="120000"/>
              </a:lnSpc>
            </a:pPr>
            <a:r>
              <a:rPr lang="en-US" altLang="zh-CN" sz="2000" dirty="0"/>
              <a:t>Two random-generated networks with 10 </a:t>
            </a:r>
            <a:r>
              <a:rPr lang="en-US" altLang="zh-CN" sz="2000" dirty="0" smtClean="0"/>
              <a:t>big-nodes and </a:t>
            </a:r>
            <a:r>
              <a:rPr lang="en-US" altLang="zh-CN" sz="2000" dirty="0"/>
              <a:t>50 flows are scheduled using DA</a:t>
            </a:r>
          </a:p>
        </p:txBody>
      </p:sp>
      <p:pic>
        <p:nvPicPr>
          <p:cNvPr id="6" name="图片 5"/>
          <p:cNvPicPr>
            <a:picLocks noChangeAspect="1"/>
          </p:cNvPicPr>
          <p:nvPr/>
        </p:nvPicPr>
        <p:blipFill>
          <a:blip r:embed="rId3"/>
          <a:stretch>
            <a:fillRect/>
          </a:stretch>
        </p:blipFill>
        <p:spPr>
          <a:xfrm>
            <a:off x="1187624" y="3062320"/>
            <a:ext cx="6589563" cy="2670936"/>
          </a:xfrm>
          <a:prstGeom prst="rect">
            <a:avLst/>
          </a:prstGeom>
        </p:spPr>
      </p:pic>
    </p:spTree>
    <p:extLst>
      <p:ext uri="{BB962C8B-B14F-4D97-AF65-F5344CB8AC3E}">
        <p14:creationId xmlns:p14="http://schemas.microsoft.com/office/powerpoint/2010/main" val="18289839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Duplex Matching </a:t>
            </a:r>
            <a:endParaRPr lang="zh-CN" altLang="en-US" dirty="0"/>
          </a:p>
        </p:txBody>
      </p:sp>
      <p:sp>
        <p:nvSpPr>
          <p:cNvPr id="3" name="灯片编号占位符 2"/>
          <p:cNvSpPr>
            <a:spLocks noGrp="1"/>
          </p:cNvSpPr>
          <p:nvPr>
            <p:ph type="sldNum" sz="quarter" idx="12"/>
          </p:nvPr>
        </p:nvSpPr>
        <p:spPr/>
        <p:txBody>
          <a:bodyPr/>
          <a:lstStyle/>
          <a:p>
            <a:pPr>
              <a:defRPr/>
            </a:pPr>
            <a:fld id="{B495F770-942E-4027-A610-CDA6B96B7F2B}" type="slidenum">
              <a:rPr lang="zh-CN" altLang="en-US" smtClean="0"/>
              <a:pPr>
                <a:defRPr/>
              </a:pPr>
              <a:t>19</a:t>
            </a:fld>
            <a:endParaRPr lang="zh-CN" altLang="en-US"/>
          </a:p>
        </p:txBody>
      </p:sp>
      <p:sp>
        <p:nvSpPr>
          <p:cNvPr id="10" name="TextBox 9"/>
          <p:cNvSpPr txBox="1"/>
          <p:nvPr/>
        </p:nvSpPr>
        <p:spPr>
          <a:xfrm>
            <a:off x="261864" y="1482709"/>
            <a:ext cx="8424936" cy="523220"/>
          </a:xfrm>
          <a:prstGeom prst="rect">
            <a:avLst/>
          </a:prstGeom>
          <a:noFill/>
        </p:spPr>
        <p:txBody>
          <a:bodyPr wrap="square" rtlCol="0">
            <a:spAutoFit/>
          </a:bodyPr>
          <a:lstStyle/>
          <a:p>
            <a:r>
              <a:rPr lang="en-US" altLang="zh-CN" sz="2800" b="1" dirty="0" smtClean="0">
                <a:solidFill>
                  <a:srgbClr val="0070C0"/>
                </a:solidFill>
              </a:rPr>
              <a:t>TDA-DQ: </a:t>
            </a:r>
            <a:r>
              <a:rPr lang="en-US" altLang="zh-CN" sz="2800" b="1" dirty="0" smtClean="0">
                <a:solidFill>
                  <a:srgbClr val="E5412D"/>
                </a:solidFill>
              </a:rPr>
              <a:t>TDA </a:t>
            </a:r>
            <a:r>
              <a:rPr lang="en-US" altLang="zh-CN" sz="2800" b="1" dirty="0" smtClean="0">
                <a:solidFill>
                  <a:srgbClr val="0070C0"/>
                </a:solidFill>
              </a:rPr>
              <a:t>with</a:t>
            </a:r>
            <a:r>
              <a:rPr lang="en-US" altLang="zh-CN" sz="2800" b="1" dirty="0" smtClean="0">
                <a:solidFill>
                  <a:srgbClr val="E5412D"/>
                </a:solidFill>
              </a:rPr>
              <a:t> D</a:t>
            </a:r>
            <a:r>
              <a:rPr lang="en-US" altLang="zh-CN" sz="2800" b="1" dirty="0" smtClean="0">
                <a:solidFill>
                  <a:srgbClr val="0070C0"/>
                </a:solidFill>
              </a:rPr>
              <a:t>ynamical</a:t>
            </a:r>
            <a:r>
              <a:rPr lang="en-US" altLang="zh-CN" sz="2800" b="1" dirty="0" smtClean="0">
                <a:solidFill>
                  <a:srgbClr val="E5412D"/>
                </a:solidFill>
              </a:rPr>
              <a:t> Q</a:t>
            </a:r>
            <a:r>
              <a:rPr lang="en-US" altLang="zh-CN" sz="2800" b="1" dirty="0" smtClean="0">
                <a:solidFill>
                  <a:srgbClr val="0070C0"/>
                </a:solidFill>
              </a:rPr>
              <a:t>uota</a:t>
            </a:r>
            <a:endParaRPr lang="en-US" altLang="zh-CN" sz="2800" b="1" dirty="0">
              <a:solidFill>
                <a:srgbClr val="0070C0"/>
              </a:solidFill>
            </a:endParaRPr>
          </a:p>
        </p:txBody>
      </p:sp>
      <p:sp>
        <p:nvSpPr>
          <p:cNvPr id="16" name="内容占位符 2"/>
          <p:cNvSpPr>
            <a:spLocks noGrp="1"/>
          </p:cNvSpPr>
          <p:nvPr>
            <p:ph idx="1"/>
          </p:nvPr>
        </p:nvSpPr>
        <p:spPr>
          <a:xfrm>
            <a:off x="323528" y="2132856"/>
            <a:ext cx="8656362" cy="2664296"/>
          </a:xfrm>
        </p:spPr>
        <p:txBody>
          <a:bodyPr/>
          <a:lstStyle/>
          <a:p>
            <a:pPr algn="just">
              <a:lnSpc>
                <a:spcPct val="120000"/>
              </a:lnSpc>
            </a:pPr>
            <a:r>
              <a:rPr lang="en-US" altLang="zh-CN" sz="2000" dirty="0" smtClean="0"/>
              <a:t>TDA-DQ gradually increases </a:t>
            </a:r>
            <a:r>
              <a:rPr lang="en-US" altLang="zh-CN" sz="2000" dirty="0"/>
              <a:t>the quota of the preferred big-nodes. </a:t>
            </a:r>
            <a:endParaRPr lang="en-US" altLang="zh-CN" sz="2000" dirty="0" smtClean="0"/>
          </a:p>
          <a:p>
            <a:pPr algn="just">
              <a:lnSpc>
                <a:spcPct val="120000"/>
              </a:lnSpc>
            </a:pPr>
            <a:r>
              <a:rPr lang="en-US" altLang="zh-CN" sz="2000" dirty="0" smtClean="0"/>
              <a:t>Applicants </a:t>
            </a:r>
            <a:r>
              <a:rPr lang="en-US" altLang="zh-CN" sz="2000" dirty="0"/>
              <a:t>just apply to their first choice during each </a:t>
            </a:r>
            <a:r>
              <a:rPr lang="en-US" altLang="zh-CN" sz="2000" dirty="0" smtClean="0"/>
              <a:t>iteration of </a:t>
            </a:r>
            <a:r>
              <a:rPr lang="en-US" altLang="zh-CN" sz="2000" dirty="0"/>
              <a:t>TDA</a:t>
            </a:r>
            <a:r>
              <a:rPr lang="en-US" altLang="zh-CN" sz="2000" dirty="0" smtClean="0"/>
              <a:t>.</a:t>
            </a:r>
          </a:p>
          <a:p>
            <a:r>
              <a:rPr lang="en-US" altLang="zh-CN" sz="2000" dirty="0"/>
              <a:t>TDA-DQ also tends to result in unstable matches, </a:t>
            </a:r>
            <a:r>
              <a:rPr lang="en-US" altLang="zh-CN" sz="2000" dirty="0" smtClean="0"/>
              <a:t>as we </a:t>
            </a:r>
            <a:r>
              <a:rPr lang="en-US" altLang="zh-CN" sz="2000" dirty="0"/>
              <a:t>do not care whether flows have ever been rejected by </a:t>
            </a:r>
            <a:r>
              <a:rPr lang="en-US" altLang="zh-CN" sz="2000" dirty="0" smtClean="0"/>
              <a:t>big-nodes</a:t>
            </a:r>
            <a:r>
              <a:rPr lang="en-US" altLang="zh-CN" sz="2000" dirty="0"/>
              <a:t>.</a:t>
            </a:r>
            <a:endParaRPr lang="en-US" altLang="zh-CN" sz="2000" dirty="0" smtClean="0">
              <a:solidFill>
                <a:srgbClr val="404040"/>
              </a:solidFill>
            </a:endParaRPr>
          </a:p>
        </p:txBody>
      </p:sp>
      <p:sp>
        <p:nvSpPr>
          <p:cNvPr id="6" name="内容占位符 2"/>
          <p:cNvSpPr txBox="1">
            <a:spLocks/>
          </p:cNvSpPr>
          <p:nvPr/>
        </p:nvSpPr>
        <p:spPr bwMode="auto">
          <a:xfrm>
            <a:off x="323528" y="4509120"/>
            <a:ext cx="8656362" cy="1440160"/>
          </a:xfrm>
          <a:prstGeom prst="rect">
            <a:avLst/>
          </a:prstGeom>
          <a:ln/>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fontAlgn="base">
              <a:lnSpc>
                <a:spcPct val="150000"/>
              </a:lnSpc>
              <a:spcBef>
                <a:spcPct val="20000"/>
              </a:spcBef>
              <a:spcAft>
                <a:spcPct val="0"/>
              </a:spcAft>
              <a:buFont typeface="Arial" charset="0"/>
              <a:buChar char="•"/>
              <a:defRPr sz="3200" kern="1200">
                <a:solidFill>
                  <a:srgbClr val="404040"/>
                </a:solidFill>
                <a:latin typeface="微软雅黑" pitchFamily="34" charset="-122"/>
                <a:ea typeface="微软雅黑" pitchFamily="34" charset="-122"/>
                <a:cs typeface="+mn-cs"/>
              </a:defRPr>
            </a:lvl1pPr>
            <a:lvl2pPr marL="742950" indent="-285750" algn="l" rtl="0" fontAlgn="base">
              <a:lnSpc>
                <a:spcPct val="150000"/>
              </a:lnSpc>
              <a:spcBef>
                <a:spcPct val="20000"/>
              </a:spcBef>
              <a:spcAft>
                <a:spcPct val="0"/>
              </a:spcAft>
              <a:buFont typeface="Arial" charset="0"/>
              <a:buChar char="–"/>
              <a:defRPr sz="2800" kern="1200">
                <a:solidFill>
                  <a:schemeClr val="tx1">
                    <a:lumMod val="75000"/>
                    <a:lumOff val="25000"/>
                  </a:schemeClr>
                </a:solidFill>
                <a:latin typeface="微软雅黑" pitchFamily="34" charset="-122"/>
                <a:ea typeface="微软雅黑" pitchFamily="34" charset="-122"/>
                <a:cs typeface="+mn-cs"/>
              </a:defRPr>
            </a:lvl2pPr>
            <a:lvl3pPr marL="1143000" indent="-228600" algn="l" rtl="0" fontAlgn="base">
              <a:lnSpc>
                <a:spcPct val="150000"/>
              </a:lnSpc>
              <a:spcBef>
                <a:spcPct val="20000"/>
              </a:spcBef>
              <a:spcAft>
                <a:spcPct val="0"/>
              </a:spcAft>
              <a:buFont typeface="Arial" charset="0"/>
              <a:buChar char="•"/>
              <a:defRPr sz="2400" kern="1200">
                <a:solidFill>
                  <a:schemeClr val="tx1">
                    <a:lumMod val="75000"/>
                    <a:lumOff val="25000"/>
                  </a:schemeClr>
                </a:solidFill>
                <a:latin typeface="微软雅黑" pitchFamily="34" charset="-122"/>
                <a:ea typeface="微软雅黑" pitchFamily="34" charset="-122"/>
                <a:cs typeface="+mn-cs"/>
              </a:defRPr>
            </a:lvl3pPr>
            <a:lvl4pPr marL="1600200" indent="-228600" algn="l" rtl="0" fontAlgn="base">
              <a:lnSpc>
                <a:spcPct val="150000"/>
              </a:lnSpc>
              <a:spcBef>
                <a:spcPct val="20000"/>
              </a:spcBef>
              <a:spcAft>
                <a:spcPct val="0"/>
              </a:spcAft>
              <a:buFont typeface="Arial" charset="0"/>
              <a:buChar char="–"/>
              <a:defRPr sz="2000" kern="1200">
                <a:solidFill>
                  <a:schemeClr val="tx1">
                    <a:lumMod val="75000"/>
                    <a:lumOff val="25000"/>
                  </a:schemeClr>
                </a:solidFill>
                <a:latin typeface="微软雅黑" pitchFamily="34" charset="-122"/>
                <a:ea typeface="微软雅黑" pitchFamily="34" charset="-122"/>
                <a:cs typeface="+mn-cs"/>
              </a:defRPr>
            </a:lvl4pPr>
            <a:lvl5pPr marL="2057400" indent="-228600" algn="l" rtl="0" fontAlgn="base">
              <a:lnSpc>
                <a:spcPct val="150000"/>
              </a:lnSpc>
              <a:spcBef>
                <a:spcPct val="20000"/>
              </a:spcBef>
              <a:spcAft>
                <a:spcPct val="0"/>
              </a:spcAft>
              <a:buFont typeface="Arial" charset="0"/>
              <a:buChar char="»"/>
              <a:defRPr sz="2000" kern="1200">
                <a:solidFill>
                  <a:schemeClr val="tx1">
                    <a:lumMod val="75000"/>
                    <a:lumOff val="25000"/>
                  </a:schemeClr>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altLang="zh-CN" sz="2000" dirty="0" smtClean="0"/>
              <a:t>NOTE: Both DA-DQ and TDA-DQ </a:t>
            </a:r>
            <a:r>
              <a:rPr lang="en-US" altLang="zh-CN" sz="2000" dirty="0"/>
              <a:t>result in unstable </a:t>
            </a:r>
            <a:r>
              <a:rPr lang="en-US" altLang="zh-CN" sz="2000" dirty="0" smtClean="0"/>
              <a:t>matches, however, they are more efficient for the RSMAT framework, which will be evaluated next. </a:t>
            </a:r>
            <a:endParaRPr lang="en-US" altLang="zh-CN" sz="2000" i="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84452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title"/>
          </p:nvPr>
        </p:nvSpPr>
        <p:spPr>
          <a:xfrm>
            <a:off x="457200" y="-27384"/>
            <a:ext cx="8229600" cy="1143000"/>
          </a:xfrm>
        </p:spPr>
        <p:txBody>
          <a:bodyPr/>
          <a:lstStyle/>
          <a:p>
            <a:r>
              <a:rPr lang="en-US" altLang="zh-CN" smtClean="0"/>
              <a:t>Outline</a:t>
            </a:r>
            <a:endParaRPr lang="zh-CN" altLang="en-US" smtClean="0"/>
          </a:p>
        </p:txBody>
      </p:sp>
      <p:sp>
        <p:nvSpPr>
          <p:cNvPr id="5123" name="内容占位符 2"/>
          <p:cNvSpPr>
            <a:spLocks noGrp="1"/>
          </p:cNvSpPr>
          <p:nvPr>
            <p:ph idx="1"/>
          </p:nvPr>
        </p:nvSpPr>
        <p:spPr>
          <a:xfrm>
            <a:off x="457200" y="1340768"/>
            <a:ext cx="8363272" cy="5328592"/>
          </a:xfrm>
        </p:spPr>
        <p:txBody>
          <a:bodyPr/>
          <a:lstStyle/>
          <a:p>
            <a:pPr>
              <a:buClr>
                <a:srgbClr val="002060"/>
              </a:buClr>
              <a:defRPr/>
            </a:pPr>
            <a:r>
              <a:rPr lang="en-US" altLang="zh-CN" sz="2400" dirty="0" smtClean="0">
                <a:solidFill>
                  <a:srgbClr val="FF0000"/>
                </a:solidFill>
              </a:rPr>
              <a:t>Why this work</a:t>
            </a:r>
          </a:p>
          <a:p>
            <a:pPr lvl="1">
              <a:buClr>
                <a:srgbClr val="002060"/>
              </a:buClr>
              <a:defRPr/>
            </a:pPr>
            <a:r>
              <a:rPr lang="en-US" altLang="zh-CN" sz="2400" dirty="0">
                <a:solidFill>
                  <a:srgbClr val="FF0000"/>
                </a:solidFill>
              </a:rPr>
              <a:t>Background and </a:t>
            </a:r>
            <a:r>
              <a:rPr lang="en-US" altLang="zh-CN" sz="2400" dirty="0" smtClean="0">
                <a:solidFill>
                  <a:srgbClr val="FF0000"/>
                </a:solidFill>
              </a:rPr>
              <a:t>Motivations</a:t>
            </a:r>
            <a:endParaRPr lang="en-US" altLang="zh-CN" sz="2400" dirty="0">
              <a:solidFill>
                <a:srgbClr val="FF0000"/>
              </a:solidFill>
            </a:endParaRPr>
          </a:p>
          <a:p>
            <a:r>
              <a:rPr lang="en-US" altLang="zh-CN" sz="2400" dirty="0"/>
              <a:t>Analytical Model </a:t>
            </a:r>
            <a:r>
              <a:rPr lang="en-US" altLang="zh-CN" sz="2400" dirty="0" smtClean="0"/>
              <a:t>and Lower Bound</a:t>
            </a:r>
          </a:p>
          <a:p>
            <a:r>
              <a:rPr lang="en-US" altLang="zh-CN" sz="2400" dirty="0"/>
              <a:t>Routing </a:t>
            </a:r>
            <a:r>
              <a:rPr lang="en-US" altLang="zh-CN" sz="2400" dirty="0" smtClean="0"/>
              <a:t>and Scheduling </a:t>
            </a:r>
            <a:r>
              <a:rPr lang="en-US" altLang="zh-CN" sz="2400" dirty="0"/>
              <a:t>duplex </a:t>
            </a:r>
            <a:r>
              <a:rPr lang="en-US" altLang="zh-CN" sz="2400" dirty="0" err="1"/>
              <a:t>MATching</a:t>
            </a:r>
            <a:r>
              <a:rPr lang="en-US" altLang="zh-CN" sz="2400" dirty="0"/>
              <a:t> (RSMAT) </a:t>
            </a:r>
            <a:r>
              <a:rPr lang="en-US" altLang="zh-CN" sz="2400" dirty="0" smtClean="0"/>
              <a:t>framework</a:t>
            </a:r>
          </a:p>
          <a:p>
            <a:r>
              <a:rPr lang="en-US" altLang="zh-CN" sz="2400" dirty="0" smtClean="0"/>
              <a:t>Evaluation</a:t>
            </a:r>
          </a:p>
          <a:p>
            <a:r>
              <a:rPr lang="en-US" altLang="zh-CN" sz="2400" dirty="0" smtClean="0"/>
              <a:t>Conclusion and the future work</a:t>
            </a:r>
            <a:endParaRPr lang="zh-CN" altLang="en-US" sz="2400" dirty="0"/>
          </a:p>
          <a:p>
            <a:endParaRPr lang="zh-CN" altLang="en-US" sz="2400" dirty="0" smtClean="0"/>
          </a:p>
        </p:txBody>
      </p:sp>
      <p:sp>
        <p:nvSpPr>
          <p:cNvPr id="2" name="灯片编号占位符 1"/>
          <p:cNvSpPr>
            <a:spLocks noGrp="1"/>
          </p:cNvSpPr>
          <p:nvPr>
            <p:ph type="sldNum" sz="quarter" idx="12"/>
          </p:nvPr>
        </p:nvSpPr>
        <p:spPr/>
        <p:txBody>
          <a:bodyPr/>
          <a:lstStyle/>
          <a:p>
            <a:pPr>
              <a:defRPr/>
            </a:pPr>
            <a:fld id="{B495F770-942E-4027-A610-CDA6B96B7F2B}" type="slidenum">
              <a:rPr lang="zh-CN" altLang="en-US" smtClean="0"/>
              <a:pPr>
                <a:defRPr/>
              </a:pPr>
              <a:t>2</a:t>
            </a:fld>
            <a:endParaRPr lang="zh-CN"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title"/>
          </p:nvPr>
        </p:nvSpPr>
        <p:spPr>
          <a:xfrm>
            <a:off x="457200" y="-27384"/>
            <a:ext cx="8229600" cy="1143000"/>
          </a:xfrm>
        </p:spPr>
        <p:txBody>
          <a:bodyPr/>
          <a:lstStyle/>
          <a:p>
            <a:r>
              <a:rPr lang="en-US" altLang="zh-CN" smtClean="0"/>
              <a:t>Outline</a:t>
            </a:r>
            <a:endParaRPr lang="zh-CN" altLang="en-US" smtClean="0"/>
          </a:p>
        </p:txBody>
      </p:sp>
      <p:sp>
        <p:nvSpPr>
          <p:cNvPr id="5123" name="内容占位符 2"/>
          <p:cNvSpPr>
            <a:spLocks noGrp="1"/>
          </p:cNvSpPr>
          <p:nvPr>
            <p:ph idx="1"/>
          </p:nvPr>
        </p:nvSpPr>
        <p:spPr>
          <a:xfrm>
            <a:off x="457200" y="1340768"/>
            <a:ext cx="8363272" cy="5328592"/>
          </a:xfrm>
        </p:spPr>
        <p:txBody>
          <a:bodyPr/>
          <a:lstStyle/>
          <a:p>
            <a:pPr>
              <a:buClr>
                <a:srgbClr val="002060"/>
              </a:buClr>
              <a:defRPr/>
            </a:pPr>
            <a:r>
              <a:rPr lang="en-US" altLang="zh-CN" sz="2400" dirty="0" smtClean="0">
                <a:solidFill>
                  <a:schemeClr val="tx1"/>
                </a:solidFill>
              </a:rPr>
              <a:t>Why this work</a:t>
            </a:r>
          </a:p>
          <a:p>
            <a:pPr lvl="1">
              <a:buClr>
                <a:srgbClr val="002060"/>
              </a:buClr>
              <a:defRPr/>
            </a:pPr>
            <a:r>
              <a:rPr lang="en-US" altLang="zh-CN" sz="2400" dirty="0">
                <a:solidFill>
                  <a:schemeClr val="tx1"/>
                </a:solidFill>
              </a:rPr>
              <a:t>Background and </a:t>
            </a:r>
            <a:r>
              <a:rPr lang="en-US" altLang="zh-CN" sz="2400" dirty="0" smtClean="0">
                <a:solidFill>
                  <a:schemeClr val="tx1"/>
                </a:solidFill>
              </a:rPr>
              <a:t>Motivations</a:t>
            </a:r>
            <a:endParaRPr lang="en-US" altLang="zh-CN" sz="2400" dirty="0">
              <a:solidFill>
                <a:schemeClr val="tx1"/>
              </a:solidFill>
            </a:endParaRPr>
          </a:p>
          <a:p>
            <a:pPr>
              <a:buClr>
                <a:srgbClr val="002060"/>
              </a:buClr>
              <a:defRPr/>
            </a:pPr>
            <a:r>
              <a:rPr lang="en-US" altLang="zh-CN" sz="2400" dirty="0">
                <a:solidFill>
                  <a:schemeClr val="tx1"/>
                </a:solidFill>
              </a:rPr>
              <a:t>Analytical Model and Lower Bound</a:t>
            </a:r>
          </a:p>
          <a:p>
            <a:r>
              <a:rPr lang="en-US" altLang="zh-CN" sz="2400" dirty="0"/>
              <a:t>Routing </a:t>
            </a:r>
            <a:r>
              <a:rPr lang="en-US" altLang="zh-CN" sz="2400" dirty="0" smtClean="0"/>
              <a:t>and Scheduling </a:t>
            </a:r>
            <a:r>
              <a:rPr lang="en-US" altLang="zh-CN" sz="2400" dirty="0"/>
              <a:t>duplex </a:t>
            </a:r>
            <a:r>
              <a:rPr lang="en-US" altLang="zh-CN" sz="2400" dirty="0" err="1"/>
              <a:t>MATching</a:t>
            </a:r>
            <a:r>
              <a:rPr lang="en-US" altLang="zh-CN" sz="2400" dirty="0"/>
              <a:t> (RSMAT) </a:t>
            </a:r>
            <a:r>
              <a:rPr lang="en-US" altLang="zh-CN" sz="2400" dirty="0" smtClean="0"/>
              <a:t>framework</a:t>
            </a:r>
          </a:p>
          <a:p>
            <a:r>
              <a:rPr lang="en-US" altLang="zh-CN" sz="2400" dirty="0" smtClean="0">
                <a:solidFill>
                  <a:srgbClr val="FF0000"/>
                </a:solidFill>
              </a:rPr>
              <a:t>Evaluation</a:t>
            </a:r>
          </a:p>
          <a:p>
            <a:r>
              <a:rPr lang="en-US" altLang="zh-CN" sz="2400" dirty="0" smtClean="0"/>
              <a:t>Conclusion and the future work</a:t>
            </a:r>
            <a:endParaRPr lang="zh-CN" altLang="en-US" sz="2400" dirty="0"/>
          </a:p>
          <a:p>
            <a:endParaRPr lang="zh-CN" altLang="en-US" sz="2400" dirty="0" smtClean="0"/>
          </a:p>
        </p:txBody>
      </p:sp>
      <p:sp>
        <p:nvSpPr>
          <p:cNvPr id="2" name="灯片编号占位符 1"/>
          <p:cNvSpPr>
            <a:spLocks noGrp="1"/>
          </p:cNvSpPr>
          <p:nvPr>
            <p:ph type="sldNum" sz="quarter" idx="12"/>
          </p:nvPr>
        </p:nvSpPr>
        <p:spPr/>
        <p:txBody>
          <a:bodyPr/>
          <a:lstStyle/>
          <a:p>
            <a:pPr>
              <a:defRPr/>
            </a:pPr>
            <a:fld id="{B495F770-942E-4027-A610-CDA6B96B7F2B}" type="slidenum">
              <a:rPr lang="zh-CN" altLang="en-US" smtClean="0"/>
              <a:pPr>
                <a:defRPr/>
              </a:pPr>
              <a:t>20</a:t>
            </a:fld>
            <a:endParaRPr lang="zh-CN" altLang="en-US"/>
          </a:p>
        </p:txBody>
      </p:sp>
    </p:spTree>
    <p:extLst>
      <p:ext uri="{BB962C8B-B14F-4D97-AF65-F5344CB8AC3E}">
        <p14:creationId xmlns:p14="http://schemas.microsoft.com/office/powerpoint/2010/main" val="7178338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Evaluation</a:t>
            </a:r>
            <a:endParaRPr lang="zh-CN" altLang="en-US" dirty="0"/>
          </a:p>
        </p:txBody>
      </p:sp>
      <p:sp>
        <p:nvSpPr>
          <p:cNvPr id="3" name="灯片编号占位符 2"/>
          <p:cNvSpPr>
            <a:spLocks noGrp="1"/>
          </p:cNvSpPr>
          <p:nvPr>
            <p:ph type="sldNum" sz="quarter" idx="12"/>
          </p:nvPr>
        </p:nvSpPr>
        <p:spPr/>
        <p:txBody>
          <a:bodyPr/>
          <a:lstStyle/>
          <a:p>
            <a:pPr>
              <a:defRPr/>
            </a:pPr>
            <a:fld id="{B495F770-942E-4027-A610-CDA6B96B7F2B}" type="slidenum">
              <a:rPr lang="zh-CN" altLang="en-US" smtClean="0"/>
              <a:pPr>
                <a:defRPr/>
              </a:pPr>
              <a:t>21</a:t>
            </a:fld>
            <a:endParaRPr lang="zh-CN" altLang="en-US"/>
          </a:p>
        </p:txBody>
      </p:sp>
      <p:sp>
        <p:nvSpPr>
          <p:cNvPr id="10" name="TextBox 9"/>
          <p:cNvSpPr txBox="1"/>
          <p:nvPr/>
        </p:nvSpPr>
        <p:spPr>
          <a:xfrm>
            <a:off x="261864" y="1482709"/>
            <a:ext cx="8424936" cy="523220"/>
          </a:xfrm>
          <a:prstGeom prst="rect">
            <a:avLst/>
          </a:prstGeom>
          <a:noFill/>
        </p:spPr>
        <p:txBody>
          <a:bodyPr wrap="square" rtlCol="0">
            <a:spAutoFit/>
          </a:bodyPr>
          <a:lstStyle/>
          <a:p>
            <a:r>
              <a:rPr lang="en-US" altLang="zh-CN" sz="2800" b="1" dirty="0" smtClean="0">
                <a:solidFill>
                  <a:srgbClr val="0070C0"/>
                </a:solidFill>
              </a:rPr>
              <a:t>Parameters </a:t>
            </a:r>
            <a:r>
              <a:rPr lang="en-US" altLang="zh-CN" sz="2800" b="1" dirty="0">
                <a:solidFill>
                  <a:srgbClr val="0070C0"/>
                </a:solidFill>
              </a:rPr>
              <a:t>and </a:t>
            </a:r>
            <a:r>
              <a:rPr lang="en-US" altLang="zh-CN" sz="2800" b="1" dirty="0" smtClean="0">
                <a:solidFill>
                  <a:srgbClr val="0070C0"/>
                </a:solidFill>
              </a:rPr>
              <a:t>Scenarios </a:t>
            </a:r>
            <a:endParaRPr lang="en-US" altLang="zh-CN" sz="2800" b="1" dirty="0">
              <a:solidFill>
                <a:srgbClr val="0070C0"/>
              </a:solidFill>
            </a:endParaRPr>
          </a:p>
        </p:txBody>
      </p:sp>
      <p:sp>
        <p:nvSpPr>
          <p:cNvPr id="8" name="内容占位符 2"/>
          <p:cNvSpPr>
            <a:spLocks noGrp="1"/>
          </p:cNvSpPr>
          <p:nvPr>
            <p:ph idx="1"/>
          </p:nvPr>
        </p:nvSpPr>
        <p:spPr>
          <a:xfrm>
            <a:off x="323528" y="2132856"/>
            <a:ext cx="8656362" cy="3960440"/>
          </a:xfrm>
        </p:spPr>
        <p:txBody>
          <a:bodyPr/>
          <a:lstStyle/>
          <a:p>
            <a:pPr algn="just">
              <a:lnSpc>
                <a:spcPct val="120000"/>
              </a:lnSpc>
            </a:pPr>
            <a:r>
              <a:rPr lang="en-US" altLang="zh-CN" sz="2000" dirty="0"/>
              <a:t>Matlab-based </a:t>
            </a:r>
            <a:r>
              <a:rPr lang="en-US" altLang="zh-CN" sz="2000" dirty="0" smtClean="0"/>
              <a:t>implementation of the related algorithms</a:t>
            </a:r>
          </a:p>
          <a:p>
            <a:pPr algn="just">
              <a:lnSpc>
                <a:spcPct val="120000"/>
              </a:lnSpc>
            </a:pPr>
            <a:r>
              <a:rPr lang="en-US" altLang="zh-CN" sz="2000" dirty="0" smtClean="0"/>
              <a:t>Scenario </a:t>
            </a:r>
            <a:r>
              <a:rPr lang="en-US" altLang="zh-CN" sz="2000" dirty="0"/>
              <a:t>of the ITS in a smart </a:t>
            </a:r>
            <a:r>
              <a:rPr lang="en-US" altLang="zh-CN" sz="2000" dirty="0" smtClean="0"/>
              <a:t>city.</a:t>
            </a:r>
          </a:p>
          <a:p>
            <a:pPr algn="just">
              <a:lnSpc>
                <a:spcPct val="120000"/>
              </a:lnSpc>
            </a:pPr>
            <a:r>
              <a:rPr lang="en-US" altLang="zh-CN" sz="2000" dirty="0"/>
              <a:t>A </a:t>
            </a:r>
            <a:r>
              <a:rPr lang="en-US" altLang="zh-CN" sz="2000" dirty="0" smtClean="0"/>
              <a:t>random network </a:t>
            </a:r>
            <a:r>
              <a:rPr lang="en-US" altLang="zh-CN" sz="2000" dirty="0"/>
              <a:t>with 500 nodes act as the cameras, and then </a:t>
            </a:r>
            <a:r>
              <a:rPr lang="en-US" altLang="zh-CN" sz="2000" dirty="0" smtClean="0"/>
              <a:t>randomly choose </a:t>
            </a:r>
            <a:r>
              <a:rPr lang="en-US" altLang="zh-CN" sz="2000" dirty="0"/>
              <a:t>2% of nodes acting as the big-nodes (</a:t>
            </a:r>
            <a:r>
              <a:rPr lang="en-US" altLang="zh-CN" sz="2000" dirty="0" smtClean="0"/>
              <a:t>workstations distributed </a:t>
            </a:r>
            <a:r>
              <a:rPr lang="en-US" altLang="zh-CN" sz="2000" dirty="0"/>
              <a:t>randomly across different districts). </a:t>
            </a:r>
            <a:endParaRPr lang="en-US" altLang="zh-CN" sz="2000" dirty="0" smtClean="0"/>
          </a:p>
          <a:p>
            <a:pPr algn="just">
              <a:lnSpc>
                <a:spcPct val="120000"/>
              </a:lnSpc>
            </a:pPr>
            <a:r>
              <a:rPr lang="en-US" altLang="zh-CN" sz="2000" dirty="0" smtClean="0"/>
              <a:t>500 </a:t>
            </a:r>
            <a:r>
              <a:rPr lang="en-US" altLang="zh-CN" sz="2000" dirty="0"/>
              <a:t>flows </a:t>
            </a:r>
            <a:r>
              <a:rPr lang="en-US" altLang="zh-CN" sz="2000" dirty="0" smtClean="0"/>
              <a:t>in each </a:t>
            </a:r>
            <a:r>
              <a:rPr lang="en-US" altLang="zh-CN" sz="2000" dirty="0" err="1" smtClean="0"/>
              <a:t>applicaton</a:t>
            </a:r>
            <a:r>
              <a:rPr lang="en-US" altLang="zh-CN" sz="2000" dirty="0" smtClean="0"/>
              <a:t> from </a:t>
            </a:r>
            <a:r>
              <a:rPr lang="en-US" altLang="zh-CN" sz="2000" dirty="0"/>
              <a:t>cameras to the </a:t>
            </a:r>
            <a:r>
              <a:rPr lang="en-US" altLang="zh-CN" sz="2000" dirty="0" smtClean="0"/>
              <a:t>control center</a:t>
            </a:r>
            <a:r>
              <a:rPr lang="en-US" altLang="zh-CN" sz="2000" dirty="0"/>
              <a:t>, i.e., M = 500,K = 10. </a:t>
            </a:r>
            <a:endParaRPr lang="en-US" altLang="zh-CN" sz="2000" dirty="0" smtClean="0"/>
          </a:p>
          <a:p>
            <a:pPr algn="just">
              <a:lnSpc>
                <a:spcPct val="120000"/>
              </a:lnSpc>
            </a:pPr>
            <a:r>
              <a:rPr lang="en-US" altLang="zh-CN" sz="2000" dirty="0"/>
              <a:t>Finally, we generate 100 applications to </a:t>
            </a:r>
            <a:r>
              <a:rPr lang="en-US" altLang="zh-CN" sz="2000" dirty="0" smtClean="0"/>
              <a:t>evaluate the </a:t>
            </a:r>
            <a:r>
              <a:rPr lang="en-US" altLang="zh-CN" sz="2000" dirty="0"/>
              <a:t>proposed algorithms.</a:t>
            </a:r>
          </a:p>
          <a:p>
            <a:pPr algn="just">
              <a:lnSpc>
                <a:spcPct val="120000"/>
              </a:lnSpc>
            </a:pPr>
            <a:endParaRPr lang="en-US" altLang="zh-CN" sz="2000" dirty="0" smtClean="0">
              <a:solidFill>
                <a:srgbClr val="404040"/>
              </a:solidFill>
            </a:endParaRPr>
          </a:p>
        </p:txBody>
      </p:sp>
    </p:spTree>
    <p:extLst>
      <p:ext uri="{BB962C8B-B14F-4D97-AF65-F5344CB8AC3E}">
        <p14:creationId xmlns:p14="http://schemas.microsoft.com/office/powerpoint/2010/main" val="34287692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Evaluation</a:t>
            </a:r>
            <a:endParaRPr lang="zh-CN" altLang="en-US" dirty="0"/>
          </a:p>
        </p:txBody>
      </p:sp>
      <p:sp>
        <p:nvSpPr>
          <p:cNvPr id="3" name="灯片编号占位符 2"/>
          <p:cNvSpPr>
            <a:spLocks noGrp="1"/>
          </p:cNvSpPr>
          <p:nvPr>
            <p:ph type="sldNum" sz="quarter" idx="12"/>
          </p:nvPr>
        </p:nvSpPr>
        <p:spPr/>
        <p:txBody>
          <a:bodyPr/>
          <a:lstStyle/>
          <a:p>
            <a:pPr>
              <a:defRPr/>
            </a:pPr>
            <a:fld id="{B495F770-942E-4027-A610-CDA6B96B7F2B}" type="slidenum">
              <a:rPr lang="zh-CN" altLang="en-US" smtClean="0"/>
              <a:pPr>
                <a:defRPr/>
              </a:pPr>
              <a:t>22</a:t>
            </a:fld>
            <a:endParaRPr lang="zh-CN" altLang="en-US"/>
          </a:p>
        </p:txBody>
      </p:sp>
      <p:sp>
        <p:nvSpPr>
          <p:cNvPr id="10" name="TextBox 9"/>
          <p:cNvSpPr txBox="1"/>
          <p:nvPr/>
        </p:nvSpPr>
        <p:spPr>
          <a:xfrm>
            <a:off x="261864" y="1482709"/>
            <a:ext cx="8424936" cy="523220"/>
          </a:xfrm>
          <a:prstGeom prst="rect">
            <a:avLst/>
          </a:prstGeom>
          <a:noFill/>
        </p:spPr>
        <p:txBody>
          <a:bodyPr wrap="square" rtlCol="0">
            <a:spAutoFit/>
          </a:bodyPr>
          <a:lstStyle/>
          <a:p>
            <a:r>
              <a:rPr lang="en-US" altLang="zh-CN" sz="2800" b="1" dirty="0">
                <a:solidFill>
                  <a:srgbClr val="0070C0"/>
                </a:solidFill>
              </a:rPr>
              <a:t>Total Tardiness</a:t>
            </a:r>
          </a:p>
        </p:txBody>
      </p:sp>
      <p:sp>
        <p:nvSpPr>
          <p:cNvPr id="4" name="矩形 3"/>
          <p:cNvSpPr/>
          <p:nvPr/>
        </p:nvSpPr>
        <p:spPr>
          <a:xfrm>
            <a:off x="5652120" y="3230974"/>
            <a:ext cx="3240360" cy="1631216"/>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285750" indent="-285750" algn="just">
              <a:buFont typeface="Arial" panose="020B0604020202020204" pitchFamily="34" charset="0"/>
              <a:buChar char="•"/>
            </a:pPr>
            <a:r>
              <a:rPr lang="en-US" altLang="zh-CN" sz="2000" dirty="0" smtClean="0"/>
              <a:t>Due </a:t>
            </a:r>
            <a:r>
              <a:rPr lang="en-US" altLang="zh-CN" sz="2000" dirty="0"/>
              <a:t>to quota dependency, </a:t>
            </a:r>
            <a:r>
              <a:rPr lang="en-US" altLang="zh-CN" sz="2000" dirty="0" smtClean="0"/>
              <a:t>DA perform </a:t>
            </a:r>
            <a:r>
              <a:rPr lang="en-US" altLang="zh-CN" sz="2000" dirty="0" smtClean="0"/>
              <a:t>even worse </a:t>
            </a:r>
            <a:r>
              <a:rPr lang="en-US" altLang="zh-CN" sz="2000" dirty="0"/>
              <a:t>than the routing-only or greedy strategies. </a:t>
            </a:r>
            <a:endParaRPr lang="en-US" altLang="zh-CN" sz="2000" dirty="0" smtClean="0"/>
          </a:p>
          <a:p>
            <a:pPr marL="285750" indent="-285750" algn="just">
              <a:buFont typeface="Arial" panose="020B0604020202020204" pitchFamily="34" charset="0"/>
              <a:buChar char="•"/>
            </a:pPr>
            <a:endParaRPr lang="en-US" altLang="zh-CN" sz="2000" dirty="0" smtClean="0"/>
          </a:p>
        </p:txBody>
      </p:sp>
      <p:pic>
        <p:nvPicPr>
          <p:cNvPr id="7" name="图片 6"/>
          <p:cNvPicPr>
            <a:picLocks noChangeAspect="1"/>
          </p:cNvPicPr>
          <p:nvPr/>
        </p:nvPicPr>
        <p:blipFill>
          <a:blip r:embed="rId3"/>
          <a:stretch>
            <a:fillRect/>
          </a:stretch>
        </p:blipFill>
        <p:spPr>
          <a:xfrm>
            <a:off x="5463642" y="1795555"/>
            <a:ext cx="3500846" cy="1201397"/>
          </a:xfrm>
          <a:prstGeom prst="rect">
            <a:avLst/>
          </a:prstGeom>
        </p:spPr>
      </p:pic>
      <p:pic>
        <p:nvPicPr>
          <p:cNvPr id="5" name="图片 4"/>
          <p:cNvPicPr>
            <a:picLocks noChangeAspect="1"/>
          </p:cNvPicPr>
          <p:nvPr/>
        </p:nvPicPr>
        <p:blipFill>
          <a:blip r:embed="rId4"/>
          <a:stretch>
            <a:fillRect/>
          </a:stretch>
        </p:blipFill>
        <p:spPr>
          <a:xfrm>
            <a:off x="188098" y="2373022"/>
            <a:ext cx="4478635" cy="3383546"/>
          </a:xfrm>
          <a:prstGeom prst="rect">
            <a:avLst/>
          </a:prstGeom>
        </p:spPr>
      </p:pic>
    </p:spTree>
    <p:extLst>
      <p:ext uri="{BB962C8B-B14F-4D97-AF65-F5344CB8AC3E}">
        <p14:creationId xmlns:p14="http://schemas.microsoft.com/office/powerpoint/2010/main" val="36353240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Evaluation</a:t>
            </a:r>
            <a:endParaRPr lang="zh-CN" altLang="en-US" dirty="0"/>
          </a:p>
        </p:txBody>
      </p:sp>
      <p:sp>
        <p:nvSpPr>
          <p:cNvPr id="3" name="灯片编号占位符 2"/>
          <p:cNvSpPr>
            <a:spLocks noGrp="1"/>
          </p:cNvSpPr>
          <p:nvPr>
            <p:ph type="sldNum" sz="quarter" idx="12"/>
          </p:nvPr>
        </p:nvSpPr>
        <p:spPr/>
        <p:txBody>
          <a:bodyPr/>
          <a:lstStyle/>
          <a:p>
            <a:pPr>
              <a:defRPr/>
            </a:pPr>
            <a:fld id="{B495F770-942E-4027-A610-CDA6B96B7F2B}" type="slidenum">
              <a:rPr lang="zh-CN" altLang="en-US" smtClean="0"/>
              <a:pPr>
                <a:defRPr/>
              </a:pPr>
              <a:t>23</a:t>
            </a:fld>
            <a:endParaRPr lang="zh-CN" altLang="en-US"/>
          </a:p>
        </p:txBody>
      </p:sp>
      <p:sp>
        <p:nvSpPr>
          <p:cNvPr id="10" name="TextBox 9"/>
          <p:cNvSpPr txBox="1"/>
          <p:nvPr/>
        </p:nvSpPr>
        <p:spPr>
          <a:xfrm>
            <a:off x="261864" y="1482709"/>
            <a:ext cx="8424936" cy="523220"/>
          </a:xfrm>
          <a:prstGeom prst="rect">
            <a:avLst/>
          </a:prstGeom>
          <a:noFill/>
        </p:spPr>
        <p:txBody>
          <a:bodyPr wrap="square" rtlCol="0">
            <a:spAutoFit/>
          </a:bodyPr>
          <a:lstStyle/>
          <a:p>
            <a:r>
              <a:rPr lang="en-US" altLang="zh-CN" sz="2800" b="1" dirty="0">
                <a:solidFill>
                  <a:srgbClr val="0070C0"/>
                </a:solidFill>
              </a:rPr>
              <a:t>Total Tardiness</a:t>
            </a:r>
          </a:p>
        </p:txBody>
      </p:sp>
      <p:pic>
        <p:nvPicPr>
          <p:cNvPr id="11" name="图片 10"/>
          <p:cNvPicPr>
            <a:picLocks noChangeAspect="1"/>
          </p:cNvPicPr>
          <p:nvPr/>
        </p:nvPicPr>
        <p:blipFill>
          <a:blip r:embed="rId3"/>
          <a:stretch>
            <a:fillRect/>
          </a:stretch>
        </p:blipFill>
        <p:spPr>
          <a:xfrm>
            <a:off x="6772" y="2204864"/>
            <a:ext cx="5005164" cy="3748133"/>
          </a:xfrm>
          <a:prstGeom prst="rect">
            <a:avLst/>
          </a:prstGeom>
        </p:spPr>
      </p:pic>
      <p:pic>
        <p:nvPicPr>
          <p:cNvPr id="12" name="图片 11"/>
          <p:cNvPicPr>
            <a:picLocks noChangeAspect="1"/>
          </p:cNvPicPr>
          <p:nvPr/>
        </p:nvPicPr>
        <p:blipFill>
          <a:blip r:embed="rId4"/>
          <a:stretch>
            <a:fillRect/>
          </a:stretch>
        </p:blipFill>
        <p:spPr>
          <a:xfrm>
            <a:off x="5148064" y="3645024"/>
            <a:ext cx="3453644" cy="876797"/>
          </a:xfrm>
          <a:prstGeom prst="rect">
            <a:avLst/>
          </a:prstGeom>
        </p:spPr>
      </p:pic>
      <p:sp>
        <p:nvSpPr>
          <p:cNvPr id="13" name="矩形 12"/>
          <p:cNvSpPr/>
          <p:nvPr/>
        </p:nvSpPr>
        <p:spPr>
          <a:xfrm>
            <a:off x="5148064" y="4881934"/>
            <a:ext cx="3672408" cy="92333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nSpc>
                <a:spcPct val="150000"/>
              </a:lnSpc>
            </a:pPr>
            <a:r>
              <a:rPr lang="en-US" altLang="zh-CN" dirty="0">
                <a:latin typeface="微软雅黑" panose="020B0503020204020204" pitchFamily="34" charset="-122"/>
                <a:ea typeface="微软雅黑" panose="020B0503020204020204" pitchFamily="34" charset="-122"/>
              </a:rPr>
              <a:t>Z(I</a:t>
            </a:r>
            <a:r>
              <a:rPr lang="en-US" altLang="zh-CN" dirty="0" smtClean="0">
                <a:latin typeface="微软雅黑" panose="020B0503020204020204" pitchFamily="34" charset="-122"/>
                <a:ea typeface="微软雅黑" panose="020B0503020204020204" pitchFamily="34" charset="-122"/>
              </a:rPr>
              <a:t>): Objective </a:t>
            </a:r>
            <a:r>
              <a:rPr lang="en-US" altLang="zh-CN" dirty="0">
                <a:latin typeface="微软雅黑" panose="020B0503020204020204" pitchFamily="34" charset="-122"/>
                <a:ea typeface="微软雅黑" panose="020B0503020204020204" pitchFamily="34" charset="-122"/>
              </a:rPr>
              <a:t>value in case </a:t>
            </a:r>
            <a:r>
              <a:rPr lang="en-US" altLang="zh-CN" dirty="0" smtClean="0">
                <a:latin typeface="微软雅黑" panose="020B0503020204020204" pitchFamily="34" charset="-122"/>
                <a:ea typeface="微软雅黑" panose="020B0503020204020204" pitchFamily="34" charset="-122"/>
              </a:rPr>
              <a:t>I</a:t>
            </a:r>
          </a:p>
          <a:p>
            <a:pPr>
              <a:lnSpc>
                <a:spcPct val="150000"/>
              </a:lnSpc>
            </a:pPr>
            <a:r>
              <a:rPr lang="en-US" altLang="zh-CN" dirty="0" smtClean="0">
                <a:latin typeface="微软雅黑" panose="020B0503020204020204" pitchFamily="34" charset="-122"/>
                <a:ea typeface="微软雅黑" panose="020B0503020204020204" pitchFamily="34" charset="-122"/>
              </a:rPr>
              <a:t>Z</a:t>
            </a:r>
            <a:r>
              <a:rPr lang="en-US" altLang="zh-CN" sz="800" dirty="0" smtClean="0">
                <a:latin typeface="微软雅黑" panose="020B0503020204020204" pitchFamily="34" charset="-122"/>
                <a:ea typeface="微软雅黑" panose="020B0503020204020204" pitchFamily="34" charset="-122"/>
              </a:rPr>
              <a:t>LB</a:t>
            </a:r>
            <a:r>
              <a:rPr lang="en-US" altLang="zh-CN" dirty="0" smtClean="0">
                <a:latin typeface="微软雅黑" panose="020B0503020204020204" pitchFamily="34" charset="-122"/>
                <a:ea typeface="微软雅黑" panose="020B0503020204020204" pitchFamily="34" charset="-122"/>
              </a:rPr>
              <a:t>(I): Lower bound</a:t>
            </a:r>
            <a:endParaRPr lang="zh-CN" altLang="en-US" dirty="0">
              <a:latin typeface="微软雅黑" panose="020B0503020204020204" pitchFamily="34" charset="-122"/>
              <a:ea typeface="微软雅黑" panose="020B0503020204020204" pitchFamily="34" charset="-122"/>
            </a:endParaRPr>
          </a:p>
        </p:txBody>
      </p:sp>
      <p:sp>
        <p:nvSpPr>
          <p:cNvPr id="17" name="矩形 16"/>
          <p:cNvSpPr/>
          <p:nvPr/>
        </p:nvSpPr>
        <p:spPr>
          <a:xfrm>
            <a:off x="5148064" y="2276872"/>
            <a:ext cx="3672408"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50000"/>
              </a:lnSpc>
            </a:pPr>
            <a:r>
              <a:rPr lang="en-US" altLang="zh-CN" dirty="0" smtClean="0">
                <a:latin typeface="微软雅黑" panose="020B0503020204020204" pitchFamily="34" charset="-122"/>
                <a:ea typeface="微软雅黑" panose="020B0503020204020204" pitchFamily="34" charset="-122"/>
              </a:rPr>
              <a:t>Gap(I): To </a:t>
            </a:r>
            <a:r>
              <a:rPr lang="en-US" altLang="zh-CN" dirty="0">
                <a:latin typeface="微软雅黑" panose="020B0503020204020204" pitchFamily="34" charset="-122"/>
                <a:ea typeface="微软雅黑" panose="020B0503020204020204" pitchFamily="34" charset="-122"/>
              </a:rPr>
              <a:t>quantitatively analyze the algorithm optimality</a:t>
            </a:r>
          </a:p>
        </p:txBody>
      </p:sp>
    </p:spTree>
    <p:extLst>
      <p:ext uri="{BB962C8B-B14F-4D97-AF65-F5344CB8AC3E}">
        <p14:creationId xmlns:p14="http://schemas.microsoft.com/office/powerpoint/2010/main" val="40974510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Evaluation</a:t>
            </a:r>
            <a:endParaRPr lang="zh-CN" altLang="en-US" dirty="0"/>
          </a:p>
        </p:txBody>
      </p:sp>
      <p:sp>
        <p:nvSpPr>
          <p:cNvPr id="3" name="灯片编号占位符 2"/>
          <p:cNvSpPr>
            <a:spLocks noGrp="1"/>
          </p:cNvSpPr>
          <p:nvPr>
            <p:ph type="sldNum" sz="quarter" idx="12"/>
          </p:nvPr>
        </p:nvSpPr>
        <p:spPr/>
        <p:txBody>
          <a:bodyPr/>
          <a:lstStyle/>
          <a:p>
            <a:pPr>
              <a:defRPr/>
            </a:pPr>
            <a:fld id="{B495F770-942E-4027-A610-CDA6B96B7F2B}" type="slidenum">
              <a:rPr lang="zh-CN" altLang="en-US" smtClean="0"/>
              <a:pPr>
                <a:defRPr/>
              </a:pPr>
              <a:t>24</a:t>
            </a:fld>
            <a:endParaRPr lang="zh-CN" altLang="en-US"/>
          </a:p>
        </p:txBody>
      </p:sp>
      <p:sp>
        <p:nvSpPr>
          <p:cNvPr id="10" name="TextBox 9"/>
          <p:cNvSpPr txBox="1"/>
          <p:nvPr/>
        </p:nvSpPr>
        <p:spPr>
          <a:xfrm>
            <a:off x="261864" y="1482709"/>
            <a:ext cx="8424936" cy="523220"/>
          </a:xfrm>
          <a:prstGeom prst="rect">
            <a:avLst/>
          </a:prstGeom>
          <a:noFill/>
        </p:spPr>
        <p:txBody>
          <a:bodyPr wrap="square" rtlCol="0">
            <a:spAutoFit/>
          </a:bodyPr>
          <a:lstStyle/>
          <a:p>
            <a:r>
              <a:rPr lang="en-US" altLang="zh-CN" sz="2800" b="1" dirty="0">
                <a:solidFill>
                  <a:srgbClr val="0070C0"/>
                </a:solidFill>
              </a:rPr>
              <a:t>Applicability </a:t>
            </a:r>
            <a:r>
              <a:rPr lang="en-US" altLang="zh-CN" sz="2800" b="1" dirty="0" smtClean="0">
                <a:solidFill>
                  <a:srgbClr val="0070C0"/>
                </a:solidFill>
              </a:rPr>
              <a:t>Evaluation</a:t>
            </a:r>
            <a:endParaRPr lang="en-US" altLang="zh-CN" sz="2800" b="1" dirty="0">
              <a:solidFill>
                <a:srgbClr val="0070C0"/>
              </a:solidFill>
            </a:endParaRPr>
          </a:p>
        </p:txBody>
      </p:sp>
      <p:pic>
        <p:nvPicPr>
          <p:cNvPr id="5" name="图片 4"/>
          <p:cNvPicPr>
            <a:picLocks noChangeAspect="1"/>
          </p:cNvPicPr>
          <p:nvPr/>
        </p:nvPicPr>
        <p:blipFill>
          <a:blip r:embed="rId3"/>
          <a:stretch>
            <a:fillRect/>
          </a:stretch>
        </p:blipFill>
        <p:spPr>
          <a:xfrm>
            <a:off x="1209000" y="2201635"/>
            <a:ext cx="6726001" cy="3960000"/>
          </a:xfrm>
          <a:prstGeom prst="rect">
            <a:avLst/>
          </a:prstGeom>
        </p:spPr>
      </p:pic>
    </p:spTree>
    <p:extLst>
      <p:ext uri="{BB962C8B-B14F-4D97-AF65-F5344CB8AC3E}">
        <p14:creationId xmlns:p14="http://schemas.microsoft.com/office/powerpoint/2010/main" val="2306584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title"/>
          </p:nvPr>
        </p:nvSpPr>
        <p:spPr>
          <a:xfrm>
            <a:off x="457200" y="-27384"/>
            <a:ext cx="8229600" cy="1143000"/>
          </a:xfrm>
        </p:spPr>
        <p:txBody>
          <a:bodyPr/>
          <a:lstStyle/>
          <a:p>
            <a:r>
              <a:rPr lang="en-US" altLang="zh-CN" smtClean="0"/>
              <a:t>Outline</a:t>
            </a:r>
            <a:endParaRPr lang="zh-CN" altLang="en-US" smtClean="0"/>
          </a:p>
        </p:txBody>
      </p:sp>
      <p:sp>
        <p:nvSpPr>
          <p:cNvPr id="5123" name="内容占位符 2"/>
          <p:cNvSpPr>
            <a:spLocks noGrp="1"/>
          </p:cNvSpPr>
          <p:nvPr>
            <p:ph idx="1"/>
          </p:nvPr>
        </p:nvSpPr>
        <p:spPr>
          <a:xfrm>
            <a:off x="457200" y="1340768"/>
            <a:ext cx="8363272" cy="5328592"/>
          </a:xfrm>
        </p:spPr>
        <p:txBody>
          <a:bodyPr/>
          <a:lstStyle/>
          <a:p>
            <a:pPr>
              <a:buClr>
                <a:srgbClr val="002060"/>
              </a:buClr>
              <a:defRPr/>
            </a:pPr>
            <a:r>
              <a:rPr lang="en-US" altLang="zh-CN" sz="2400" smtClean="0"/>
              <a:t>Why this work</a:t>
            </a:r>
          </a:p>
          <a:p>
            <a:pPr lvl="1">
              <a:buClr>
                <a:srgbClr val="002060"/>
              </a:buClr>
              <a:defRPr/>
            </a:pPr>
            <a:r>
              <a:rPr lang="en-US" altLang="zh-CN" sz="2400"/>
              <a:t>Background and motivations</a:t>
            </a:r>
          </a:p>
          <a:p>
            <a:r>
              <a:rPr lang="en-US" altLang="zh-CN" sz="2400" smtClean="0"/>
              <a:t>The </a:t>
            </a:r>
            <a:r>
              <a:rPr lang="en-US" altLang="zh-CN" sz="2400"/>
              <a:t>Application Adaptation Capacity based evolvability evaluation model (2ACT)</a:t>
            </a:r>
          </a:p>
          <a:p>
            <a:r>
              <a:rPr lang="en-US" altLang="zh-CN" sz="2400" smtClean="0"/>
              <a:t>The 2ACT </a:t>
            </a:r>
            <a:r>
              <a:rPr lang="en-US" altLang="zh-CN" sz="2400"/>
              <a:t>Model-based Evaluation for in-network </a:t>
            </a:r>
            <a:r>
              <a:rPr lang="en-US" altLang="zh-CN" sz="2400" smtClean="0"/>
              <a:t>Caching</a:t>
            </a:r>
            <a:endParaRPr lang="en-US" altLang="zh-CN" sz="2400"/>
          </a:p>
          <a:p>
            <a:r>
              <a:rPr lang="en-US" altLang="zh-CN" sz="2400" smtClean="0">
                <a:solidFill>
                  <a:srgbClr val="FF0000"/>
                </a:solidFill>
              </a:rPr>
              <a:t>Conclusion and the future work</a:t>
            </a:r>
            <a:endParaRPr lang="zh-CN" altLang="en-US" sz="2400">
              <a:solidFill>
                <a:srgbClr val="FF0000"/>
              </a:solidFill>
            </a:endParaRPr>
          </a:p>
          <a:p>
            <a:endParaRPr lang="zh-CN" altLang="en-US" sz="2400" smtClean="0"/>
          </a:p>
        </p:txBody>
      </p:sp>
      <p:sp>
        <p:nvSpPr>
          <p:cNvPr id="2" name="灯片编号占位符 1"/>
          <p:cNvSpPr>
            <a:spLocks noGrp="1"/>
          </p:cNvSpPr>
          <p:nvPr>
            <p:ph type="sldNum" sz="quarter" idx="12"/>
          </p:nvPr>
        </p:nvSpPr>
        <p:spPr/>
        <p:txBody>
          <a:bodyPr/>
          <a:lstStyle/>
          <a:p>
            <a:pPr>
              <a:defRPr/>
            </a:pPr>
            <a:fld id="{B495F770-942E-4027-A610-CDA6B96B7F2B}" type="slidenum">
              <a:rPr lang="zh-CN" altLang="en-US" smtClean="0"/>
              <a:pPr>
                <a:defRPr/>
              </a:pPr>
              <a:t>25</a:t>
            </a:fld>
            <a:endParaRPr lang="zh-CN" altLang="en-US"/>
          </a:p>
        </p:txBody>
      </p:sp>
    </p:spTree>
    <p:extLst>
      <p:ext uri="{BB962C8B-B14F-4D97-AF65-F5344CB8AC3E}">
        <p14:creationId xmlns:p14="http://schemas.microsoft.com/office/powerpoint/2010/main" val="33310109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Conclusion</a:t>
            </a:r>
            <a:endParaRPr lang="zh-CN" altLang="en-US" dirty="0"/>
          </a:p>
        </p:txBody>
      </p:sp>
      <p:sp>
        <p:nvSpPr>
          <p:cNvPr id="3" name="内容占位符 2"/>
          <p:cNvSpPr>
            <a:spLocks noGrp="1"/>
          </p:cNvSpPr>
          <p:nvPr>
            <p:ph idx="1"/>
          </p:nvPr>
        </p:nvSpPr>
        <p:spPr>
          <a:xfrm>
            <a:off x="0" y="1412776"/>
            <a:ext cx="9144000" cy="4525963"/>
          </a:xfrm>
        </p:spPr>
        <p:txBody>
          <a:bodyPr/>
          <a:lstStyle/>
          <a:p>
            <a:pPr hangingPunct="0"/>
            <a:r>
              <a:rPr lang="en-US" altLang="zh-CN" sz="2400" dirty="0" smtClean="0">
                <a:solidFill>
                  <a:schemeClr val="tx1"/>
                </a:solidFill>
              </a:rPr>
              <a:t>For the </a:t>
            </a:r>
            <a:r>
              <a:rPr lang="en-US" altLang="zh-CN" sz="2400" dirty="0">
                <a:solidFill>
                  <a:schemeClr val="tx1"/>
                </a:solidFill>
              </a:rPr>
              <a:t>first time apply </a:t>
            </a:r>
            <a:r>
              <a:rPr lang="en-US" altLang="zh-CN" sz="2400" dirty="0" smtClean="0">
                <a:solidFill>
                  <a:schemeClr val="tx1"/>
                </a:solidFill>
              </a:rPr>
              <a:t>the Gale-Shapley </a:t>
            </a:r>
            <a:r>
              <a:rPr lang="en-US" altLang="zh-CN" sz="2400" dirty="0">
                <a:solidFill>
                  <a:schemeClr val="tx1"/>
                </a:solidFill>
              </a:rPr>
              <a:t>Matching Theory in the </a:t>
            </a:r>
            <a:r>
              <a:rPr lang="en-US" altLang="zh-CN" sz="2400" dirty="0" err="1">
                <a:solidFill>
                  <a:schemeClr val="tx1"/>
                </a:solidFill>
              </a:rPr>
              <a:t>cooperativity</a:t>
            </a:r>
            <a:r>
              <a:rPr lang="en-US" altLang="zh-CN" sz="2400" dirty="0">
                <a:solidFill>
                  <a:schemeClr val="tx1"/>
                </a:solidFill>
              </a:rPr>
              <a:t> </a:t>
            </a:r>
            <a:r>
              <a:rPr lang="en-US" altLang="zh-CN" sz="2400" dirty="0" smtClean="0">
                <a:solidFill>
                  <a:schemeClr val="tx1"/>
                </a:solidFill>
              </a:rPr>
              <a:t>between routing </a:t>
            </a:r>
            <a:r>
              <a:rPr lang="en-US" altLang="zh-CN" sz="2400" dirty="0">
                <a:solidFill>
                  <a:schemeClr val="tx1"/>
                </a:solidFill>
              </a:rPr>
              <a:t>and </a:t>
            </a:r>
            <a:r>
              <a:rPr lang="en-US" altLang="zh-CN" sz="2400" dirty="0" smtClean="0">
                <a:solidFill>
                  <a:schemeClr val="tx1"/>
                </a:solidFill>
              </a:rPr>
              <a:t>scheduling</a:t>
            </a:r>
          </a:p>
          <a:p>
            <a:pPr lvl="1" hangingPunct="0"/>
            <a:r>
              <a:rPr lang="en-US" altLang="zh-CN" sz="2000" dirty="0" smtClean="0"/>
              <a:t>Duplex matching algorithm </a:t>
            </a:r>
            <a:r>
              <a:rPr lang="en-US" altLang="zh-CN" sz="2000" dirty="0"/>
              <a:t>is proposed for our RSMAT </a:t>
            </a:r>
            <a:r>
              <a:rPr lang="en-US" altLang="zh-CN" sz="2000" dirty="0" smtClean="0"/>
              <a:t>framework</a:t>
            </a:r>
          </a:p>
          <a:p>
            <a:pPr lvl="1" hangingPunct="0"/>
            <a:r>
              <a:rPr lang="en-US" altLang="zh-CN" sz="2000" dirty="0"/>
              <a:t>Evaluation shows that </a:t>
            </a:r>
            <a:r>
              <a:rPr lang="en-US" altLang="zh-CN" sz="2000" dirty="0" smtClean="0"/>
              <a:t>TDA-DQ achieves </a:t>
            </a:r>
            <a:r>
              <a:rPr lang="en-US" altLang="zh-CN" sz="2000" dirty="0"/>
              <a:t>the near-optimal performance in handling </a:t>
            </a:r>
            <a:r>
              <a:rPr lang="en-US" altLang="zh-CN" sz="2000" dirty="0" smtClean="0"/>
              <a:t>data-intensive workloads</a:t>
            </a:r>
          </a:p>
          <a:p>
            <a:pPr marL="342900" lvl="1" indent="-342900" hangingPunct="0">
              <a:buFont typeface="Arial" charset="0"/>
              <a:buChar char="•"/>
            </a:pPr>
            <a:r>
              <a:rPr lang="en-US" altLang="zh-CN" sz="2400" dirty="0" smtClean="0">
                <a:solidFill>
                  <a:schemeClr val="tx1"/>
                </a:solidFill>
              </a:rPr>
              <a:t>Future work</a:t>
            </a:r>
          </a:p>
          <a:p>
            <a:pPr lvl="1" hangingPunct="0"/>
            <a:r>
              <a:rPr lang="en-US" altLang="zh-CN" sz="2000" dirty="0" smtClean="0">
                <a:solidFill>
                  <a:schemeClr val="tx1"/>
                </a:solidFill>
              </a:rPr>
              <a:t>Extension </a:t>
            </a:r>
            <a:r>
              <a:rPr lang="en-US" altLang="zh-CN" sz="2000" dirty="0">
                <a:solidFill>
                  <a:schemeClr val="tx1"/>
                </a:solidFill>
              </a:rPr>
              <a:t>to environments </a:t>
            </a:r>
            <a:r>
              <a:rPr lang="en-US" altLang="zh-CN" sz="2000" dirty="0" smtClean="0">
                <a:solidFill>
                  <a:schemeClr val="tx1"/>
                </a:solidFill>
              </a:rPr>
              <a:t>with multi-resource </a:t>
            </a:r>
            <a:r>
              <a:rPr lang="en-US" altLang="zh-CN" sz="2000" dirty="0">
                <a:solidFill>
                  <a:schemeClr val="tx1"/>
                </a:solidFill>
              </a:rPr>
              <a:t>management  and strategies on </a:t>
            </a:r>
            <a:r>
              <a:rPr lang="en-US" altLang="zh-CN" sz="2000" dirty="0" smtClean="0">
                <a:solidFill>
                  <a:schemeClr val="tx1"/>
                </a:solidFill>
              </a:rPr>
              <a:t>intermediate processing </a:t>
            </a:r>
            <a:r>
              <a:rPr lang="en-US" altLang="zh-CN" sz="2000" dirty="0">
                <a:solidFill>
                  <a:schemeClr val="tx1"/>
                </a:solidFill>
              </a:rPr>
              <a:t>node </a:t>
            </a:r>
            <a:r>
              <a:rPr lang="en-US" altLang="zh-CN" sz="2000" dirty="0" smtClean="0">
                <a:solidFill>
                  <a:schemeClr val="tx1"/>
                </a:solidFill>
              </a:rPr>
              <a:t>placement</a:t>
            </a:r>
            <a:endParaRPr lang="en-US" altLang="zh-CN" sz="2000" dirty="0"/>
          </a:p>
        </p:txBody>
      </p:sp>
      <p:sp>
        <p:nvSpPr>
          <p:cNvPr id="4" name="灯片编号占位符 3"/>
          <p:cNvSpPr>
            <a:spLocks noGrp="1"/>
          </p:cNvSpPr>
          <p:nvPr>
            <p:ph type="sldNum" sz="quarter" idx="12"/>
          </p:nvPr>
        </p:nvSpPr>
        <p:spPr/>
        <p:txBody>
          <a:bodyPr/>
          <a:lstStyle/>
          <a:p>
            <a:pPr>
              <a:defRPr/>
            </a:pPr>
            <a:fld id="{B495F770-942E-4027-A610-CDA6B96B7F2B}" type="slidenum">
              <a:rPr lang="zh-CN" altLang="en-US" smtClean="0"/>
              <a:pPr>
                <a:defRPr/>
              </a:pPr>
              <a:t>26</a:t>
            </a:fld>
            <a:endParaRPr lang="zh-CN" altLang="en-US"/>
          </a:p>
        </p:txBody>
      </p:sp>
    </p:spTree>
    <p:extLst>
      <p:ext uri="{BB962C8B-B14F-4D97-AF65-F5344CB8AC3E}">
        <p14:creationId xmlns:p14="http://schemas.microsoft.com/office/powerpoint/2010/main" val="3799560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未标题-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2276872"/>
            <a:ext cx="3240088"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灯片编号占位符 1"/>
          <p:cNvSpPr>
            <a:spLocks noGrp="1"/>
          </p:cNvSpPr>
          <p:nvPr>
            <p:ph type="sldNum" sz="quarter" idx="12"/>
          </p:nvPr>
        </p:nvSpPr>
        <p:spPr/>
        <p:txBody>
          <a:bodyPr/>
          <a:lstStyle/>
          <a:p>
            <a:pPr>
              <a:defRPr/>
            </a:pPr>
            <a:fld id="{E00A47B1-09D9-4943-9628-ADAE68CC06D3}" type="slidenum">
              <a:rPr lang="zh-CN" altLang="en-US" smtClean="0"/>
              <a:pPr>
                <a:defRPr/>
              </a:pPr>
              <a:t>27</a:t>
            </a:fld>
            <a:endParaRPr lang="zh-CN"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2420888"/>
            <a:ext cx="8229600" cy="2913187"/>
          </a:xfrm>
        </p:spPr>
        <p:txBody>
          <a:bodyPr/>
          <a:lstStyle/>
          <a:p>
            <a:pPr marL="0" indent="0" algn="ctr">
              <a:buNone/>
            </a:pPr>
            <a:r>
              <a:rPr lang="en-US" altLang="zh-CN" sz="8000" dirty="0" smtClean="0"/>
              <a:t>Back up</a:t>
            </a:r>
            <a:endParaRPr lang="zh-CN" altLang="en-US" sz="8000" dirty="0"/>
          </a:p>
        </p:txBody>
      </p:sp>
      <p:sp>
        <p:nvSpPr>
          <p:cNvPr id="4" name="灯片编号占位符 3"/>
          <p:cNvSpPr>
            <a:spLocks noGrp="1"/>
          </p:cNvSpPr>
          <p:nvPr>
            <p:ph type="sldNum" sz="quarter" idx="12"/>
          </p:nvPr>
        </p:nvSpPr>
        <p:spPr/>
        <p:txBody>
          <a:bodyPr/>
          <a:lstStyle/>
          <a:p>
            <a:pPr>
              <a:defRPr/>
            </a:pPr>
            <a:fld id="{B495F770-942E-4027-A610-CDA6B96B7F2B}" type="slidenum">
              <a:rPr lang="zh-CN" altLang="en-US" smtClean="0"/>
              <a:pPr>
                <a:defRPr/>
              </a:pPr>
              <a:t>28</a:t>
            </a:fld>
            <a:endParaRPr lang="zh-CN" altLang="en-US"/>
          </a:p>
        </p:txBody>
      </p:sp>
    </p:spTree>
    <p:extLst>
      <p:ext uri="{BB962C8B-B14F-4D97-AF65-F5344CB8AC3E}">
        <p14:creationId xmlns:p14="http://schemas.microsoft.com/office/powerpoint/2010/main" val="16019104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Motivation</a:t>
            </a:r>
            <a:endParaRPr lang="zh-CN" altLang="en-US" dirty="0"/>
          </a:p>
        </p:txBody>
      </p:sp>
      <p:sp>
        <p:nvSpPr>
          <p:cNvPr id="3" name="灯片编号占位符 2"/>
          <p:cNvSpPr>
            <a:spLocks noGrp="1"/>
          </p:cNvSpPr>
          <p:nvPr>
            <p:ph type="sldNum" sz="quarter" idx="12"/>
          </p:nvPr>
        </p:nvSpPr>
        <p:spPr/>
        <p:txBody>
          <a:bodyPr/>
          <a:lstStyle/>
          <a:p>
            <a:pPr>
              <a:defRPr/>
            </a:pPr>
            <a:fld id="{B495F770-942E-4027-A610-CDA6B96B7F2B}" type="slidenum">
              <a:rPr lang="zh-CN" altLang="en-US" smtClean="0"/>
              <a:pPr>
                <a:defRPr/>
              </a:pPr>
              <a:t>29</a:t>
            </a:fld>
            <a:endParaRPr lang="zh-CN" altLang="en-US"/>
          </a:p>
        </p:txBody>
      </p:sp>
      <p:sp>
        <p:nvSpPr>
          <p:cNvPr id="10" name="TextBox 9"/>
          <p:cNvSpPr txBox="1"/>
          <p:nvPr/>
        </p:nvSpPr>
        <p:spPr>
          <a:xfrm>
            <a:off x="261864" y="1482709"/>
            <a:ext cx="2005880" cy="523220"/>
          </a:xfrm>
          <a:prstGeom prst="rect">
            <a:avLst/>
          </a:prstGeom>
          <a:noFill/>
        </p:spPr>
        <p:txBody>
          <a:bodyPr wrap="square" rtlCol="0">
            <a:spAutoFit/>
          </a:bodyPr>
          <a:lstStyle/>
          <a:p>
            <a:r>
              <a:rPr lang="en-US" altLang="zh-CN" sz="2800" b="1" dirty="0">
                <a:solidFill>
                  <a:srgbClr val="0070C0"/>
                </a:solidFill>
              </a:rPr>
              <a:t>Case study</a:t>
            </a:r>
            <a:endParaRPr lang="en-US" altLang="zh-CN" sz="2800" b="1" dirty="0" smtClean="0">
              <a:solidFill>
                <a:srgbClr val="0070C0"/>
              </a:solidFill>
            </a:endParaRPr>
          </a:p>
        </p:txBody>
      </p:sp>
      <p:graphicFrame>
        <p:nvGraphicFramePr>
          <p:cNvPr id="4" name="对象 3"/>
          <p:cNvGraphicFramePr>
            <a:graphicFrameLocks noChangeAspect="1"/>
          </p:cNvGraphicFramePr>
          <p:nvPr>
            <p:extLst/>
          </p:nvPr>
        </p:nvGraphicFramePr>
        <p:xfrm>
          <a:off x="2627784" y="2091483"/>
          <a:ext cx="5860606" cy="4036444"/>
        </p:xfrm>
        <a:graphic>
          <a:graphicData uri="http://schemas.openxmlformats.org/presentationml/2006/ole">
            <mc:AlternateContent xmlns:mc="http://schemas.openxmlformats.org/markup-compatibility/2006">
              <mc:Choice xmlns:v="urn:schemas-microsoft-com:vml" Requires="v">
                <p:oleObj spid="_x0000_s60458" name="Visio" r:id="rId4" imgW="7191353" imgH="4953115" progId="Visio.Drawing.15">
                  <p:embed/>
                </p:oleObj>
              </mc:Choice>
              <mc:Fallback>
                <p:oleObj name="Visio" r:id="rId4" imgW="7191353" imgH="4953115" progId="Visio.Drawing.15">
                  <p:embed/>
                  <p:pic>
                    <p:nvPicPr>
                      <p:cNvPr id="0" name=""/>
                      <p:cNvPicPr/>
                      <p:nvPr/>
                    </p:nvPicPr>
                    <p:blipFill>
                      <a:blip r:embed="rId5"/>
                      <a:stretch>
                        <a:fillRect/>
                      </a:stretch>
                    </p:blipFill>
                    <p:spPr>
                      <a:xfrm>
                        <a:off x="2627784" y="2091483"/>
                        <a:ext cx="5860606" cy="4036444"/>
                      </a:xfrm>
                      <a:prstGeom prst="rect">
                        <a:avLst/>
                      </a:prstGeom>
                    </p:spPr>
                  </p:pic>
                </p:oleObj>
              </mc:Fallback>
            </mc:AlternateContent>
          </a:graphicData>
        </a:graphic>
      </p:graphicFrame>
      <p:pic>
        <p:nvPicPr>
          <p:cNvPr id="6" name="图片 5"/>
          <p:cNvPicPr>
            <a:picLocks noChangeAspect="1"/>
          </p:cNvPicPr>
          <p:nvPr/>
        </p:nvPicPr>
        <p:blipFill>
          <a:blip r:embed="rId6"/>
          <a:stretch>
            <a:fillRect/>
          </a:stretch>
        </p:blipFill>
        <p:spPr>
          <a:xfrm>
            <a:off x="4644008" y="1500916"/>
            <a:ext cx="3657189" cy="461334"/>
          </a:xfrm>
          <a:prstGeom prst="rect">
            <a:avLst/>
          </a:prstGeom>
        </p:spPr>
      </p:pic>
      <p:sp>
        <p:nvSpPr>
          <p:cNvPr id="7" name="TextBox 9"/>
          <p:cNvSpPr txBox="1"/>
          <p:nvPr/>
        </p:nvSpPr>
        <p:spPr>
          <a:xfrm>
            <a:off x="3000188" y="1439030"/>
            <a:ext cx="1584176" cy="523220"/>
          </a:xfrm>
          <a:prstGeom prst="rect">
            <a:avLst/>
          </a:prstGeom>
          <a:noFill/>
        </p:spPr>
        <p:txBody>
          <a:bodyPr wrap="square" rtlCol="0">
            <a:spAutoFit/>
          </a:bodyPr>
          <a:lstStyle/>
          <a:p>
            <a:r>
              <a:rPr lang="en-US" altLang="zh-CN" sz="2800" dirty="0" smtClean="0">
                <a:latin typeface="Times New Roman" panose="02020603050405020304" pitchFamily="18" charset="0"/>
                <a:cs typeface="Times New Roman" panose="02020603050405020304" pitchFamily="18" charset="0"/>
              </a:rPr>
              <a:t>Tardiness:</a:t>
            </a:r>
          </a:p>
        </p:txBody>
      </p:sp>
    </p:spTree>
    <p:extLst>
      <p:ext uri="{BB962C8B-B14F-4D97-AF65-F5344CB8AC3E}">
        <p14:creationId xmlns:p14="http://schemas.microsoft.com/office/powerpoint/2010/main" val="23187363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Background</a:t>
            </a:r>
            <a:endParaRPr lang="zh-CN" altLang="en-US" dirty="0"/>
          </a:p>
        </p:txBody>
      </p:sp>
      <p:sp>
        <p:nvSpPr>
          <p:cNvPr id="3" name="灯片编号占位符 2"/>
          <p:cNvSpPr>
            <a:spLocks noGrp="1"/>
          </p:cNvSpPr>
          <p:nvPr>
            <p:ph type="sldNum" sz="quarter" idx="12"/>
          </p:nvPr>
        </p:nvSpPr>
        <p:spPr/>
        <p:txBody>
          <a:bodyPr/>
          <a:lstStyle/>
          <a:p>
            <a:pPr>
              <a:defRPr/>
            </a:pPr>
            <a:fld id="{B495F770-942E-4027-A610-CDA6B96B7F2B}" type="slidenum">
              <a:rPr lang="zh-CN" altLang="en-US" smtClean="0"/>
              <a:pPr>
                <a:defRPr/>
              </a:pPr>
              <a:t>3</a:t>
            </a:fld>
            <a:endParaRPr lang="zh-CN" altLang="en-US"/>
          </a:p>
        </p:txBody>
      </p:sp>
      <p:grpSp>
        <p:nvGrpSpPr>
          <p:cNvPr id="41" name="组合 40"/>
          <p:cNvGrpSpPr/>
          <p:nvPr/>
        </p:nvGrpSpPr>
        <p:grpSpPr>
          <a:xfrm>
            <a:off x="204503" y="1484784"/>
            <a:ext cx="8687977" cy="1718552"/>
            <a:chOff x="204503" y="1484784"/>
            <a:chExt cx="8687977" cy="1718552"/>
          </a:xfrm>
        </p:grpSpPr>
        <p:grpSp>
          <p:nvGrpSpPr>
            <p:cNvPr id="6" name="组合 5"/>
            <p:cNvGrpSpPr/>
            <p:nvPr/>
          </p:nvGrpSpPr>
          <p:grpSpPr>
            <a:xfrm>
              <a:off x="1101797" y="2852936"/>
              <a:ext cx="7790683" cy="350400"/>
              <a:chOff x="612472" y="5053246"/>
              <a:chExt cx="8280920" cy="400110"/>
            </a:xfrm>
          </p:grpSpPr>
          <p:cxnSp>
            <p:nvCxnSpPr>
              <p:cNvPr id="7" name="直接箭头连接符 6"/>
              <p:cNvCxnSpPr/>
              <p:nvPr/>
            </p:nvCxnSpPr>
            <p:spPr bwMode="auto">
              <a:xfrm>
                <a:off x="612472" y="5257992"/>
                <a:ext cx="8280920" cy="0"/>
              </a:xfrm>
              <a:prstGeom prst="straightConnector1">
                <a:avLst/>
              </a:prstGeom>
              <a:ln>
                <a:solidFill>
                  <a:srgbClr val="0F1249"/>
                </a:solidFill>
                <a:headEnd type="none" w="med" len="med"/>
                <a:tailEnd type="arrow" w="med" len="med"/>
              </a:ln>
              <a:extLst/>
            </p:spPr>
            <p:style>
              <a:lnRef idx="3">
                <a:schemeClr val="accent2"/>
              </a:lnRef>
              <a:fillRef idx="0">
                <a:schemeClr val="accent2"/>
              </a:fillRef>
              <a:effectRef idx="2">
                <a:schemeClr val="accent2"/>
              </a:effectRef>
              <a:fontRef idx="minor">
                <a:schemeClr val="tx1"/>
              </a:fontRef>
            </p:style>
          </p:cxnSp>
          <p:grpSp>
            <p:nvGrpSpPr>
              <p:cNvPr id="8" name="组合 7"/>
              <p:cNvGrpSpPr/>
              <p:nvPr/>
            </p:nvGrpSpPr>
            <p:grpSpPr>
              <a:xfrm>
                <a:off x="945145" y="5053246"/>
                <a:ext cx="5743366" cy="400110"/>
                <a:chOff x="945145" y="5451061"/>
                <a:chExt cx="5743366" cy="400110"/>
              </a:xfrm>
            </p:grpSpPr>
            <p:sp>
              <p:nvSpPr>
                <p:cNvPr id="11" name="TextBox 47"/>
                <p:cNvSpPr txBox="1"/>
                <p:nvPr/>
              </p:nvSpPr>
              <p:spPr>
                <a:xfrm>
                  <a:off x="945145" y="5451061"/>
                  <a:ext cx="819455" cy="400110"/>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altLang="zh-CN" sz="2000" b="1" dirty="0" smtClean="0">
                      <a:latin typeface="微软雅黑" panose="020B0503020204020204" pitchFamily="34" charset="-122"/>
                      <a:ea typeface="微软雅黑" panose="020B0503020204020204" pitchFamily="34" charset="-122"/>
                    </a:rPr>
                    <a:t>1978</a:t>
                  </a:r>
                  <a:endParaRPr lang="zh-CN" altLang="en-US" sz="2000" b="1" dirty="0">
                    <a:latin typeface="微软雅黑" panose="020B0503020204020204" pitchFamily="34" charset="-122"/>
                    <a:ea typeface="微软雅黑" panose="020B0503020204020204" pitchFamily="34" charset="-122"/>
                  </a:endParaRPr>
                </a:p>
              </p:txBody>
            </p:sp>
            <p:sp>
              <p:nvSpPr>
                <p:cNvPr id="12" name="TextBox 47"/>
                <p:cNvSpPr txBox="1"/>
                <p:nvPr/>
              </p:nvSpPr>
              <p:spPr>
                <a:xfrm>
                  <a:off x="3465425" y="5451061"/>
                  <a:ext cx="819455" cy="400110"/>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altLang="zh-CN" sz="2000" b="1" dirty="0" smtClean="0">
                      <a:latin typeface="微软雅黑" panose="020B0503020204020204" pitchFamily="34" charset="-122"/>
                      <a:ea typeface="微软雅黑" panose="020B0503020204020204" pitchFamily="34" charset="-122"/>
                    </a:rPr>
                    <a:t>1993</a:t>
                  </a:r>
                  <a:endParaRPr lang="zh-CN" altLang="en-US" sz="2000" b="1" dirty="0">
                    <a:latin typeface="微软雅黑" panose="020B0503020204020204" pitchFamily="34" charset="-122"/>
                    <a:ea typeface="微软雅黑" panose="020B0503020204020204" pitchFamily="34" charset="-122"/>
                  </a:endParaRPr>
                </a:p>
              </p:txBody>
            </p:sp>
            <p:sp>
              <p:nvSpPr>
                <p:cNvPr id="13" name="TextBox 47"/>
                <p:cNvSpPr txBox="1"/>
                <p:nvPr/>
              </p:nvSpPr>
              <p:spPr>
                <a:xfrm>
                  <a:off x="4689561" y="5451061"/>
                  <a:ext cx="819455" cy="400110"/>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altLang="zh-CN" sz="2000" b="1" dirty="0" smtClean="0">
                      <a:latin typeface="微软雅黑" panose="020B0503020204020204" pitchFamily="34" charset="-122"/>
                      <a:ea typeface="微软雅黑" panose="020B0503020204020204" pitchFamily="34" charset="-122"/>
                    </a:rPr>
                    <a:t>1997</a:t>
                  </a:r>
                  <a:endParaRPr lang="zh-CN" altLang="en-US" sz="2000" b="1" dirty="0">
                    <a:latin typeface="微软雅黑" panose="020B0503020204020204" pitchFamily="34" charset="-122"/>
                    <a:ea typeface="微软雅黑" panose="020B0503020204020204" pitchFamily="34" charset="-122"/>
                  </a:endParaRPr>
                </a:p>
              </p:txBody>
            </p:sp>
            <p:sp>
              <p:nvSpPr>
                <p:cNvPr id="14" name="TextBox 47"/>
                <p:cNvSpPr txBox="1"/>
                <p:nvPr/>
              </p:nvSpPr>
              <p:spPr>
                <a:xfrm>
                  <a:off x="5869056" y="5451061"/>
                  <a:ext cx="819455" cy="400110"/>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altLang="zh-CN" sz="2000" b="1" dirty="0" smtClean="0">
                      <a:latin typeface="微软雅黑" panose="020B0503020204020204" pitchFamily="34" charset="-122"/>
                      <a:ea typeface="微软雅黑" panose="020B0503020204020204" pitchFamily="34" charset="-122"/>
                    </a:rPr>
                    <a:t>2004</a:t>
                  </a:r>
                  <a:endParaRPr lang="zh-CN" altLang="en-US" sz="2000" b="1" dirty="0">
                    <a:latin typeface="微软雅黑" panose="020B0503020204020204" pitchFamily="34" charset="-122"/>
                    <a:ea typeface="微软雅黑" panose="020B0503020204020204" pitchFamily="34" charset="-122"/>
                  </a:endParaRPr>
                </a:p>
              </p:txBody>
            </p:sp>
          </p:grpSp>
          <p:sp>
            <p:nvSpPr>
              <p:cNvPr id="9" name="TextBox 47"/>
              <p:cNvSpPr txBox="1"/>
              <p:nvPr/>
            </p:nvSpPr>
            <p:spPr>
              <a:xfrm>
                <a:off x="2196648" y="5053246"/>
                <a:ext cx="819455" cy="400110"/>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altLang="zh-CN" sz="2000" b="1" dirty="0" smtClean="0">
                    <a:latin typeface="微软雅黑" panose="020B0503020204020204" pitchFamily="34" charset="-122"/>
                    <a:ea typeface="微软雅黑" panose="020B0503020204020204" pitchFamily="34" charset="-122"/>
                  </a:rPr>
                  <a:t>1984</a:t>
                </a:r>
                <a:endParaRPr lang="zh-CN" altLang="en-US" sz="2000" b="1" dirty="0">
                  <a:latin typeface="微软雅黑" panose="020B0503020204020204" pitchFamily="34" charset="-122"/>
                  <a:ea typeface="微软雅黑" panose="020B0503020204020204" pitchFamily="34" charset="-122"/>
                </a:endParaRPr>
              </a:p>
            </p:txBody>
          </p:sp>
        </p:grpSp>
        <p:sp>
          <p:nvSpPr>
            <p:cNvPr id="15" name="TextBox 47"/>
            <p:cNvSpPr txBox="1"/>
            <p:nvPr/>
          </p:nvSpPr>
          <p:spPr>
            <a:xfrm>
              <a:off x="204503" y="1907192"/>
              <a:ext cx="957471" cy="707886"/>
            </a:xfrm>
            <a:prstGeom prst="rect">
              <a:avLst/>
            </a:prstGeom>
            <a:noFill/>
          </p:spPr>
          <p:txBody>
            <a:bodyPr wrap="square" rtlCol="0">
              <a:spAutoFit/>
            </a:bodyPr>
            <a:lstStyle/>
            <a:p>
              <a:r>
                <a:rPr lang="en-US" altLang="zh-CN" sz="2000" b="1" dirty="0" smtClean="0">
                  <a:solidFill>
                    <a:srgbClr val="0F1249"/>
                  </a:solidFill>
                  <a:latin typeface="微软雅黑" panose="020B0503020204020204" pitchFamily="34" charset="-122"/>
                  <a:ea typeface="微软雅黑" panose="020B0503020204020204" pitchFamily="34" charset="-122"/>
                </a:rPr>
                <a:t># of Users</a:t>
              </a:r>
            </a:p>
          </p:txBody>
        </p:sp>
        <p:pic>
          <p:nvPicPr>
            <p:cNvPr id="16" name="Picture 41" descr="s199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7776" y="1486896"/>
              <a:ext cx="948326" cy="725129"/>
            </a:xfrm>
            <a:prstGeom prst="rect">
              <a:avLst/>
            </a:prstGeom>
            <a:solidFill>
              <a:srgbClr val="99CCFF"/>
            </a:solidFill>
            <a:ln w="9525">
              <a:solidFill>
                <a:srgbClr val="0070C0"/>
              </a:solidFill>
              <a:miter lim="800000"/>
              <a:headEnd/>
              <a:tailEnd/>
            </a:ln>
          </p:spPr>
        </p:pic>
        <p:sp>
          <p:nvSpPr>
            <p:cNvPr id="17" name="Text Box 22"/>
            <p:cNvSpPr txBox="1">
              <a:spLocks noChangeArrowheads="1"/>
            </p:cNvSpPr>
            <p:nvPr/>
          </p:nvSpPr>
          <p:spPr bwMode="gray">
            <a:xfrm>
              <a:off x="4795717" y="2382995"/>
              <a:ext cx="1016063" cy="337913"/>
            </a:xfrm>
            <a:prstGeom prst="rect">
              <a:avLst/>
            </a:prstGeom>
            <a:solidFill>
              <a:srgbClr val="C00000"/>
            </a:solidFill>
            <a:ln/>
            <a:extLst/>
          </p:spPr>
          <p:style>
            <a:lnRef idx="3">
              <a:schemeClr val="lt1"/>
            </a:lnRef>
            <a:fillRef idx="1">
              <a:schemeClr val="accent2"/>
            </a:fillRef>
            <a:effectRef idx="1">
              <a:schemeClr val="accent2"/>
            </a:effectRef>
            <a:fontRef idx="minor">
              <a:schemeClr val="lt1"/>
            </a:fontRef>
          </p:style>
          <p:txBody>
            <a:bodyPr wrap="square" anchor="ctr">
              <a:spAutoFit/>
            </a:bodyPr>
            <a:lstStyle>
              <a:lvl1pPr eaLnBrk="0" hangingPunct="0">
                <a:defRPr i="1">
                  <a:solidFill>
                    <a:srgbClr val="000000"/>
                  </a:solidFill>
                  <a:latin typeface="Times New Roman" pitchFamily="18" charset="0"/>
                  <a:ea typeface="楷体_GB2312" pitchFamily="49" charset="-122"/>
                </a:defRPr>
              </a:lvl1pPr>
              <a:lvl2pPr marL="742950" indent="-285750" eaLnBrk="0" hangingPunct="0">
                <a:defRPr i="1">
                  <a:solidFill>
                    <a:srgbClr val="000000"/>
                  </a:solidFill>
                  <a:latin typeface="Times New Roman" pitchFamily="18" charset="0"/>
                  <a:ea typeface="楷体_GB2312" pitchFamily="49" charset="-122"/>
                </a:defRPr>
              </a:lvl2pPr>
              <a:lvl3pPr marL="1143000" indent="-228600" eaLnBrk="0" hangingPunct="0">
                <a:defRPr i="1">
                  <a:solidFill>
                    <a:srgbClr val="000000"/>
                  </a:solidFill>
                  <a:latin typeface="Times New Roman" pitchFamily="18" charset="0"/>
                  <a:ea typeface="楷体_GB2312" pitchFamily="49" charset="-122"/>
                </a:defRPr>
              </a:lvl3pPr>
              <a:lvl4pPr marL="1600200" indent="-228600" eaLnBrk="0" hangingPunct="0">
                <a:defRPr i="1">
                  <a:solidFill>
                    <a:srgbClr val="000000"/>
                  </a:solidFill>
                  <a:latin typeface="Times New Roman" pitchFamily="18" charset="0"/>
                  <a:ea typeface="楷体_GB2312" pitchFamily="49" charset="-122"/>
                </a:defRPr>
              </a:lvl4pPr>
              <a:lvl5pPr marL="2057400" indent="-228600" eaLnBrk="0" hangingPunct="0">
                <a:defRPr i="1">
                  <a:solidFill>
                    <a:srgbClr val="000000"/>
                  </a:solidFill>
                  <a:latin typeface="Times New Roman" pitchFamily="18" charset="0"/>
                  <a:ea typeface="楷体_GB2312" pitchFamily="49" charset="-122"/>
                </a:defRPr>
              </a:lvl5pPr>
              <a:lvl6pPr marL="2514600" indent="-228600" algn="ctr" eaLnBrk="0" fontAlgn="base" hangingPunct="0">
                <a:spcBef>
                  <a:spcPct val="0"/>
                </a:spcBef>
                <a:spcAft>
                  <a:spcPct val="0"/>
                </a:spcAft>
                <a:defRPr i="1">
                  <a:solidFill>
                    <a:srgbClr val="000000"/>
                  </a:solidFill>
                  <a:latin typeface="Times New Roman" pitchFamily="18" charset="0"/>
                  <a:ea typeface="楷体_GB2312" pitchFamily="49" charset="-122"/>
                </a:defRPr>
              </a:lvl6pPr>
              <a:lvl7pPr marL="2971800" indent="-228600" algn="ctr" eaLnBrk="0" fontAlgn="base" hangingPunct="0">
                <a:spcBef>
                  <a:spcPct val="0"/>
                </a:spcBef>
                <a:spcAft>
                  <a:spcPct val="0"/>
                </a:spcAft>
                <a:defRPr i="1">
                  <a:solidFill>
                    <a:srgbClr val="000000"/>
                  </a:solidFill>
                  <a:latin typeface="Times New Roman" pitchFamily="18" charset="0"/>
                  <a:ea typeface="楷体_GB2312" pitchFamily="49" charset="-122"/>
                </a:defRPr>
              </a:lvl7pPr>
              <a:lvl8pPr marL="3429000" indent="-228600" algn="ctr" eaLnBrk="0" fontAlgn="base" hangingPunct="0">
                <a:spcBef>
                  <a:spcPct val="0"/>
                </a:spcBef>
                <a:spcAft>
                  <a:spcPct val="0"/>
                </a:spcAft>
                <a:defRPr i="1">
                  <a:solidFill>
                    <a:srgbClr val="000000"/>
                  </a:solidFill>
                  <a:latin typeface="Times New Roman" pitchFamily="18" charset="0"/>
                  <a:ea typeface="楷体_GB2312" pitchFamily="49" charset="-122"/>
                </a:defRPr>
              </a:lvl8pPr>
              <a:lvl9pPr marL="3886200" indent="-228600" algn="ctr" eaLnBrk="0" fontAlgn="base" hangingPunct="0">
                <a:spcBef>
                  <a:spcPct val="0"/>
                </a:spcBef>
                <a:spcAft>
                  <a:spcPct val="0"/>
                </a:spcAft>
                <a:defRPr i="1">
                  <a:solidFill>
                    <a:srgbClr val="000000"/>
                  </a:solidFill>
                  <a:latin typeface="Times New Roman" pitchFamily="18" charset="0"/>
                  <a:ea typeface="楷体_GB2312" pitchFamily="49" charset="-122"/>
                </a:defRPr>
              </a:lvl9pPr>
            </a:lstStyle>
            <a:p>
              <a:pPr algn="ctr">
                <a:lnSpc>
                  <a:spcPct val="114000"/>
                </a:lnSpc>
              </a:pPr>
              <a:r>
                <a:rPr lang="en-US" altLang="zh-CN" sz="1400" b="1" i="0" dirty="0" smtClean="0">
                  <a:solidFill>
                    <a:schemeClr val="bg1"/>
                  </a:solidFill>
                  <a:latin typeface="微软雅黑" pitchFamily="34" charset="-122"/>
                  <a:ea typeface="微软雅黑" pitchFamily="34" charset="-122"/>
                </a:rPr>
                <a:t>147mil.</a:t>
              </a:r>
              <a:endParaRPr lang="en-US" altLang="zh-CN" sz="1400" b="1" i="0" dirty="0">
                <a:solidFill>
                  <a:schemeClr val="bg1"/>
                </a:solidFill>
                <a:latin typeface="微软雅黑" pitchFamily="34" charset="-122"/>
                <a:ea typeface="微软雅黑" pitchFamily="34" charset="-122"/>
              </a:endParaRPr>
            </a:p>
          </p:txBody>
        </p:sp>
        <p:pic>
          <p:nvPicPr>
            <p:cNvPr id="18" name="图片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2935" y="1484784"/>
              <a:ext cx="948326" cy="726586"/>
            </a:xfrm>
            <a:prstGeom prst="rect">
              <a:avLst/>
            </a:prstGeom>
            <a:solidFill>
              <a:srgbClr val="99CCFF"/>
            </a:solidFill>
            <a:ln w="9525">
              <a:solidFill>
                <a:srgbClr val="0070C0"/>
              </a:solidFill>
              <a:miter lim="800000"/>
              <a:headEnd/>
              <a:tailEnd/>
            </a:ln>
          </p:spPr>
        </p:pic>
        <p:sp>
          <p:nvSpPr>
            <p:cNvPr id="19" name="Text Box 22"/>
            <p:cNvSpPr txBox="1">
              <a:spLocks noChangeArrowheads="1"/>
            </p:cNvSpPr>
            <p:nvPr/>
          </p:nvSpPr>
          <p:spPr bwMode="gray">
            <a:xfrm>
              <a:off x="1340877" y="2383168"/>
              <a:ext cx="1016063" cy="337913"/>
            </a:xfrm>
            <a:prstGeom prst="rect">
              <a:avLst/>
            </a:prstGeom>
            <a:solidFill>
              <a:srgbClr val="C00000"/>
            </a:solidFill>
            <a:ln/>
            <a:extLst/>
          </p:spPr>
          <p:style>
            <a:lnRef idx="3">
              <a:schemeClr val="lt1"/>
            </a:lnRef>
            <a:fillRef idx="1">
              <a:schemeClr val="accent2"/>
            </a:fillRef>
            <a:effectRef idx="1">
              <a:schemeClr val="accent2"/>
            </a:effectRef>
            <a:fontRef idx="minor">
              <a:schemeClr val="lt1"/>
            </a:fontRef>
          </p:style>
          <p:txBody>
            <a:bodyPr wrap="square" anchor="ctr">
              <a:spAutoFit/>
            </a:bodyPr>
            <a:lstStyle>
              <a:lvl1pPr eaLnBrk="0" hangingPunct="0">
                <a:defRPr i="1">
                  <a:solidFill>
                    <a:srgbClr val="000000"/>
                  </a:solidFill>
                  <a:latin typeface="Times New Roman" pitchFamily="18" charset="0"/>
                  <a:ea typeface="楷体_GB2312" pitchFamily="49" charset="-122"/>
                </a:defRPr>
              </a:lvl1pPr>
              <a:lvl2pPr marL="742950" indent="-285750" eaLnBrk="0" hangingPunct="0">
                <a:defRPr i="1">
                  <a:solidFill>
                    <a:srgbClr val="000000"/>
                  </a:solidFill>
                  <a:latin typeface="Times New Roman" pitchFamily="18" charset="0"/>
                  <a:ea typeface="楷体_GB2312" pitchFamily="49" charset="-122"/>
                </a:defRPr>
              </a:lvl2pPr>
              <a:lvl3pPr marL="1143000" indent="-228600" eaLnBrk="0" hangingPunct="0">
                <a:defRPr i="1">
                  <a:solidFill>
                    <a:srgbClr val="000000"/>
                  </a:solidFill>
                  <a:latin typeface="Times New Roman" pitchFamily="18" charset="0"/>
                  <a:ea typeface="楷体_GB2312" pitchFamily="49" charset="-122"/>
                </a:defRPr>
              </a:lvl3pPr>
              <a:lvl4pPr marL="1600200" indent="-228600" eaLnBrk="0" hangingPunct="0">
                <a:defRPr i="1">
                  <a:solidFill>
                    <a:srgbClr val="000000"/>
                  </a:solidFill>
                  <a:latin typeface="Times New Roman" pitchFamily="18" charset="0"/>
                  <a:ea typeface="楷体_GB2312" pitchFamily="49" charset="-122"/>
                </a:defRPr>
              </a:lvl4pPr>
              <a:lvl5pPr marL="2057400" indent="-228600" eaLnBrk="0" hangingPunct="0">
                <a:defRPr i="1">
                  <a:solidFill>
                    <a:srgbClr val="000000"/>
                  </a:solidFill>
                  <a:latin typeface="Times New Roman" pitchFamily="18" charset="0"/>
                  <a:ea typeface="楷体_GB2312" pitchFamily="49" charset="-122"/>
                </a:defRPr>
              </a:lvl5pPr>
              <a:lvl6pPr marL="2514600" indent="-228600" algn="ctr" eaLnBrk="0" fontAlgn="base" hangingPunct="0">
                <a:spcBef>
                  <a:spcPct val="0"/>
                </a:spcBef>
                <a:spcAft>
                  <a:spcPct val="0"/>
                </a:spcAft>
                <a:defRPr i="1">
                  <a:solidFill>
                    <a:srgbClr val="000000"/>
                  </a:solidFill>
                  <a:latin typeface="Times New Roman" pitchFamily="18" charset="0"/>
                  <a:ea typeface="楷体_GB2312" pitchFamily="49" charset="-122"/>
                </a:defRPr>
              </a:lvl6pPr>
              <a:lvl7pPr marL="2971800" indent="-228600" algn="ctr" eaLnBrk="0" fontAlgn="base" hangingPunct="0">
                <a:spcBef>
                  <a:spcPct val="0"/>
                </a:spcBef>
                <a:spcAft>
                  <a:spcPct val="0"/>
                </a:spcAft>
                <a:defRPr i="1">
                  <a:solidFill>
                    <a:srgbClr val="000000"/>
                  </a:solidFill>
                  <a:latin typeface="Times New Roman" pitchFamily="18" charset="0"/>
                  <a:ea typeface="楷体_GB2312" pitchFamily="49" charset="-122"/>
                </a:defRPr>
              </a:lvl7pPr>
              <a:lvl8pPr marL="3429000" indent="-228600" algn="ctr" eaLnBrk="0" fontAlgn="base" hangingPunct="0">
                <a:spcBef>
                  <a:spcPct val="0"/>
                </a:spcBef>
                <a:spcAft>
                  <a:spcPct val="0"/>
                </a:spcAft>
                <a:defRPr i="1">
                  <a:solidFill>
                    <a:srgbClr val="000000"/>
                  </a:solidFill>
                  <a:latin typeface="Times New Roman" pitchFamily="18" charset="0"/>
                  <a:ea typeface="楷体_GB2312" pitchFamily="49" charset="-122"/>
                </a:defRPr>
              </a:lvl8pPr>
              <a:lvl9pPr marL="3886200" indent="-228600" algn="ctr" eaLnBrk="0" fontAlgn="base" hangingPunct="0">
                <a:spcBef>
                  <a:spcPct val="0"/>
                </a:spcBef>
                <a:spcAft>
                  <a:spcPct val="0"/>
                </a:spcAft>
                <a:defRPr i="1">
                  <a:solidFill>
                    <a:srgbClr val="000000"/>
                  </a:solidFill>
                  <a:latin typeface="Times New Roman" pitchFamily="18" charset="0"/>
                  <a:ea typeface="楷体_GB2312" pitchFamily="49" charset="-122"/>
                </a:defRPr>
              </a:lvl9pPr>
            </a:lstStyle>
            <a:p>
              <a:pPr algn="ctr">
                <a:lnSpc>
                  <a:spcPct val="114000"/>
                </a:lnSpc>
              </a:pPr>
              <a:r>
                <a:rPr lang="en-US" altLang="zh-CN" sz="1400" b="1" i="0" dirty="0" smtClean="0">
                  <a:solidFill>
                    <a:schemeClr val="bg1"/>
                  </a:solidFill>
                  <a:latin typeface="微软雅黑" pitchFamily="34" charset="-122"/>
                  <a:ea typeface="微软雅黑" pitchFamily="34" charset="-122"/>
                </a:rPr>
                <a:t>&lt;0.1mil.</a:t>
              </a:r>
              <a:endParaRPr lang="en-US" altLang="zh-CN" sz="1400" b="1" i="0" dirty="0">
                <a:solidFill>
                  <a:schemeClr val="bg1"/>
                </a:solidFill>
                <a:latin typeface="微软雅黑" pitchFamily="34" charset="-122"/>
                <a:ea typeface="微软雅黑" pitchFamily="34" charset="-122"/>
              </a:endParaRPr>
            </a:p>
          </p:txBody>
        </p:sp>
        <p:sp>
          <p:nvSpPr>
            <p:cNvPr id="20" name="Text Box 22"/>
            <p:cNvSpPr txBox="1">
              <a:spLocks noChangeArrowheads="1"/>
            </p:cNvSpPr>
            <p:nvPr/>
          </p:nvSpPr>
          <p:spPr bwMode="gray">
            <a:xfrm>
              <a:off x="5947383" y="2382995"/>
              <a:ext cx="1016063" cy="337913"/>
            </a:xfrm>
            <a:prstGeom prst="rect">
              <a:avLst/>
            </a:prstGeom>
            <a:solidFill>
              <a:srgbClr val="C00000"/>
            </a:solidFill>
            <a:ln/>
            <a:extLst/>
          </p:spPr>
          <p:style>
            <a:lnRef idx="3">
              <a:schemeClr val="lt1"/>
            </a:lnRef>
            <a:fillRef idx="1">
              <a:schemeClr val="accent2"/>
            </a:fillRef>
            <a:effectRef idx="1">
              <a:schemeClr val="accent2"/>
            </a:effectRef>
            <a:fontRef idx="minor">
              <a:schemeClr val="lt1"/>
            </a:fontRef>
          </p:style>
          <p:txBody>
            <a:bodyPr wrap="square" anchor="ctr">
              <a:spAutoFit/>
            </a:bodyPr>
            <a:lstStyle>
              <a:lvl1pPr eaLnBrk="0" hangingPunct="0">
                <a:defRPr i="1">
                  <a:solidFill>
                    <a:srgbClr val="000000"/>
                  </a:solidFill>
                  <a:latin typeface="Times New Roman" pitchFamily="18" charset="0"/>
                  <a:ea typeface="楷体_GB2312" pitchFamily="49" charset="-122"/>
                </a:defRPr>
              </a:lvl1pPr>
              <a:lvl2pPr marL="742950" indent="-285750" eaLnBrk="0" hangingPunct="0">
                <a:defRPr i="1">
                  <a:solidFill>
                    <a:srgbClr val="000000"/>
                  </a:solidFill>
                  <a:latin typeface="Times New Roman" pitchFamily="18" charset="0"/>
                  <a:ea typeface="楷体_GB2312" pitchFamily="49" charset="-122"/>
                </a:defRPr>
              </a:lvl2pPr>
              <a:lvl3pPr marL="1143000" indent="-228600" eaLnBrk="0" hangingPunct="0">
                <a:defRPr i="1">
                  <a:solidFill>
                    <a:srgbClr val="000000"/>
                  </a:solidFill>
                  <a:latin typeface="Times New Roman" pitchFamily="18" charset="0"/>
                  <a:ea typeface="楷体_GB2312" pitchFamily="49" charset="-122"/>
                </a:defRPr>
              </a:lvl3pPr>
              <a:lvl4pPr marL="1600200" indent="-228600" eaLnBrk="0" hangingPunct="0">
                <a:defRPr i="1">
                  <a:solidFill>
                    <a:srgbClr val="000000"/>
                  </a:solidFill>
                  <a:latin typeface="Times New Roman" pitchFamily="18" charset="0"/>
                  <a:ea typeface="楷体_GB2312" pitchFamily="49" charset="-122"/>
                </a:defRPr>
              </a:lvl4pPr>
              <a:lvl5pPr marL="2057400" indent="-228600" eaLnBrk="0" hangingPunct="0">
                <a:defRPr i="1">
                  <a:solidFill>
                    <a:srgbClr val="000000"/>
                  </a:solidFill>
                  <a:latin typeface="Times New Roman" pitchFamily="18" charset="0"/>
                  <a:ea typeface="楷体_GB2312" pitchFamily="49" charset="-122"/>
                </a:defRPr>
              </a:lvl5pPr>
              <a:lvl6pPr marL="2514600" indent="-228600" algn="ctr" eaLnBrk="0" fontAlgn="base" hangingPunct="0">
                <a:spcBef>
                  <a:spcPct val="0"/>
                </a:spcBef>
                <a:spcAft>
                  <a:spcPct val="0"/>
                </a:spcAft>
                <a:defRPr i="1">
                  <a:solidFill>
                    <a:srgbClr val="000000"/>
                  </a:solidFill>
                  <a:latin typeface="Times New Roman" pitchFamily="18" charset="0"/>
                  <a:ea typeface="楷体_GB2312" pitchFamily="49" charset="-122"/>
                </a:defRPr>
              </a:lvl6pPr>
              <a:lvl7pPr marL="2971800" indent="-228600" algn="ctr" eaLnBrk="0" fontAlgn="base" hangingPunct="0">
                <a:spcBef>
                  <a:spcPct val="0"/>
                </a:spcBef>
                <a:spcAft>
                  <a:spcPct val="0"/>
                </a:spcAft>
                <a:defRPr i="1">
                  <a:solidFill>
                    <a:srgbClr val="000000"/>
                  </a:solidFill>
                  <a:latin typeface="Times New Roman" pitchFamily="18" charset="0"/>
                  <a:ea typeface="楷体_GB2312" pitchFamily="49" charset="-122"/>
                </a:defRPr>
              </a:lvl7pPr>
              <a:lvl8pPr marL="3429000" indent="-228600" algn="ctr" eaLnBrk="0" fontAlgn="base" hangingPunct="0">
                <a:spcBef>
                  <a:spcPct val="0"/>
                </a:spcBef>
                <a:spcAft>
                  <a:spcPct val="0"/>
                </a:spcAft>
                <a:defRPr i="1">
                  <a:solidFill>
                    <a:srgbClr val="000000"/>
                  </a:solidFill>
                  <a:latin typeface="Times New Roman" pitchFamily="18" charset="0"/>
                  <a:ea typeface="楷体_GB2312" pitchFamily="49" charset="-122"/>
                </a:defRPr>
              </a:lvl8pPr>
              <a:lvl9pPr marL="3886200" indent="-228600" algn="ctr" eaLnBrk="0" fontAlgn="base" hangingPunct="0">
                <a:spcBef>
                  <a:spcPct val="0"/>
                </a:spcBef>
                <a:spcAft>
                  <a:spcPct val="0"/>
                </a:spcAft>
                <a:defRPr i="1">
                  <a:solidFill>
                    <a:srgbClr val="000000"/>
                  </a:solidFill>
                  <a:latin typeface="Times New Roman" pitchFamily="18" charset="0"/>
                  <a:ea typeface="楷体_GB2312" pitchFamily="49" charset="-122"/>
                </a:defRPr>
              </a:lvl9pPr>
            </a:lstStyle>
            <a:p>
              <a:pPr algn="ctr">
                <a:lnSpc>
                  <a:spcPct val="114000"/>
                </a:lnSpc>
              </a:pPr>
              <a:r>
                <a:rPr lang="en-US" altLang="zh-CN" sz="1400" b="1" i="0" dirty="0" smtClean="0">
                  <a:solidFill>
                    <a:schemeClr val="bg1"/>
                  </a:solidFill>
                  <a:latin typeface="微软雅黑" pitchFamily="34" charset="-122"/>
                  <a:ea typeface="微软雅黑" pitchFamily="34" charset="-122"/>
                </a:rPr>
                <a:t>817mil.</a:t>
              </a:r>
              <a:endParaRPr lang="en-US" altLang="zh-CN" sz="1400" b="1" i="0" dirty="0">
                <a:solidFill>
                  <a:schemeClr val="bg1"/>
                </a:solidFill>
                <a:latin typeface="微软雅黑" pitchFamily="34" charset="-122"/>
                <a:ea typeface="微软雅黑" pitchFamily="34" charset="-122"/>
              </a:endParaRPr>
            </a:p>
          </p:txBody>
        </p:sp>
        <p:pic>
          <p:nvPicPr>
            <p:cNvPr id="21" name="Picture 8" descr="http://onpoint.wbur.org/files/2012/12/INTERNET100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79445" y="1484785"/>
              <a:ext cx="948322" cy="725129"/>
            </a:xfrm>
            <a:prstGeom prst="rect">
              <a:avLst/>
            </a:prstGeom>
            <a:solidFill>
              <a:srgbClr val="99CCFF"/>
            </a:solidFill>
            <a:ln w="9525">
              <a:solidFill>
                <a:srgbClr val="0070C0"/>
              </a:solidFill>
              <a:miter lim="800000"/>
              <a:headEnd/>
              <a:tailEnd/>
            </a:ln>
            <a:extLst/>
          </p:spPr>
        </p:pic>
        <p:sp>
          <p:nvSpPr>
            <p:cNvPr id="22" name="Text Box 22"/>
            <p:cNvSpPr txBox="1">
              <a:spLocks noChangeArrowheads="1"/>
            </p:cNvSpPr>
            <p:nvPr/>
          </p:nvSpPr>
          <p:spPr bwMode="gray">
            <a:xfrm>
              <a:off x="3644179" y="2395017"/>
              <a:ext cx="1016063" cy="337913"/>
            </a:xfrm>
            <a:prstGeom prst="rect">
              <a:avLst/>
            </a:prstGeom>
            <a:solidFill>
              <a:srgbClr val="C00000"/>
            </a:solidFill>
            <a:ln/>
            <a:extLst/>
          </p:spPr>
          <p:style>
            <a:lnRef idx="3">
              <a:schemeClr val="lt1"/>
            </a:lnRef>
            <a:fillRef idx="1">
              <a:schemeClr val="accent2"/>
            </a:fillRef>
            <a:effectRef idx="1">
              <a:schemeClr val="accent2"/>
            </a:effectRef>
            <a:fontRef idx="minor">
              <a:schemeClr val="lt1"/>
            </a:fontRef>
          </p:style>
          <p:txBody>
            <a:bodyPr wrap="square" anchor="ctr">
              <a:spAutoFit/>
            </a:bodyPr>
            <a:lstStyle>
              <a:lvl1pPr eaLnBrk="0" hangingPunct="0">
                <a:defRPr i="1">
                  <a:solidFill>
                    <a:srgbClr val="000000"/>
                  </a:solidFill>
                  <a:latin typeface="Times New Roman" pitchFamily="18" charset="0"/>
                  <a:ea typeface="楷体_GB2312" pitchFamily="49" charset="-122"/>
                </a:defRPr>
              </a:lvl1pPr>
              <a:lvl2pPr marL="742950" indent="-285750" eaLnBrk="0" hangingPunct="0">
                <a:defRPr i="1">
                  <a:solidFill>
                    <a:srgbClr val="000000"/>
                  </a:solidFill>
                  <a:latin typeface="Times New Roman" pitchFamily="18" charset="0"/>
                  <a:ea typeface="楷体_GB2312" pitchFamily="49" charset="-122"/>
                </a:defRPr>
              </a:lvl2pPr>
              <a:lvl3pPr marL="1143000" indent="-228600" eaLnBrk="0" hangingPunct="0">
                <a:defRPr i="1">
                  <a:solidFill>
                    <a:srgbClr val="000000"/>
                  </a:solidFill>
                  <a:latin typeface="Times New Roman" pitchFamily="18" charset="0"/>
                  <a:ea typeface="楷体_GB2312" pitchFamily="49" charset="-122"/>
                </a:defRPr>
              </a:lvl3pPr>
              <a:lvl4pPr marL="1600200" indent="-228600" eaLnBrk="0" hangingPunct="0">
                <a:defRPr i="1">
                  <a:solidFill>
                    <a:srgbClr val="000000"/>
                  </a:solidFill>
                  <a:latin typeface="Times New Roman" pitchFamily="18" charset="0"/>
                  <a:ea typeface="楷体_GB2312" pitchFamily="49" charset="-122"/>
                </a:defRPr>
              </a:lvl4pPr>
              <a:lvl5pPr marL="2057400" indent="-228600" eaLnBrk="0" hangingPunct="0">
                <a:defRPr i="1">
                  <a:solidFill>
                    <a:srgbClr val="000000"/>
                  </a:solidFill>
                  <a:latin typeface="Times New Roman" pitchFamily="18" charset="0"/>
                  <a:ea typeface="楷体_GB2312" pitchFamily="49" charset="-122"/>
                </a:defRPr>
              </a:lvl5pPr>
              <a:lvl6pPr marL="2514600" indent="-228600" algn="ctr" eaLnBrk="0" fontAlgn="base" hangingPunct="0">
                <a:spcBef>
                  <a:spcPct val="0"/>
                </a:spcBef>
                <a:spcAft>
                  <a:spcPct val="0"/>
                </a:spcAft>
                <a:defRPr i="1">
                  <a:solidFill>
                    <a:srgbClr val="000000"/>
                  </a:solidFill>
                  <a:latin typeface="Times New Roman" pitchFamily="18" charset="0"/>
                  <a:ea typeface="楷体_GB2312" pitchFamily="49" charset="-122"/>
                </a:defRPr>
              </a:lvl6pPr>
              <a:lvl7pPr marL="2971800" indent="-228600" algn="ctr" eaLnBrk="0" fontAlgn="base" hangingPunct="0">
                <a:spcBef>
                  <a:spcPct val="0"/>
                </a:spcBef>
                <a:spcAft>
                  <a:spcPct val="0"/>
                </a:spcAft>
                <a:defRPr i="1">
                  <a:solidFill>
                    <a:srgbClr val="000000"/>
                  </a:solidFill>
                  <a:latin typeface="Times New Roman" pitchFamily="18" charset="0"/>
                  <a:ea typeface="楷体_GB2312" pitchFamily="49" charset="-122"/>
                </a:defRPr>
              </a:lvl7pPr>
              <a:lvl8pPr marL="3429000" indent="-228600" algn="ctr" eaLnBrk="0" fontAlgn="base" hangingPunct="0">
                <a:spcBef>
                  <a:spcPct val="0"/>
                </a:spcBef>
                <a:spcAft>
                  <a:spcPct val="0"/>
                </a:spcAft>
                <a:defRPr i="1">
                  <a:solidFill>
                    <a:srgbClr val="000000"/>
                  </a:solidFill>
                  <a:latin typeface="Times New Roman" pitchFamily="18" charset="0"/>
                  <a:ea typeface="楷体_GB2312" pitchFamily="49" charset="-122"/>
                </a:defRPr>
              </a:lvl8pPr>
              <a:lvl9pPr marL="3886200" indent="-228600" algn="ctr" eaLnBrk="0" fontAlgn="base" hangingPunct="0">
                <a:spcBef>
                  <a:spcPct val="0"/>
                </a:spcBef>
                <a:spcAft>
                  <a:spcPct val="0"/>
                </a:spcAft>
                <a:defRPr i="1">
                  <a:solidFill>
                    <a:srgbClr val="000000"/>
                  </a:solidFill>
                  <a:latin typeface="Times New Roman" pitchFamily="18" charset="0"/>
                  <a:ea typeface="楷体_GB2312" pitchFamily="49" charset="-122"/>
                </a:defRPr>
              </a:lvl9pPr>
            </a:lstStyle>
            <a:p>
              <a:pPr algn="ctr">
                <a:lnSpc>
                  <a:spcPct val="114000"/>
                </a:lnSpc>
              </a:pPr>
              <a:r>
                <a:rPr lang="en-US" altLang="zh-CN" sz="1400" b="1" i="0" dirty="0" smtClean="0">
                  <a:solidFill>
                    <a:schemeClr val="bg1"/>
                  </a:solidFill>
                  <a:latin typeface="微软雅黑" pitchFamily="34" charset="-122"/>
                  <a:ea typeface="微软雅黑" pitchFamily="34" charset="-122"/>
                </a:rPr>
                <a:t>14mil.</a:t>
              </a:r>
              <a:endParaRPr lang="en-US" altLang="zh-CN" sz="1400" b="1" i="0" dirty="0">
                <a:solidFill>
                  <a:schemeClr val="bg1"/>
                </a:solidFill>
                <a:latin typeface="微软雅黑" pitchFamily="34" charset="-122"/>
                <a:ea typeface="微软雅黑" pitchFamily="34" charset="-122"/>
              </a:endParaRPr>
            </a:p>
          </p:txBody>
        </p:sp>
        <p:pic>
          <p:nvPicPr>
            <p:cNvPr id="23" name="图片 22"/>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3676110" y="1492554"/>
              <a:ext cx="948454" cy="725129"/>
            </a:xfrm>
            <a:prstGeom prst="rect">
              <a:avLst/>
            </a:prstGeom>
            <a:solidFill>
              <a:srgbClr val="99CCFF"/>
            </a:solidFill>
            <a:ln w="9525">
              <a:solidFill>
                <a:srgbClr val="0070C0"/>
              </a:solidFill>
              <a:miter lim="800000"/>
              <a:headEnd/>
              <a:tailEnd/>
            </a:ln>
          </p:spPr>
        </p:pic>
        <p:sp>
          <p:nvSpPr>
            <p:cNvPr id="24" name="Text Box 22"/>
            <p:cNvSpPr txBox="1">
              <a:spLocks noChangeArrowheads="1"/>
            </p:cNvSpPr>
            <p:nvPr/>
          </p:nvSpPr>
          <p:spPr bwMode="gray">
            <a:xfrm>
              <a:off x="2492490" y="2382995"/>
              <a:ext cx="1016063" cy="337913"/>
            </a:xfrm>
            <a:prstGeom prst="rect">
              <a:avLst/>
            </a:prstGeom>
            <a:solidFill>
              <a:srgbClr val="C00000"/>
            </a:solidFill>
            <a:ln/>
            <a:extLst/>
          </p:spPr>
          <p:style>
            <a:lnRef idx="3">
              <a:schemeClr val="lt1"/>
            </a:lnRef>
            <a:fillRef idx="1">
              <a:schemeClr val="accent2"/>
            </a:fillRef>
            <a:effectRef idx="1">
              <a:schemeClr val="accent2"/>
            </a:effectRef>
            <a:fontRef idx="minor">
              <a:schemeClr val="lt1"/>
            </a:fontRef>
          </p:style>
          <p:txBody>
            <a:bodyPr wrap="square" anchor="ctr">
              <a:spAutoFit/>
            </a:bodyPr>
            <a:lstStyle>
              <a:lvl1pPr eaLnBrk="0" hangingPunct="0">
                <a:defRPr i="1">
                  <a:solidFill>
                    <a:srgbClr val="000000"/>
                  </a:solidFill>
                  <a:latin typeface="Times New Roman" pitchFamily="18" charset="0"/>
                  <a:ea typeface="楷体_GB2312" pitchFamily="49" charset="-122"/>
                </a:defRPr>
              </a:lvl1pPr>
              <a:lvl2pPr marL="742950" indent="-285750" eaLnBrk="0" hangingPunct="0">
                <a:defRPr i="1">
                  <a:solidFill>
                    <a:srgbClr val="000000"/>
                  </a:solidFill>
                  <a:latin typeface="Times New Roman" pitchFamily="18" charset="0"/>
                  <a:ea typeface="楷体_GB2312" pitchFamily="49" charset="-122"/>
                </a:defRPr>
              </a:lvl2pPr>
              <a:lvl3pPr marL="1143000" indent="-228600" eaLnBrk="0" hangingPunct="0">
                <a:defRPr i="1">
                  <a:solidFill>
                    <a:srgbClr val="000000"/>
                  </a:solidFill>
                  <a:latin typeface="Times New Roman" pitchFamily="18" charset="0"/>
                  <a:ea typeface="楷体_GB2312" pitchFamily="49" charset="-122"/>
                </a:defRPr>
              </a:lvl3pPr>
              <a:lvl4pPr marL="1600200" indent="-228600" eaLnBrk="0" hangingPunct="0">
                <a:defRPr i="1">
                  <a:solidFill>
                    <a:srgbClr val="000000"/>
                  </a:solidFill>
                  <a:latin typeface="Times New Roman" pitchFamily="18" charset="0"/>
                  <a:ea typeface="楷体_GB2312" pitchFamily="49" charset="-122"/>
                </a:defRPr>
              </a:lvl4pPr>
              <a:lvl5pPr marL="2057400" indent="-228600" eaLnBrk="0" hangingPunct="0">
                <a:defRPr i="1">
                  <a:solidFill>
                    <a:srgbClr val="000000"/>
                  </a:solidFill>
                  <a:latin typeface="Times New Roman" pitchFamily="18" charset="0"/>
                  <a:ea typeface="楷体_GB2312" pitchFamily="49" charset="-122"/>
                </a:defRPr>
              </a:lvl5pPr>
              <a:lvl6pPr marL="2514600" indent="-228600" algn="ctr" eaLnBrk="0" fontAlgn="base" hangingPunct="0">
                <a:spcBef>
                  <a:spcPct val="0"/>
                </a:spcBef>
                <a:spcAft>
                  <a:spcPct val="0"/>
                </a:spcAft>
                <a:defRPr i="1">
                  <a:solidFill>
                    <a:srgbClr val="000000"/>
                  </a:solidFill>
                  <a:latin typeface="Times New Roman" pitchFamily="18" charset="0"/>
                  <a:ea typeface="楷体_GB2312" pitchFamily="49" charset="-122"/>
                </a:defRPr>
              </a:lvl6pPr>
              <a:lvl7pPr marL="2971800" indent="-228600" algn="ctr" eaLnBrk="0" fontAlgn="base" hangingPunct="0">
                <a:spcBef>
                  <a:spcPct val="0"/>
                </a:spcBef>
                <a:spcAft>
                  <a:spcPct val="0"/>
                </a:spcAft>
                <a:defRPr i="1">
                  <a:solidFill>
                    <a:srgbClr val="000000"/>
                  </a:solidFill>
                  <a:latin typeface="Times New Roman" pitchFamily="18" charset="0"/>
                  <a:ea typeface="楷体_GB2312" pitchFamily="49" charset="-122"/>
                </a:defRPr>
              </a:lvl7pPr>
              <a:lvl8pPr marL="3429000" indent="-228600" algn="ctr" eaLnBrk="0" fontAlgn="base" hangingPunct="0">
                <a:spcBef>
                  <a:spcPct val="0"/>
                </a:spcBef>
                <a:spcAft>
                  <a:spcPct val="0"/>
                </a:spcAft>
                <a:defRPr i="1">
                  <a:solidFill>
                    <a:srgbClr val="000000"/>
                  </a:solidFill>
                  <a:latin typeface="Times New Roman" pitchFamily="18" charset="0"/>
                  <a:ea typeface="楷体_GB2312" pitchFamily="49" charset="-122"/>
                </a:defRPr>
              </a:lvl8pPr>
              <a:lvl9pPr marL="3886200" indent="-228600" algn="ctr" eaLnBrk="0" fontAlgn="base" hangingPunct="0">
                <a:spcBef>
                  <a:spcPct val="0"/>
                </a:spcBef>
                <a:spcAft>
                  <a:spcPct val="0"/>
                </a:spcAft>
                <a:defRPr i="1">
                  <a:solidFill>
                    <a:srgbClr val="000000"/>
                  </a:solidFill>
                  <a:latin typeface="Times New Roman" pitchFamily="18" charset="0"/>
                  <a:ea typeface="楷体_GB2312" pitchFamily="49" charset="-122"/>
                </a:defRPr>
              </a:lvl9pPr>
            </a:lstStyle>
            <a:p>
              <a:pPr algn="ctr">
                <a:lnSpc>
                  <a:spcPct val="114000"/>
                </a:lnSpc>
              </a:pPr>
              <a:r>
                <a:rPr lang="en-US" altLang="zh-CN" sz="1400" b="1" i="0" dirty="0" smtClean="0">
                  <a:solidFill>
                    <a:schemeClr val="bg1"/>
                  </a:solidFill>
                  <a:latin typeface="微软雅黑" pitchFamily="34" charset="-122"/>
                  <a:ea typeface="微软雅黑" pitchFamily="34" charset="-122"/>
                </a:rPr>
                <a:t>1mil.</a:t>
              </a:r>
              <a:endParaRPr lang="en-US" altLang="zh-CN" sz="1400" b="1" i="0" dirty="0">
                <a:solidFill>
                  <a:schemeClr val="bg1"/>
                </a:solidFill>
                <a:latin typeface="微软雅黑" pitchFamily="34" charset="-122"/>
                <a:ea typeface="微软雅黑" pitchFamily="34" charset="-122"/>
              </a:endParaRPr>
            </a:p>
          </p:txBody>
        </p:sp>
        <p:pic>
          <p:nvPicPr>
            <p:cNvPr id="25" name="Picture 35" descr="s198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30320" y="1492554"/>
              <a:ext cx="941403" cy="725129"/>
            </a:xfrm>
            <a:prstGeom prst="rect">
              <a:avLst/>
            </a:prstGeom>
            <a:solidFill>
              <a:srgbClr val="99CCFF"/>
            </a:solidFill>
            <a:ln w="9525">
              <a:solidFill>
                <a:srgbClr val="0070C0"/>
              </a:solidFill>
              <a:miter lim="800000"/>
              <a:headEnd/>
              <a:tailEnd/>
            </a:ln>
          </p:spPr>
        </p:pic>
        <p:grpSp>
          <p:nvGrpSpPr>
            <p:cNvPr id="26" name="组合 25"/>
            <p:cNvGrpSpPr/>
            <p:nvPr/>
          </p:nvGrpSpPr>
          <p:grpSpPr>
            <a:xfrm>
              <a:off x="7528434" y="1484784"/>
              <a:ext cx="1016063" cy="1718552"/>
              <a:chOff x="7426920" y="1196161"/>
              <a:chExt cx="1080000" cy="1962357"/>
            </a:xfrm>
          </p:grpSpPr>
          <p:pic>
            <p:nvPicPr>
              <p:cNvPr id="27"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55502" y="1196161"/>
                <a:ext cx="1004817" cy="828001"/>
              </a:xfrm>
              <a:prstGeom prst="rect">
                <a:avLst/>
              </a:prstGeom>
              <a:solidFill>
                <a:srgbClr val="99CCFF"/>
              </a:solidFill>
              <a:ln w="9525">
                <a:solidFill>
                  <a:srgbClr val="0070C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 Box 22"/>
              <p:cNvSpPr txBox="1">
                <a:spLocks noChangeArrowheads="1"/>
              </p:cNvSpPr>
              <p:nvPr/>
            </p:nvSpPr>
            <p:spPr bwMode="gray">
              <a:xfrm>
                <a:off x="7426920" y="2221797"/>
                <a:ext cx="1080000" cy="385852"/>
              </a:xfrm>
              <a:prstGeom prst="rect">
                <a:avLst/>
              </a:prstGeom>
              <a:solidFill>
                <a:srgbClr val="C00000"/>
              </a:solidFill>
              <a:ln/>
              <a:extLst/>
            </p:spPr>
            <p:style>
              <a:lnRef idx="3">
                <a:schemeClr val="lt1"/>
              </a:lnRef>
              <a:fillRef idx="1">
                <a:schemeClr val="accent2"/>
              </a:fillRef>
              <a:effectRef idx="1">
                <a:schemeClr val="accent2"/>
              </a:effectRef>
              <a:fontRef idx="minor">
                <a:schemeClr val="lt1"/>
              </a:fontRef>
            </p:style>
            <p:txBody>
              <a:bodyPr wrap="square" anchor="ctr">
                <a:spAutoFit/>
              </a:bodyPr>
              <a:lstStyle>
                <a:lvl1pPr eaLnBrk="0" hangingPunct="0">
                  <a:defRPr i="1">
                    <a:solidFill>
                      <a:srgbClr val="000000"/>
                    </a:solidFill>
                    <a:latin typeface="Times New Roman" pitchFamily="18" charset="0"/>
                    <a:ea typeface="楷体_GB2312" pitchFamily="49" charset="-122"/>
                  </a:defRPr>
                </a:lvl1pPr>
                <a:lvl2pPr marL="742950" indent="-285750" eaLnBrk="0" hangingPunct="0">
                  <a:defRPr i="1">
                    <a:solidFill>
                      <a:srgbClr val="000000"/>
                    </a:solidFill>
                    <a:latin typeface="Times New Roman" pitchFamily="18" charset="0"/>
                    <a:ea typeface="楷体_GB2312" pitchFamily="49" charset="-122"/>
                  </a:defRPr>
                </a:lvl2pPr>
                <a:lvl3pPr marL="1143000" indent="-228600" eaLnBrk="0" hangingPunct="0">
                  <a:defRPr i="1">
                    <a:solidFill>
                      <a:srgbClr val="000000"/>
                    </a:solidFill>
                    <a:latin typeface="Times New Roman" pitchFamily="18" charset="0"/>
                    <a:ea typeface="楷体_GB2312" pitchFamily="49" charset="-122"/>
                  </a:defRPr>
                </a:lvl3pPr>
                <a:lvl4pPr marL="1600200" indent="-228600" eaLnBrk="0" hangingPunct="0">
                  <a:defRPr i="1">
                    <a:solidFill>
                      <a:srgbClr val="000000"/>
                    </a:solidFill>
                    <a:latin typeface="Times New Roman" pitchFamily="18" charset="0"/>
                    <a:ea typeface="楷体_GB2312" pitchFamily="49" charset="-122"/>
                  </a:defRPr>
                </a:lvl4pPr>
                <a:lvl5pPr marL="2057400" indent="-228600" eaLnBrk="0" hangingPunct="0">
                  <a:defRPr i="1">
                    <a:solidFill>
                      <a:srgbClr val="000000"/>
                    </a:solidFill>
                    <a:latin typeface="Times New Roman" pitchFamily="18" charset="0"/>
                    <a:ea typeface="楷体_GB2312" pitchFamily="49" charset="-122"/>
                  </a:defRPr>
                </a:lvl5pPr>
                <a:lvl6pPr marL="2514600" indent="-228600" algn="ctr" eaLnBrk="0" fontAlgn="base" hangingPunct="0">
                  <a:spcBef>
                    <a:spcPct val="0"/>
                  </a:spcBef>
                  <a:spcAft>
                    <a:spcPct val="0"/>
                  </a:spcAft>
                  <a:defRPr i="1">
                    <a:solidFill>
                      <a:srgbClr val="000000"/>
                    </a:solidFill>
                    <a:latin typeface="Times New Roman" pitchFamily="18" charset="0"/>
                    <a:ea typeface="楷体_GB2312" pitchFamily="49" charset="-122"/>
                  </a:defRPr>
                </a:lvl6pPr>
                <a:lvl7pPr marL="2971800" indent="-228600" algn="ctr" eaLnBrk="0" fontAlgn="base" hangingPunct="0">
                  <a:spcBef>
                    <a:spcPct val="0"/>
                  </a:spcBef>
                  <a:spcAft>
                    <a:spcPct val="0"/>
                  </a:spcAft>
                  <a:defRPr i="1">
                    <a:solidFill>
                      <a:srgbClr val="000000"/>
                    </a:solidFill>
                    <a:latin typeface="Times New Roman" pitchFamily="18" charset="0"/>
                    <a:ea typeface="楷体_GB2312" pitchFamily="49" charset="-122"/>
                  </a:defRPr>
                </a:lvl7pPr>
                <a:lvl8pPr marL="3429000" indent="-228600" algn="ctr" eaLnBrk="0" fontAlgn="base" hangingPunct="0">
                  <a:spcBef>
                    <a:spcPct val="0"/>
                  </a:spcBef>
                  <a:spcAft>
                    <a:spcPct val="0"/>
                  </a:spcAft>
                  <a:defRPr i="1">
                    <a:solidFill>
                      <a:srgbClr val="000000"/>
                    </a:solidFill>
                    <a:latin typeface="Times New Roman" pitchFamily="18" charset="0"/>
                    <a:ea typeface="楷体_GB2312" pitchFamily="49" charset="-122"/>
                  </a:defRPr>
                </a:lvl8pPr>
                <a:lvl9pPr marL="3886200" indent="-228600" algn="ctr" eaLnBrk="0" fontAlgn="base" hangingPunct="0">
                  <a:spcBef>
                    <a:spcPct val="0"/>
                  </a:spcBef>
                  <a:spcAft>
                    <a:spcPct val="0"/>
                  </a:spcAft>
                  <a:defRPr i="1">
                    <a:solidFill>
                      <a:srgbClr val="000000"/>
                    </a:solidFill>
                    <a:latin typeface="Times New Roman" pitchFamily="18" charset="0"/>
                    <a:ea typeface="楷体_GB2312" pitchFamily="49" charset="-122"/>
                  </a:defRPr>
                </a:lvl9pPr>
              </a:lstStyle>
              <a:p>
                <a:pPr algn="ctr">
                  <a:lnSpc>
                    <a:spcPct val="114000"/>
                  </a:lnSpc>
                </a:pPr>
                <a:r>
                  <a:rPr lang="en-US" altLang="zh-CN" sz="1400" b="1" i="0" dirty="0" smtClean="0">
                    <a:solidFill>
                      <a:schemeClr val="bg1"/>
                    </a:solidFill>
                    <a:latin typeface="微软雅黑" pitchFamily="34" charset="-122"/>
                    <a:ea typeface="微软雅黑" pitchFamily="34" charset="-122"/>
                  </a:rPr>
                  <a:t>2.93bil.</a:t>
                </a:r>
                <a:endParaRPr lang="en-US" altLang="zh-CN" sz="1400" b="1" i="0" dirty="0">
                  <a:solidFill>
                    <a:schemeClr val="bg1"/>
                  </a:solidFill>
                  <a:latin typeface="微软雅黑" pitchFamily="34" charset="-122"/>
                  <a:ea typeface="微软雅黑" pitchFamily="34" charset="-122"/>
                </a:endParaRPr>
              </a:p>
            </p:txBody>
          </p:sp>
          <p:sp>
            <p:nvSpPr>
              <p:cNvPr id="29" name="TextBox 47"/>
              <p:cNvSpPr txBox="1"/>
              <p:nvPr/>
            </p:nvSpPr>
            <p:spPr>
              <a:xfrm>
                <a:off x="7568969" y="2758408"/>
                <a:ext cx="819456" cy="400110"/>
              </a:xfrm>
              <a:prstGeom prst="rect">
                <a:avLst/>
              </a:prstGeom>
              <a:ln>
                <a:solidFill>
                  <a:srgbClr val="002B82"/>
                </a:solidFill>
                <a:prstDash val="solid"/>
              </a:ln>
            </p:spPr>
            <p:style>
              <a:lnRef idx="2">
                <a:schemeClr val="accent1"/>
              </a:lnRef>
              <a:fillRef idx="1">
                <a:schemeClr val="lt1"/>
              </a:fillRef>
              <a:effectRef idx="0">
                <a:schemeClr val="accent1"/>
              </a:effectRef>
              <a:fontRef idx="minor">
                <a:schemeClr val="dk1"/>
              </a:fontRef>
            </p:style>
            <p:txBody>
              <a:bodyPr wrap="none" rtlCol="0">
                <a:spAutoFit/>
              </a:bodyPr>
              <a:lstStyle/>
              <a:p>
                <a:r>
                  <a:rPr lang="en-US" altLang="zh-CN" sz="2000" b="1" dirty="0" smtClean="0">
                    <a:latin typeface="微软雅黑" panose="020B0503020204020204" pitchFamily="34" charset="-122"/>
                    <a:ea typeface="微软雅黑" panose="020B0503020204020204" pitchFamily="34" charset="-122"/>
                  </a:rPr>
                  <a:t>2014</a:t>
                </a:r>
                <a:endParaRPr lang="zh-CN" altLang="en-US" sz="2000" b="1" dirty="0">
                  <a:latin typeface="微软雅黑" panose="020B0503020204020204" pitchFamily="34" charset="-122"/>
                  <a:ea typeface="微软雅黑" panose="020B0503020204020204" pitchFamily="34" charset="-122"/>
                </a:endParaRPr>
              </a:p>
            </p:txBody>
          </p:sp>
        </p:grpSp>
      </p:grpSp>
      <p:sp>
        <p:nvSpPr>
          <p:cNvPr id="30" name="Rectangle 77"/>
          <p:cNvSpPr/>
          <p:nvPr/>
        </p:nvSpPr>
        <p:spPr bwMode="auto">
          <a:xfrm>
            <a:off x="5394566" y="4427472"/>
            <a:ext cx="3137760" cy="486204"/>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wrap="none" anchor="ctr"/>
          <a:lstStyle/>
          <a:p>
            <a:pPr algn="ctr">
              <a:lnSpc>
                <a:spcPct val="120000"/>
              </a:lnSpc>
              <a:defRPr/>
            </a:pPr>
            <a:r>
              <a:rPr kumimoji="1" lang="en-US" altLang="zh-CN" b="1" dirty="0" smtClean="0">
                <a:solidFill>
                  <a:schemeClr val="bg1"/>
                </a:solidFill>
                <a:latin typeface="微软雅黑" pitchFamily="34" charset="-122"/>
                <a:ea typeface="微软雅黑" pitchFamily="34" charset="-122"/>
                <a:cs typeface="Times New Roman" pitchFamily="18" charset="0"/>
              </a:rPr>
              <a:t>Data-intensive Workloads</a:t>
            </a:r>
            <a:endParaRPr kumimoji="1" lang="en-US" altLang="zh-CN" b="1" dirty="0">
              <a:solidFill>
                <a:schemeClr val="bg1"/>
              </a:solidFill>
              <a:latin typeface="微软雅黑" pitchFamily="34" charset="-122"/>
              <a:ea typeface="微软雅黑" pitchFamily="34" charset="-122"/>
              <a:cs typeface="Times New Roman" pitchFamily="18" charset="0"/>
            </a:endParaRPr>
          </a:p>
        </p:txBody>
      </p:sp>
      <p:grpSp>
        <p:nvGrpSpPr>
          <p:cNvPr id="42" name="组合 41"/>
          <p:cNvGrpSpPr/>
          <p:nvPr/>
        </p:nvGrpSpPr>
        <p:grpSpPr>
          <a:xfrm>
            <a:off x="4426751" y="3678066"/>
            <a:ext cx="4260049" cy="1381121"/>
            <a:chOff x="4426751" y="3678066"/>
            <a:chExt cx="4260049" cy="1381121"/>
          </a:xfrm>
        </p:grpSpPr>
        <p:sp>
          <p:nvSpPr>
            <p:cNvPr id="32" name="下箭头 31"/>
            <p:cNvSpPr/>
            <p:nvPr/>
          </p:nvSpPr>
          <p:spPr>
            <a:xfrm rot="16200000">
              <a:off x="4497125" y="4366672"/>
              <a:ext cx="429639" cy="570387"/>
            </a:xfrm>
            <a:prstGeom prst="downArrow">
              <a:avLst/>
            </a:prstGeom>
            <a:ln/>
          </p:spPr>
          <p:style>
            <a:lnRef idx="1">
              <a:schemeClr val="dk1"/>
            </a:lnRef>
            <a:fillRef idx="2">
              <a:schemeClr val="dk1"/>
            </a:fillRef>
            <a:effectRef idx="1">
              <a:schemeClr val="dk1"/>
            </a:effectRef>
            <a:fontRef idx="minor">
              <a:schemeClr val="dk1"/>
            </a:fontRef>
          </p:style>
          <p:txBody>
            <a:bodyPr wrap="square" rtlCol="0" anchor="ctr">
              <a:spAutoFit/>
            </a:bodyPr>
            <a:lstStyle/>
            <a:p>
              <a:pPr algn="ctr">
                <a:lnSpc>
                  <a:spcPct val="130000"/>
                </a:lnSpc>
                <a:buClr>
                  <a:srgbClr val="0F1249"/>
                </a:buClr>
                <a:buSzPct val="65000"/>
              </a:pPr>
              <a:endParaRPr lang="zh-CN" altLang="en-US" sz="2400" b="1" smtClean="0">
                <a:solidFill>
                  <a:schemeClr val="bg1"/>
                </a:solidFill>
                <a:latin typeface="微软雅黑" pitchFamily="34" charset="-122"/>
                <a:ea typeface="微软雅黑" pitchFamily="34" charset="-122"/>
              </a:endParaRPr>
            </a:p>
          </p:txBody>
        </p:sp>
        <p:sp>
          <p:nvSpPr>
            <p:cNvPr id="33" name="Rectangle 77"/>
            <p:cNvSpPr/>
            <p:nvPr/>
          </p:nvSpPr>
          <p:spPr bwMode="auto">
            <a:xfrm>
              <a:off x="5394566" y="3796515"/>
              <a:ext cx="3137760" cy="485185"/>
            </a:xfrm>
            <a:prstGeom prst="rect">
              <a:avLst/>
            </a:prstGeom>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wrap="none" anchor="ctr"/>
            <a:lstStyle/>
            <a:p>
              <a:pPr algn="ctr">
                <a:lnSpc>
                  <a:spcPct val="120000"/>
                </a:lnSpc>
                <a:defRPr/>
              </a:pPr>
              <a:r>
                <a:rPr kumimoji="1" lang="en-US" altLang="zh-CN" b="1" dirty="0" smtClean="0">
                  <a:solidFill>
                    <a:schemeClr val="bg1"/>
                  </a:solidFill>
                  <a:latin typeface="微软雅黑" pitchFamily="34" charset="-122"/>
                  <a:ea typeface="微软雅黑" pitchFamily="34" charset="-122"/>
                  <a:cs typeface="Times New Roman" pitchFamily="18" charset="0"/>
                </a:rPr>
                <a:t>Heterogeneous Network</a:t>
              </a:r>
              <a:endParaRPr kumimoji="1" lang="en-US" altLang="zh-CN" b="1" dirty="0">
                <a:solidFill>
                  <a:schemeClr val="bg1"/>
                </a:solidFill>
                <a:latin typeface="微软雅黑" pitchFamily="34" charset="-122"/>
                <a:ea typeface="微软雅黑" pitchFamily="34" charset="-122"/>
                <a:cs typeface="Times New Roman" pitchFamily="18" charset="0"/>
              </a:endParaRPr>
            </a:p>
          </p:txBody>
        </p:sp>
        <p:sp>
          <p:nvSpPr>
            <p:cNvPr id="34" name="Rectangle 42"/>
            <p:cNvSpPr/>
            <p:nvPr/>
          </p:nvSpPr>
          <p:spPr bwMode="auto">
            <a:xfrm>
              <a:off x="5256152" y="3678066"/>
              <a:ext cx="3430648" cy="1381121"/>
            </a:xfrm>
            <a:prstGeom prst="rect">
              <a:avLst/>
            </a:prstGeom>
            <a:noFill/>
            <a:ln>
              <a:solidFill>
                <a:schemeClr val="tx1"/>
              </a:solidFill>
              <a:prstDash val="dash"/>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wrap="none"/>
            <a:lstStyle/>
            <a:p>
              <a:pPr>
                <a:defRPr/>
              </a:pPr>
              <a:endParaRPr kumimoji="1" lang="zh-CN" altLang="en-US" sz="2400">
                <a:solidFill>
                  <a:prstClr val="black"/>
                </a:solidFill>
                <a:latin typeface="微软雅黑" pitchFamily="34" charset="-122"/>
                <a:ea typeface="微软雅黑" pitchFamily="34" charset="-122"/>
                <a:cs typeface="Times New Roman" pitchFamily="18" charset="0"/>
              </a:endParaRPr>
            </a:p>
          </p:txBody>
        </p:sp>
      </p:grpSp>
      <p:grpSp>
        <p:nvGrpSpPr>
          <p:cNvPr id="43" name="组合 42"/>
          <p:cNvGrpSpPr/>
          <p:nvPr/>
        </p:nvGrpSpPr>
        <p:grpSpPr>
          <a:xfrm>
            <a:off x="5111170" y="5157192"/>
            <a:ext cx="3704551" cy="957137"/>
            <a:chOff x="5111170" y="5157192"/>
            <a:chExt cx="3704551" cy="957137"/>
          </a:xfrm>
        </p:grpSpPr>
        <p:sp>
          <p:nvSpPr>
            <p:cNvPr id="36" name="Rectangle 77"/>
            <p:cNvSpPr/>
            <p:nvPr/>
          </p:nvSpPr>
          <p:spPr bwMode="auto">
            <a:xfrm>
              <a:off x="5111170" y="5628126"/>
              <a:ext cx="3704551" cy="486203"/>
            </a:xfrm>
            <a:prstGeom prst="rect">
              <a:avLst/>
            </a:prstGeom>
            <a:ln>
              <a:headEnd type="none" w="med" len="med"/>
              <a:tailEnd type="none" w="med" len="med"/>
            </a:ln>
            <a:extLst/>
          </p:spPr>
          <p:style>
            <a:lnRef idx="1">
              <a:schemeClr val="accent2"/>
            </a:lnRef>
            <a:fillRef idx="3">
              <a:schemeClr val="accent2"/>
            </a:fillRef>
            <a:effectRef idx="2">
              <a:schemeClr val="accent2"/>
            </a:effectRef>
            <a:fontRef idx="minor">
              <a:schemeClr val="lt1"/>
            </a:fontRef>
          </p:style>
          <p:txBody>
            <a:bodyPr wrap="none" anchor="ctr"/>
            <a:lstStyle/>
            <a:p>
              <a:pPr algn="ctr">
                <a:lnSpc>
                  <a:spcPct val="120000"/>
                </a:lnSpc>
                <a:defRPr/>
              </a:pPr>
              <a:r>
                <a:rPr kumimoji="1" lang="en-US" altLang="zh-CN" b="1" dirty="0" smtClean="0">
                  <a:solidFill>
                    <a:schemeClr val="bg1"/>
                  </a:solidFill>
                  <a:latin typeface="微软雅黑" pitchFamily="34" charset="-122"/>
                  <a:ea typeface="微软雅黑" pitchFamily="34" charset="-122"/>
                  <a:cs typeface="Times New Roman" pitchFamily="18" charset="0"/>
                </a:rPr>
                <a:t>New Programming Paradigms</a:t>
              </a:r>
              <a:endParaRPr kumimoji="1" lang="en-US" altLang="zh-CN" b="1" dirty="0">
                <a:solidFill>
                  <a:schemeClr val="bg1"/>
                </a:solidFill>
                <a:latin typeface="微软雅黑" pitchFamily="34" charset="-122"/>
                <a:ea typeface="微软雅黑" pitchFamily="34" charset="-122"/>
                <a:cs typeface="Times New Roman" pitchFamily="18" charset="0"/>
              </a:endParaRPr>
            </a:p>
          </p:txBody>
        </p:sp>
        <p:sp>
          <p:nvSpPr>
            <p:cNvPr id="37" name="下箭头 36"/>
            <p:cNvSpPr/>
            <p:nvPr/>
          </p:nvSpPr>
          <p:spPr>
            <a:xfrm>
              <a:off x="6721463" y="5157192"/>
              <a:ext cx="484195" cy="374002"/>
            </a:xfrm>
            <a:prstGeom prst="downArrow">
              <a:avLst/>
            </a:prstGeom>
            <a:ln/>
          </p:spPr>
          <p:style>
            <a:lnRef idx="1">
              <a:schemeClr val="dk1"/>
            </a:lnRef>
            <a:fillRef idx="2">
              <a:schemeClr val="dk1"/>
            </a:fillRef>
            <a:effectRef idx="1">
              <a:schemeClr val="dk1"/>
            </a:effectRef>
            <a:fontRef idx="minor">
              <a:schemeClr val="dk1"/>
            </a:fontRef>
          </p:style>
          <p:txBody>
            <a:bodyPr wrap="square" rtlCol="0" anchor="ctr">
              <a:spAutoFit/>
            </a:bodyPr>
            <a:lstStyle/>
            <a:p>
              <a:pPr algn="ctr">
                <a:lnSpc>
                  <a:spcPct val="130000"/>
                </a:lnSpc>
                <a:buClr>
                  <a:srgbClr val="0F1249"/>
                </a:buClr>
                <a:buSzPct val="65000"/>
              </a:pPr>
              <a:endParaRPr lang="zh-CN" altLang="en-US" sz="2400" b="1" smtClean="0">
                <a:solidFill>
                  <a:schemeClr val="bg1"/>
                </a:solidFill>
                <a:latin typeface="微软雅黑" pitchFamily="34" charset="-122"/>
                <a:ea typeface="微软雅黑" pitchFamily="34" charset="-122"/>
              </a:endParaRPr>
            </a:p>
          </p:txBody>
        </p:sp>
      </p:grpSp>
      <p:pic>
        <p:nvPicPr>
          <p:cNvPr id="40" name="图片 3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4503" y="3593933"/>
            <a:ext cx="4078577" cy="2530059"/>
          </a:xfrm>
          <a:prstGeom prst="rect">
            <a:avLst/>
          </a:prstGeom>
        </p:spPr>
      </p:pic>
    </p:spTree>
    <p:extLst>
      <p:ext uri="{BB962C8B-B14F-4D97-AF65-F5344CB8AC3E}">
        <p14:creationId xmlns:p14="http://schemas.microsoft.com/office/powerpoint/2010/main" val="351311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Duplex Matching </a:t>
            </a:r>
            <a:endParaRPr lang="zh-CN" altLang="en-US" dirty="0"/>
          </a:p>
        </p:txBody>
      </p:sp>
      <p:sp>
        <p:nvSpPr>
          <p:cNvPr id="3" name="内容占位符 2"/>
          <p:cNvSpPr>
            <a:spLocks noGrp="1"/>
          </p:cNvSpPr>
          <p:nvPr>
            <p:ph idx="1"/>
          </p:nvPr>
        </p:nvSpPr>
        <p:spPr>
          <a:xfrm>
            <a:off x="3553992" y="2492896"/>
            <a:ext cx="5112568" cy="1440000"/>
          </a:xfrm>
        </p:spPr>
        <p:style>
          <a:lnRef idx="1">
            <a:schemeClr val="accent1"/>
          </a:lnRef>
          <a:fillRef idx="3">
            <a:schemeClr val="accent1"/>
          </a:fillRef>
          <a:effectRef idx="2">
            <a:schemeClr val="accent1"/>
          </a:effectRef>
          <a:fontRef idx="minor">
            <a:schemeClr val="lt1"/>
          </a:fontRef>
        </p:style>
        <p:txBody>
          <a:bodyPr/>
          <a:lstStyle/>
          <a:p>
            <a:pPr marL="0" indent="0">
              <a:buNone/>
            </a:pPr>
            <a:r>
              <a:rPr lang="en-US" altLang="zh-CN" sz="2400" dirty="0" smtClean="0"/>
              <a:t>How </a:t>
            </a:r>
            <a:r>
              <a:rPr lang="en-US" altLang="zh-CN" sz="2400" dirty="0"/>
              <a:t>to set an appropriate </a:t>
            </a:r>
            <a:r>
              <a:rPr lang="en-US" altLang="zh-CN" sz="2400" dirty="0" smtClean="0"/>
              <a:t>quota for </a:t>
            </a:r>
            <a:r>
              <a:rPr lang="en-US" altLang="zh-CN" sz="2400" dirty="0"/>
              <a:t>each big-node</a:t>
            </a:r>
          </a:p>
        </p:txBody>
      </p:sp>
      <p:sp>
        <p:nvSpPr>
          <p:cNvPr id="4" name="灯片编号占位符 3"/>
          <p:cNvSpPr>
            <a:spLocks noGrp="1"/>
          </p:cNvSpPr>
          <p:nvPr>
            <p:ph type="sldNum" sz="quarter" idx="12"/>
          </p:nvPr>
        </p:nvSpPr>
        <p:spPr/>
        <p:txBody>
          <a:bodyPr/>
          <a:lstStyle/>
          <a:p>
            <a:pPr>
              <a:defRPr/>
            </a:pPr>
            <a:fld id="{B495F770-942E-4027-A610-CDA6B96B7F2B}" type="slidenum">
              <a:rPr lang="zh-CN" altLang="en-US" smtClean="0"/>
              <a:pPr>
                <a:defRPr/>
              </a:pPr>
              <a:t>30</a:t>
            </a:fld>
            <a:endParaRPr lang="zh-CN" altLang="en-US"/>
          </a:p>
        </p:txBody>
      </p:sp>
      <p:sp>
        <p:nvSpPr>
          <p:cNvPr id="5" name="矩形 4"/>
          <p:cNvSpPr/>
          <p:nvPr/>
        </p:nvSpPr>
        <p:spPr>
          <a:xfrm>
            <a:off x="3553992" y="4293096"/>
            <a:ext cx="5112568" cy="1440000"/>
          </a:xfrm>
          <a:prstGeom prst="rect">
            <a:avLst/>
          </a:prstGeom>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pPr>
              <a:lnSpc>
                <a:spcPct val="150000"/>
              </a:lnSpc>
              <a:spcBef>
                <a:spcPct val="20000"/>
              </a:spcBef>
              <a:buFont typeface="Arial" charset="0"/>
              <a:buNone/>
            </a:pPr>
            <a:r>
              <a:rPr lang="en-US" altLang="zh-CN" sz="2400" dirty="0" smtClean="0">
                <a:latin typeface="微软雅黑" pitchFamily="34" charset="-122"/>
                <a:ea typeface="微软雅黑" pitchFamily="34" charset="-122"/>
              </a:rPr>
              <a:t>How </a:t>
            </a:r>
            <a:r>
              <a:rPr lang="en-US" altLang="zh-CN" sz="2400" dirty="0">
                <a:latin typeface="微软雅黑" pitchFamily="34" charset="-122"/>
                <a:ea typeface="微软雅黑" pitchFamily="34" charset="-122"/>
              </a:rPr>
              <a:t>to define the preference </a:t>
            </a:r>
            <a:r>
              <a:rPr lang="en-US" altLang="zh-CN" sz="2400" dirty="0" smtClean="0">
                <a:latin typeface="微软雅黑" pitchFamily="34" charset="-122"/>
                <a:ea typeface="微软雅黑" pitchFamily="34" charset="-122"/>
              </a:rPr>
              <a:t>lists reasonably </a:t>
            </a:r>
            <a:r>
              <a:rPr lang="en-US" altLang="zh-CN" sz="2400" dirty="0">
                <a:latin typeface="微软雅黑" pitchFamily="34" charset="-122"/>
                <a:ea typeface="微软雅黑" pitchFamily="34" charset="-122"/>
              </a:rPr>
              <a:t>and efficiently</a:t>
            </a:r>
          </a:p>
        </p:txBody>
      </p:sp>
      <p:sp>
        <p:nvSpPr>
          <p:cNvPr id="8" name="内容占位符 2"/>
          <p:cNvSpPr txBox="1">
            <a:spLocks/>
          </p:cNvSpPr>
          <p:nvPr/>
        </p:nvSpPr>
        <p:spPr bwMode="auto">
          <a:xfrm>
            <a:off x="393924" y="2492896"/>
            <a:ext cx="2808312" cy="1440000"/>
          </a:xfrm>
          <a:prstGeom prst="rect">
            <a:avLst/>
          </a:prstGeom>
          <a:solidFill>
            <a:srgbClr val="E5412D"/>
          </a:solidFill>
          <a:ex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ctr" anchorCtr="0" compatLnSpc="1">
            <a:prstTxWarp prst="textNoShape">
              <a:avLst/>
            </a:prstTxWarp>
          </a:bodyPr>
          <a:lstStyle>
            <a:lvl1pPr marL="342900" indent="-342900" algn="l" rtl="0" fontAlgn="base">
              <a:lnSpc>
                <a:spcPct val="150000"/>
              </a:lnSpc>
              <a:spcBef>
                <a:spcPct val="20000"/>
              </a:spcBef>
              <a:spcAft>
                <a:spcPct val="0"/>
              </a:spcAft>
              <a:buFont typeface="Arial" charset="0"/>
              <a:buChar char="•"/>
              <a:defRPr sz="3200" kern="1200">
                <a:solidFill>
                  <a:schemeClr val="lt1"/>
                </a:solidFill>
                <a:latin typeface="微软雅黑" pitchFamily="34" charset="-122"/>
                <a:ea typeface="微软雅黑" pitchFamily="34" charset="-122"/>
                <a:cs typeface="+mn-cs"/>
              </a:defRPr>
            </a:lvl1pPr>
            <a:lvl2pPr marL="742950" indent="-285750" algn="l" rtl="0" fontAlgn="base">
              <a:lnSpc>
                <a:spcPct val="150000"/>
              </a:lnSpc>
              <a:spcBef>
                <a:spcPct val="20000"/>
              </a:spcBef>
              <a:spcAft>
                <a:spcPct val="0"/>
              </a:spcAft>
              <a:buFont typeface="Arial" charset="0"/>
              <a:buChar char="–"/>
              <a:defRPr sz="2800" kern="1200">
                <a:solidFill>
                  <a:schemeClr val="tx1">
                    <a:lumMod val="75000"/>
                    <a:lumOff val="25000"/>
                  </a:schemeClr>
                </a:solidFill>
                <a:latin typeface="微软雅黑" pitchFamily="34" charset="-122"/>
                <a:ea typeface="微软雅黑" pitchFamily="34" charset="-122"/>
                <a:cs typeface="+mn-cs"/>
              </a:defRPr>
            </a:lvl2pPr>
            <a:lvl3pPr marL="1143000" indent="-228600" algn="l" rtl="0" fontAlgn="base">
              <a:lnSpc>
                <a:spcPct val="150000"/>
              </a:lnSpc>
              <a:spcBef>
                <a:spcPct val="20000"/>
              </a:spcBef>
              <a:spcAft>
                <a:spcPct val="0"/>
              </a:spcAft>
              <a:buFont typeface="Arial" charset="0"/>
              <a:buChar char="•"/>
              <a:defRPr sz="2400" kern="1200">
                <a:solidFill>
                  <a:schemeClr val="tx1">
                    <a:lumMod val="75000"/>
                    <a:lumOff val="25000"/>
                  </a:schemeClr>
                </a:solidFill>
                <a:latin typeface="微软雅黑" pitchFamily="34" charset="-122"/>
                <a:ea typeface="微软雅黑" pitchFamily="34" charset="-122"/>
                <a:cs typeface="+mn-cs"/>
              </a:defRPr>
            </a:lvl3pPr>
            <a:lvl4pPr marL="1600200" indent="-228600" algn="l" rtl="0" fontAlgn="base">
              <a:lnSpc>
                <a:spcPct val="150000"/>
              </a:lnSpc>
              <a:spcBef>
                <a:spcPct val="20000"/>
              </a:spcBef>
              <a:spcAft>
                <a:spcPct val="0"/>
              </a:spcAft>
              <a:buFont typeface="Arial" charset="0"/>
              <a:buChar char="–"/>
              <a:defRPr sz="2000" kern="1200">
                <a:solidFill>
                  <a:schemeClr val="tx1">
                    <a:lumMod val="75000"/>
                    <a:lumOff val="25000"/>
                  </a:schemeClr>
                </a:solidFill>
                <a:latin typeface="微软雅黑" pitchFamily="34" charset="-122"/>
                <a:ea typeface="微软雅黑" pitchFamily="34" charset="-122"/>
                <a:cs typeface="+mn-cs"/>
              </a:defRPr>
            </a:lvl4pPr>
            <a:lvl5pPr marL="2057400" indent="-228600" algn="l" rtl="0" fontAlgn="base">
              <a:lnSpc>
                <a:spcPct val="150000"/>
              </a:lnSpc>
              <a:spcBef>
                <a:spcPct val="20000"/>
              </a:spcBef>
              <a:spcAft>
                <a:spcPct val="0"/>
              </a:spcAft>
              <a:buFont typeface="Arial" charset="0"/>
              <a:buChar char="»"/>
              <a:defRPr sz="2000" kern="1200">
                <a:solidFill>
                  <a:schemeClr val="tx1">
                    <a:lumMod val="75000"/>
                    <a:lumOff val="25000"/>
                  </a:schemeClr>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buNone/>
            </a:pPr>
            <a:r>
              <a:rPr lang="en-US" altLang="zh-CN" sz="2800" dirty="0"/>
              <a:t>Quota Setting</a:t>
            </a:r>
          </a:p>
        </p:txBody>
      </p:sp>
      <p:sp>
        <p:nvSpPr>
          <p:cNvPr id="9" name="矩形 8"/>
          <p:cNvSpPr/>
          <p:nvPr/>
        </p:nvSpPr>
        <p:spPr>
          <a:xfrm>
            <a:off x="393924" y="4293096"/>
            <a:ext cx="2808312" cy="1440000"/>
          </a:xfrm>
          <a:prstGeom prst="rect">
            <a:avLst/>
          </a:prstGeom>
          <a:solidFill>
            <a:srgbClr val="E5412D"/>
          </a:solidFill>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p>
            <a:pPr algn="ctr">
              <a:lnSpc>
                <a:spcPct val="150000"/>
              </a:lnSpc>
              <a:spcBef>
                <a:spcPct val="20000"/>
              </a:spcBef>
              <a:buFont typeface="Arial" charset="0"/>
              <a:buNone/>
            </a:pPr>
            <a:r>
              <a:rPr lang="en-US" altLang="zh-CN" sz="2800" dirty="0">
                <a:latin typeface="微软雅黑" pitchFamily="34" charset="-122"/>
                <a:ea typeface="微软雅黑" pitchFamily="34" charset="-122"/>
              </a:rPr>
              <a:t>Preference List Generation</a:t>
            </a:r>
          </a:p>
        </p:txBody>
      </p:sp>
      <p:sp>
        <p:nvSpPr>
          <p:cNvPr id="10" name="TextBox 9"/>
          <p:cNvSpPr txBox="1"/>
          <p:nvPr/>
        </p:nvSpPr>
        <p:spPr>
          <a:xfrm>
            <a:off x="261864" y="1482709"/>
            <a:ext cx="8424936" cy="523220"/>
          </a:xfrm>
          <a:prstGeom prst="rect">
            <a:avLst/>
          </a:prstGeom>
          <a:noFill/>
        </p:spPr>
        <p:txBody>
          <a:bodyPr wrap="square" rtlCol="0">
            <a:spAutoFit/>
          </a:bodyPr>
          <a:lstStyle/>
          <a:p>
            <a:r>
              <a:rPr lang="en-US" altLang="zh-CN" sz="2800" b="1" dirty="0">
                <a:solidFill>
                  <a:srgbClr val="0070C0"/>
                </a:solidFill>
              </a:rPr>
              <a:t>Mapping Challenge</a:t>
            </a:r>
          </a:p>
        </p:txBody>
      </p:sp>
    </p:spTree>
    <p:extLst>
      <p:ext uri="{BB962C8B-B14F-4D97-AF65-F5344CB8AC3E}">
        <p14:creationId xmlns:p14="http://schemas.microsoft.com/office/powerpoint/2010/main" val="219049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P spid="8"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Mapping Challenge</a:t>
            </a:r>
            <a:endParaRPr lang="zh-CN" altLang="en-US" dirty="0"/>
          </a:p>
        </p:txBody>
      </p:sp>
      <p:sp>
        <p:nvSpPr>
          <p:cNvPr id="3" name="灯片编号占位符 2"/>
          <p:cNvSpPr>
            <a:spLocks noGrp="1"/>
          </p:cNvSpPr>
          <p:nvPr>
            <p:ph type="sldNum" sz="quarter" idx="12"/>
          </p:nvPr>
        </p:nvSpPr>
        <p:spPr/>
        <p:txBody>
          <a:bodyPr/>
          <a:lstStyle/>
          <a:p>
            <a:pPr>
              <a:defRPr/>
            </a:pPr>
            <a:fld id="{B495F770-942E-4027-A610-CDA6B96B7F2B}" type="slidenum">
              <a:rPr lang="zh-CN" altLang="en-US" smtClean="0"/>
              <a:pPr>
                <a:defRPr/>
              </a:pPr>
              <a:t>31</a:t>
            </a:fld>
            <a:endParaRPr lang="zh-CN" altLang="en-US"/>
          </a:p>
        </p:txBody>
      </p:sp>
      <p:sp>
        <p:nvSpPr>
          <p:cNvPr id="10" name="TextBox 9"/>
          <p:cNvSpPr txBox="1"/>
          <p:nvPr/>
        </p:nvSpPr>
        <p:spPr>
          <a:xfrm>
            <a:off x="261864" y="1482709"/>
            <a:ext cx="8424936" cy="523220"/>
          </a:xfrm>
          <a:prstGeom prst="rect">
            <a:avLst/>
          </a:prstGeom>
          <a:noFill/>
        </p:spPr>
        <p:txBody>
          <a:bodyPr wrap="square" rtlCol="0">
            <a:spAutoFit/>
          </a:bodyPr>
          <a:lstStyle/>
          <a:p>
            <a:r>
              <a:rPr lang="en-US" altLang="zh-CN" sz="2800" b="1" dirty="0">
                <a:solidFill>
                  <a:srgbClr val="0070C0"/>
                </a:solidFill>
              </a:rPr>
              <a:t>Quota Setting</a:t>
            </a:r>
          </a:p>
        </p:txBody>
      </p:sp>
      <p:sp>
        <p:nvSpPr>
          <p:cNvPr id="7" name="内容占位符 2"/>
          <p:cNvSpPr>
            <a:spLocks noGrp="1"/>
          </p:cNvSpPr>
          <p:nvPr>
            <p:ph idx="1"/>
          </p:nvPr>
        </p:nvSpPr>
        <p:spPr>
          <a:xfrm>
            <a:off x="323528" y="2060848"/>
            <a:ext cx="8656362" cy="1728192"/>
          </a:xfrm>
        </p:spPr>
        <p:txBody>
          <a:bodyPr/>
          <a:lstStyle/>
          <a:p>
            <a:pPr algn="just">
              <a:lnSpc>
                <a:spcPct val="120000"/>
              </a:lnSpc>
            </a:pPr>
            <a:r>
              <a:rPr lang="en-US" altLang="zh-CN" sz="2000" dirty="0" smtClean="0"/>
              <a:t>Quota</a:t>
            </a:r>
          </a:p>
          <a:p>
            <a:pPr lvl="1" algn="just">
              <a:lnSpc>
                <a:spcPct val="120000"/>
              </a:lnSpc>
            </a:pPr>
            <a:r>
              <a:rPr lang="en-US" altLang="zh-CN" sz="1800" dirty="0" smtClean="0"/>
              <a:t> </a:t>
            </a:r>
            <a:r>
              <a:rPr lang="en-US" altLang="zh-CN" sz="1800" dirty="0">
                <a:solidFill>
                  <a:srgbClr val="FF0000"/>
                </a:solidFill>
              </a:rPr>
              <a:t>S</a:t>
            </a:r>
            <a:r>
              <a:rPr lang="en-US" altLang="zh-CN" sz="1800" dirty="0" smtClean="0">
                <a:solidFill>
                  <a:srgbClr val="FF0000"/>
                </a:solidFill>
              </a:rPr>
              <a:t>ervice </a:t>
            </a:r>
            <a:r>
              <a:rPr lang="en-US" altLang="zh-CN" sz="1800" dirty="0">
                <a:solidFill>
                  <a:srgbClr val="FF0000"/>
                </a:solidFill>
              </a:rPr>
              <a:t>limit </a:t>
            </a:r>
            <a:r>
              <a:rPr lang="en-US" altLang="zh-CN" sz="1800" dirty="0" smtClean="0"/>
              <a:t>as an additive </a:t>
            </a:r>
            <a:r>
              <a:rPr lang="en-US" altLang="zh-CN" sz="1800" dirty="0"/>
              <a:t>attribute of big-nodes. This service limit is </a:t>
            </a:r>
            <a:r>
              <a:rPr lang="en-US" altLang="zh-CN" sz="1800" dirty="0" smtClean="0"/>
              <a:t>reasonable since </a:t>
            </a:r>
            <a:r>
              <a:rPr lang="en-US" altLang="zh-CN" sz="1800" dirty="0"/>
              <a:t>we seldom process all flows on the same </a:t>
            </a:r>
            <a:r>
              <a:rPr lang="en-US" altLang="zh-CN" sz="1800" dirty="0" smtClean="0"/>
              <a:t>big-node.</a:t>
            </a:r>
          </a:p>
          <a:p>
            <a:pPr algn="just">
              <a:lnSpc>
                <a:spcPct val="120000"/>
              </a:lnSpc>
            </a:pPr>
            <a:r>
              <a:rPr lang="en-US" altLang="zh-CN" sz="2000" dirty="0" smtClean="0"/>
              <a:t>Quota </a:t>
            </a:r>
            <a:r>
              <a:rPr lang="en-US" altLang="zh-CN" sz="2000" dirty="0"/>
              <a:t>of each big-node can be denoted </a:t>
            </a:r>
            <a:r>
              <a:rPr lang="en-US" altLang="zh-CN" sz="2000" dirty="0" smtClean="0"/>
              <a:t>as</a:t>
            </a:r>
            <a:endParaRPr lang="en-US" altLang="zh-CN" sz="2000" i="1" dirty="0">
              <a:latin typeface="Times New Roman" panose="02020603050405020304" pitchFamily="18" charset="0"/>
              <a:cs typeface="Times New Roman" panose="02020603050405020304" pitchFamily="18" charset="0"/>
            </a:endParaRPr>
          </a:p>
        </p:txBody>
      </p:sp>
      <p:pic>
        <p:nvPicPr>
          <p:cNvPr id="4" name="图片 3"/>
          <p:cNvPicPr>
            <a:picLocks noChangeAspect="1"/>
          </p:cNvPicPr>
          <p:nvPr/>
        </p:nvPicPr>
        <p:blipFill>
          <a:blip r:embed="rId3"/>
          <a:stretch>
            <a:fillRect/>
          </a:stretch>
        </p:blipFill>
        <p:spPr>
          <a:xfrm>
            <a:off x="2445507" y="3789040"/>
            <a:ext cx="4057650" cy="838200"/>
          </a:xfrm>
          <a:prstGeom prst="rect">
            <a:avLst/>
          </a:prstGeom>
        </p:spPr>
      </p:pic>
      <mc:AlternateContent xmlns:mc="http://schemas.openxmlformats.org/markup-compatibility/2006">
        <mc:Choice xmlns:a14="http://schemas.microsoft.com/office/drawing/2010/main" Requires="a14">
          <p:sp>
            <p:nvSpPr>
              <p:cNvPr id="11" name="矩形 10"/>
              <p:cNvSpPr/>
              <p:nvPr/>
            </p:nvSpPr>
            <p:spPr>
              <a:xfrm>
                <a:off x="261864" y="5000019"/>
                <a:ext cx="8558608" cy="10341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742950" lvl="1" indent="-285750">
                  <a:spcBef>
                    <a:spcPct val="20000"/>
                  </a:spcBef>
                  <a:buClr>
                    <a:schemeClr val="accent3"/>
                  </a:buClr>
                  <a:buFont typeface="Arial" charset="0"/>
                  <a:buChar char="–"/>
                </a:pPr>
                <a:r>
                  <a:rPr lang="en-US" altLang="zh-CN" dirty="0" smtClean="0">
                    <a:latin typeface="Times New Roman" pitchFamily="18" charset="0"/>
                    <a:ea typeface="微软雅黑" pitchFamily="34" charset="-122"/>
                    <a:cs typeface="Times New Roman" pitchFamily="18" charset="0"/>
                  </a:rPr>
                  <a:t>M: </a:t>
                </a:r>
                <a:r>
                  <a:rPr lang="en-US" altLang="zh-CN" dirty="0">
                    <a:latin typeface="Times New Roman" pitchFamily="18" charset="0"/>
                    <a:ea typeface="微软雅黑" pitchFamily="34" charset="-122"/>
                    <a:cs typeface="Times New Roman" pitchFamily="18" charset="0"/>
                  </a:rPr>
                  <a:t>The number of flows </a:t>
                </a:r>
                <a:endParaRPr lang="en-US" altLang="zh-CN" dirty="0" smtClean="0">
                  <a:latin typeface="Times New Roman" pitchFamily="18" charset="0"/>
                  <a:ea typeface="微软雅黑" pitchFamily="34" charset="-122"/>
                  <a:cs typeface="Times New Roman" pitchFamily="18" charset="0"/>
                </a:endParaRPr>
              </a:p>
              <a:p>
                <a:pPr marL="742950" lvl="1" indent="-285750">
                  <a:spcBef>
                    <a:spcPct val="20000"/>
                  </a:spcBef>
                  <a:buClr>
                    <a:schemeClr val="accent3"/>
                  </a:buClr>
                  <a:buFont typeface="Arial" charset="0"/>
                  <a:buChar char="–"/>
                </a:pPr>
                <a:r>
                  <a:rPr lang="en-US" altLang="zh-CN" dirty="0" smtClean="0">
                    <a:latin typeface="Times New Roman" pitchFamily="18" charset="0"/>
                    <a:ea typeface="微软雅黑" pitchFamily="34" charset="-122"/>
                    <a:cs typeface="Times New Roman" pitchFamily="18" charset="0"/>
                  </a:rPr>
                  <a:t>K: </a:t>
                </a:r>
                <a:r>
                  <a:rPr lang="en-US" altLang="zh-CN" dirty="0">
                    <a:latin typeface="Times New Roman" pitchFamily="18" charset="0"/>
                    <a:ea typeface="微软雅黑" pitchFamily="34" charset="-122"/>
                    <a:cs typeface="Times New Roman" pitchFamily="18" charset="0"/>
                  </a:rPr>
                  <a:t>The number of </a:t>
                </a:r>
                <a:r>
                  <a:rPr lang="en-US" altLang="zh-CN" dirty="0" smtClean="0">
                    <a:latin typeface="Times New Roman" pitchFamily="18" charset="0"/>
                    <a:ea typeface="微软雅黑" pitchFamily="34" charset="-122"/>
                    <a:cs typeface="Times New Roman" pitchFamily="18" charset="0"/>
                  </a:rPr>
                  <a:t>big-nodes</a:t>
                </a:r>
                <a:endParaRPr lang="en-US" altLang="zh-CN" dirty="0">
                  <a:latin typeface="Times New Roman" pitchFamily="18" charset="0"/>
                  <a:ea typeface="微软雅黑" pitchFamily="34" charset="-122"/>
                  <a:cs typeface="Times New Roman" pitchFamily="18" charset="0"/>
                </a:endParaRPr>
              </a:p>
              <a:p>
                <a:pPr marL="742950" lvl="1" indent="-285750">
                  <a:spcBef>
                    <a:spcPct val="20000"/>
                  </a:spcBef>
                  <a:buClr>
                    <a:schemeClr val="accent3"/>
                  </a:buClr>
                  <a:buFont typeface="Arial" charset="0"/>
                  <a:buChar char="–"/>
                </a:pPr>
                <a14:m>
                  <m:oMath xmlns:m="http://schemas.openxmlformats.org/officeDocument/2006/math">
                    <m:sSub>
                      <m:sSubPr>
                        <m:ctrlPr>
                          <a:rPr lang="en-US" altLang="zh-CN" i="1" smtClean="0">
                            <a:latin typeface="Cambria Math" panose="02040503050406030204" pitchFamily="18" charset="0"/>
                            <a:ea typeface="微软雅黑" pitchFamily="34" charset="-122"/>
                            <a:cs typeface="Times New Roman" pitchFamily="18" charset="0"/>
                          </a:rPr>
                        </m:ctrlPr>
                      </m:sSubPr>
                      <m:e>
                        <m:r>
                          <a:rPr lang="zh-CN" altLang="en-US" i="1" smtClean="0">
                            <a:latin typeface="Cambria Math" panose="02040503050406030204" pitchFamily="18" charset="0"/>
                            <a:ea typeface="微软雅黑" pitchFamily="34" charset="-122"/>
                            <a:cs typeface="Times New Roman" pitchFamily="18" charset="0"/>
                          </a:rPr>
                          <m:t>𝜂</m:t>
                        </m:r>
                      </m:e>
                      <m:sub>
                        <m:r>
                          <a:rPr lang="en-US" altLang="zh-CN" b="0" i="1" smtClean="0">
                            <a:latin typeface="Cambria Math" panose="02040503050406030204" pitchFamily="18" charset="0"/>
                            <a:ea typeface="微软雅黑" pitchFamily="34" charset="-122"/>
                            <a:cs typeface="Times New Roman" pitchFamily="18" charset="0"/>
                          </a:rPr>
                          <m:t>𝑘</m:t>
                        </m:r>
                      </m:sub>
                    </m:sSub>
                  </m:oMath>
                </a14:m>
                <a:r>
                  <a:rPr lang="en-US" altLang="zh-CN" dirty="0">
                    <a:latin typeface="Times New Roman" pitchFamily="18" charset="0"/>
                    <a:ea typeface="微软雅黑" pitchFamily="34" charset="-122"/>
                    <a:cs typeface="Times New Roman" pitchFamily="18" charset="0"/>
                  </a:rPr>
                  <a:t>: </a:t>
                </a:r>
                <a:r>
                  <a:rPr lang="en-US" altLang="zh-CN" dirty="0" smtClean="0">
                    <a:latin typeface="Times New Roman" pitchFamily="18" charset="0"/>
                    <a:ea typeface="微软雅黑" pitchFamily="34" charset="-122"/>
                    <a:cs typeface="Times New Roman" pitchFamily="18" charset="0"/>
                  </a:rPr>
                  <a:t>Variable relevant with the </a:t>
                </a:r>
                <a:r>
                  <a:rPr lang="en-US" altLang="zh-CN" dirty="0">
                    <a:latin typeface="Times New Roman" pitchFamily="18" charset="0"/>
                    <a:ea typeface="微软雅黑" pitchFamily="34" charset="-122"/>
                    <a:cs typeface="Times New Roman" pitchFamily="18" charset="0"/>
                  </a:rPr>
                  <a:t>service capability of big-node </a:t>
                </a:r>
                <a:r>
                  <a:rPr lang="en-US" altLang="zh-CN" dirty="0" smtClean="0">
                    <a:latin typeface="Times New Roman" pitchFamily="18" charset="0"/>
                    <a:ea typeface="微软雅黑" pitchFamily="34" charset="-122"/>
                    <a:cs typeface="Times New Roman" pitchFamily="18" charset="0"/>
                  </a:rPr>
                  <a:t>k</a:t>
                </a:r>
                <a:r>
                  <a:rPr lang="en-US" altLang="zh-CN" dirty="0">
                    <a:latin typeface="Times New Roman" pitchFamily="18" charset="0"/>
                    <a:ea typeface="微软雅黑" pitchFamily="34" charset="-122"/>
                    <a:cs typeface="Times New Roman" pitchFamily="18" charset="0"/>
                  </a:rPr>
                  <a:t> </a:t>
                </a:r>
                <a:r>
                  <a:rPr lang="en-US" altLang="zh-CN" dirty="0" smtClean="0">
                    <a:latin typeface="Times New Roman" pitchFamily="18" charset="0"/>
                    <a:ea typeface="微软雅黑" pitchFamily="34" charset="-122"/>
                    <a:cs typeface="Times New Roman" pitchFamily="18" charset="0"/>
                  </a:rPr>
                  <a:t> </a:t>
                </a:r>
                <a:r>
                  <a:rPr lang="en-US" altLang="zh-CN" dirty="0">
                    <a:latin typeface="Times New Roman" pitchFamily="18" charset="0"/>
                    <a:ea typeface="微软雅黑" pitchFamily="34" charset="-122"/>
                    <a:cs typeface="Times New Roman" pitchFamily="18" charset="0"/>
                  </a:rPr>
                  <a:t>(k ∈ K) </a:t>
                </a:r>
              </a:p>
            </p:txBody>
          </p:sp>
        </mc:Choice>
        <mc:Fallback>
          <p:sp>
            <p:nvSpPr>
              <p:cNvPr id="11" name="矩形 10"/>
              <p:cNvSpPr>
                <a:spLocks noRot="1" noChangeAspect="1" noMove="1" noResize="1" noEditPoints="1" noAdjustHandles="1" noChangeArrowheads="1" noChangeShapeType="1" noTextEdit="1"/>
              </p:cNvSpPr>
              <p:nvPr/>
            </p:nvSpPr>
            <p:spPr>
              <a:xfrm>
                <a:off x="261864" y="5000019"/>
                <a:ext cx="8558608" cy="1034129"/>
              </a:xfrm>
              <a:prstGeom prst="rect">
                <a:avLst/>
              </a:prstGeom>
              <a:blipFill rotWithShape="0">
                <a:blip r:embed="rId4"/>
                <a:stretch>
                  <a:fillRect t="-1724" b="-747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3289970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Mapping Challenge</a:t>
            </a:r>
            <a:endParaRPr lang="zh-CN" altLang="en-US" dirty="0"/>
          </a:p>
        </p:txBody>
      </p:sp>
      <p:sp>
        <p:nvSpPr>
          <p:cNvPr id="3" name="灯片编号占位符 2"/>
          <p:cNvSpPr>
            <a:spLocks noGrp="1"/>
          </p:cNvSpPr>
          <p:nvPr>
            <p:ph type="sldNum" sz="quarter" idx="12"/>
          </p:nvPr>
        </p:nvSpPr>
        <p:spPr/>
        <p:txBody>
          <a:bodyPr/>
          <a:lstStyle/>
          <a:p>
            <a:pPr>
              <a:defRPr/>
            </a:pPr>
            <a:fld id="{B495F770-942E-4027-A610-CDA6B96B7F2B}" type="slidenum">
              <a:rPr lang="zh-CN" altLang="en-US" smtClean="0"/>
              <a:pPr>
                <a:defRPr/>
              </a:pPr>
              <a:t>32</a:t>
            </a:fld>
            <a:endParaRPr lang="zh-CN" altLang="en-US"/>
          </a:p>
        </p:txBody>
      </p:sp>
      <p:sp>
        <p:nvSpPr>
          <p:cNvPr id="10" name="TextBox 9"/>
          <p:cNvSpPr txBox="1"/>
          <p:nvPr/>
        </p:nvSpPr>
        <p:spPr>
          <a:xfrm>
            <a:off x="261864" y="1482709"/>
            <a:ext cx="8424936" cy="523220"/>
          </a:xfrm>
          <a:prstGeom prst="rect">
            <a:avLst/>
          </a:prstGeom>
          <a:noFill/>
        </p:spPr>
        <p:txBody>
          <a:bodyPr wrap="square" rtlCol="0">
            <a:spAutoFit/>
          </a:bodyPr>
          <a:lstStyle/>
          <a:p>
            <a:r>
              <a:rPr lang="en-US" altLang="zh-CN" sz="2800" b="1" dirty="0">
                <a:solidFill>
                  <a:srgbClr val="0070C0"/>
                </a:solidFill>
              </a:rPr>
              <a:t>Preference List Generation</a:t>
            </a:r>
          </a:p>
        </p:txBody>
      </p:sp>
      <p:sp>
        <p:nvSpPr>
          <p:cNvPr id="6" name="内容占位符 2"/>
          <p:cNvSpPr>
            <a:spLocks noGrp="1"/>
          </p:cNvSpPr>
          <p:nvPr>
            <p:ph idx="1"/>
          </p:nvPr>
        </p:nvSpPr>
        <p:spPr>
          <a:xfrm>
            <a:off x="323528" y="1988841"/>
            <a:ext cx="8656362" cy="2592288"/>
          </a:xfrm>
        </p:spPr>
        <p:txBody>
          <a:bodyPr/>
          <a:lstStyle/>
          <a:p>
            <a:pPr algn="just">
              <a:lnSpc>
                <a:spcPct val="120000"/>
              </a:lnSpc>
            </a:pPr>
            <a:r>
              <a:rPr lang="en-US" altLang="zh-CN" sz="2000" dirty="0" smtClean="0"/>
              <a:t>Flow preference </a:t>
            </a:r>
            <a:r>
              <a:rPr lang="en-US" altLang="zh-CN" sz="2000" dirty="0"/>
              <a:t>list </a:t>
            </a:r>
            <a:r>
              <a:rPr lang="en-US" altLang="zh-CN" sz="2000" dirty="0" smtClean="0">
                <a:latin typeface="Times New Roman" panose="02020603050405020304" pitchFamily="18" charset="0"/>
                <a:cs typeface="Times New Roman" panose="02020603050405020304" pitchFamily="18" charset="0"/>
              </a:rPr>
              <a:t>A</a:t>
            </a:r>
          </a:p>
          <a:p>
            <a:pPr lvl="1" algn="just">
              <a:lnSpc>
                <a:spcPct val="120000"/>
              </a:lnSpc>
            </a:pPr>
            <a:r>
              <a:rPr lang="en-US" altLang="zh-CN" sz="1800" dirty="0" smtClean="0"/>
              <a:t> </a:t>
            </a:r>
            <a:r>
              <a:rPr lang="en-US" altLang="zh-CN" sz="1800" dirty="0"/>
              <a:t>For a flow to select a big-node, </a:t>
            </a:r>
            <a:r>
              <a:rPr lang="en-US" altLang="zh-CN" sz="1800" dirty="0" smtClean="0"/>
              <a:t>the </a:t>
            </a:r>
            <a:r>
              <a:rPr lang="en-US" altLang="zh-CN" sz="1800" dirty="0"/>
              <a:t>list is generated </a:t>
            </a:r>
            <a:r>
              <a:rPr lang="en-US" altLang="zh-CN" sz="1800" dirty="0" smtClean="0"/>
              <a:t>by a </a:t>
            </a:r>
            <a:r>
              <a:rPr lang="en-US" altLang="zh-CN" sz="1800" dirty="0"/>
              <a:t>weighted sum of </a:t>
            </a:r>
            <a:r>
              <a:rPr lang="en-US" altLang="zh-CN" sz="1800" dirty="0" smtClean="0">
                <a:solidFill>
                  <a:srgbClr val="FF0000"/>
                </a:solidFill>
              </a:rPr>
              <a:t>path </a:t>
            </a:r>
            <a:r>
              <a:rPr lang="en-US" altLang="zh-CN" sz="1800" dirty="0">
                <a:solidFill>
                  <a:srgbClr val="FF0000"/>
                </a:solidFill>
              </a:rPr>
              <a:t>length </a:t>
            </a:r>
            <a:r>
              <a:rPr lang="en-US" altLang="zh-CN" sz="1800" dirty="0"/>
              <a:t>and </a:t>
            </a:r>
            <a:r>
              <a:rPr lang="en-US" altLang="zh-CN" sz="1800" dirty="0">
                <a:solidFill>
                  <a:srgbClr val="FF0000"/>
                </a:solidFill>
              </a:rPr>
              <a:t>processing speed</a:t>
            </a:r>
            <a:r>
              <a:rPr lang="en-US" altLang="zh-CN" sz="1800" dirty="0"/>
              <a:t>. </a:t>
            </a:r>
            <a:endParaRPr lang="en-US" altLang="zh-CN" sz="1800" dirty="0" smtClean="0"/>
          </a:p>
          <a:p>
            <a:pPr algn="just">
              <a:lnSpc>
                <a:spcPct val="120000"/>
              </a:lnSpc>
            </a:pPr>
            <a:r>
              <a:rPr lang="en-US" altLang="zh-CN" sz="2000" dirty="0" smtClean="0"/>
              <a:t>Big-node preference </a:t>
            </a:r>
            <a:r>
              <a:rPr lang="en-US" altLang="zh-CN" sz="2000" dirty="0"/>
              <a:t>list </a:t>
            </a:r>
            <a:r>
              <a:rPr lang="en-US" altLang="zh-CN" sz="2000" dirty="0" smtClean="0">
                <a:latin typeface="Times New Roman" panose="02020603050405020304" pitchFamily="18" charset="0"/>
                <a:cs typeface="Times New Roman" panose="02020603050405020304" pitchFamily="18" charset="0"/>
              </a:rPr>
              <a:t>B</a:t>
            </a:r>
            <a:endParaRPr lang="en-US" altLang="zh-CN" sz="2000" dirty="0">
              <a:latin typeface="Times New Roman" panose="02020603050405020304" pitchFamily="18" charset="0"/>
              <a:cs typeface="Times New Roman" panose="02020603050405020304" pitchFamily="18" charset="0"/>
            </a:endParaRPr>
          </a:p>
          <a:p>
            <a:pPr lvl="1" algn="just">
              <a:lnSpc>
                <a:spcPct val="120000"/>
              </a:lnSpc>
            </a:pPr>
            <a:r>
              <a:rPr lang="en-US" altLang="zh-CN" sz="1800" dirty="0"/>
              <a:t> For a big-node </a:t>
            </a:r>
            <a:r>
              <a:rPr lang="en-US" altLang="zh-CN" sz="1800" dirty="0" smtClean="0"/>
              <a:t>to </a:t>
            </a:r>
            <a:r>
              <a:rPr lang="en-US" altLang="zh-CN" sz="1800" dirty="0"/>
              <a:t>select </a:t>
            </a:r>
            <a:r>
              <a:rPr lang="en-US" altLang="zh-CN" sz="1800" dirty="0" smtClean="0"/>
              <a:t>a flow, </a:t>
            </a:r>
            <a:r>
              <a:rPr lang="en-US" altLang="zh-CN" sz="1800" dirty="0"/>
              <a:t>the list is generated by a weighted sum of </a:t>
            </a:r>
            <a:r>
              <a:rPr lang="en-US" altLang="zh-CN" sz="1800" dirty="0">
                <a:solidFill>
                  <a:schemeClr val="tx1"/>
                </a:solidFill>
              </a:rPr>
              <a:t>flow</a:t>
            </a:r>
            <a:r>
              <a:rPr lang="en-US" altLang="zh-CN" sz="1800" dirty="0">
                <a:solidFill>
                  <a:srgbClr val="FF0000"/>
                </a:solidFill>
              </a:rPr>
              <a:t> deadline</a:t>
            </a:r>
            <a:r>
              <a:rPr lang="en-US" altLang="zh-CN" sz="1800" dirty="0"/>
              <a:t> </a:t>
            </a:r>
            <a:r>
              <a:rPr lang="en-US" altLang="zh-CN" sz="1800" dirty="0" smtClean="0"/>
              <a:t>and </a:t>
            </a:r>
            <a:r>
              <a:rPr lang="en-US" altLang="zh-CN" sz="1800" dirty="0"/>
              <a:t>the amount of </a:t>
            </a:r>
            <a:r>
              <a:rPr lang="en-US" altLang="zh-CN" sz="1800" dirty="0">
                <a:solidFill>
                  <a:srgbClr val="FF0000"/>
                </a:solidFill>
              </a:rPr>
              <a:t>resource requirement</a:t>
            </a:r>
            <a:r>
              <a:rPr lang="en-US" altLang="zh-CN" sz="1800" dirty="0" smtClean="0"/>
              <a:t>. </a:t>
            </a:r>
          </a:p>
        </p:txBody>
      </p:sp>
    </p:spTree>
    <p:extLst>
      <p:ext uri="{BB962C8B-B14F-4D97-AF65-F5344CB8AC3E}">
        <p14:creationId xmlns:p14="http://schemas.microsoft.com/office/powerpoint/2010/main" val="37433614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Duplex Matching </a:t>
            </a:r>
            <a:endParaRPr lang="zh-CN" altLang="en-US" dirty="0"/>
          </a:p>
        </p:txBody>
      </p:sp>
      <p:sp>
        <p:nvSpPr>
          <p:cNvPr id="3" name="灯片编号占位符 2"/>
          <p:cNvSpPr>
            <a:spLocks noGrp="1"/>
          </p:cNvSpPr>
          <p:nvPr>
            <p:ph type="sldNum" sz="quarter" idx="12"/>
          </p:nvPr>
        </p:nvSpPr>
        <p:spPr/>
        <p:txBody>
          <a:bodyPr/>
          <a:lstStyle/>
          <a:p>
            <a:pPr>
              <a:defRPr/>
            </a:pPr>
            <a:fld id="{B495F770-942E-4027-A610-CDA6B96B7F2B}" type="slidenum">
              <a:rPr lang="zh-CN" altLang="en-US" smtClean="0"/>
              <a:pPr>
                <a:defRPr/>
              </a:pPr>
              <a:t>33</a:t>
            </a:fld>
            <a:endParaRPr lang="zh-CN" altLang="en-US"/>
          </a:p>
        </p:txBody>
      </p:sp>
      <p:sp>
        <p:nvSpPr>
          <p:cNvPr id="10" name="TextBox 9"/>
          <p:cNvSpPr txBox="1"/>
          <p:nvPr/>
        </p:nvSpPr>
        <p:spPr>
          <a:xfrm>
            <a:off x="261864" y="1482709"/>
            <a:ext cx="8424936" cy="523220"/>
          </a:xfrm>
          <a:prstGeom prst="rect">
            <a:avLst/>
          </a:prstGeom>
          <a:noFill/>
        </p:spPr>
        <p:txBody>
          <a:bodyPr wrap="square" rtlCol="0">
            <a:spAutoFit/>
          </a:bodyPr>
          <a:lstStyle/>
          <a:p>
            <a:r>
              <a:rPr lang="en-US" altLang="zh-CN" sz="2800" b="1" dirty="0">
                <a:solidFill>
                  <a:srgbClr val="0070C0"/>
                </a:solidFill>
              </a:rPr>
              <a:t>Expected handling time</a:t>
            </a:r>
            <a:endParaRPr lang="en-US" altLang="zh-CN" sz="2800" b="1" dirty="0" smtClean="0">
              <a:solidFill>
                <a:srgbClr val="0070C0"/>
              </a:solidFill>
            </a:endParaRPr>
          </a:p>
        </p:txBody>
      </p:sp>
      <p:graphicFrame>
        <p:nvGraphicFramePr>
          <p:cNvPr id="4" name="对象 3"/>
          <p:cNvGraphicFramePr>
            <a:graphicFrameLocks noChangeAspect="1"/>
          </p:cNvGraphicFramePr>
          <p:nvPr>
            <p:extLst/>
          </p:nvPr>
        </p:nvGraphicFramePr>
        <p:xfrm>
          <a:off x="179512" y="2373022"/>
          <a:ext cx="8754201" cy="3240360"/>
        </p:xfrm>
        <a:graphic>
          <a:graphicData uri="http://schemas.openxmlformats.org/presentationml/2006/ole">
            <mc:AlternateContent xmlns:mc="http://schemas.openxmlformats.org/markup-compatibility/2006">
              <mc:Choice xmlns:v="urn:schemas-microsoft-com:vml" Requires="v">
                <p:oleObj spid="_x0000_s61482" name="Visio" r:id="rId4" imgW="3190767" imgH="1181215" progId="Visio.Drawing.15">
                  <p:embed/>
                </p:oleObj>
              </mc:Choice>
              <mc:Fallback>
                <p:oleObj name="Visio" r:id="rId4" imgW="3190767" imgH="1181215" progId="Visio.Drawing.15">
                  <p:embed/>
                  <p:pic>
                    <p:nvPicPr>
                      <p:cNvPr id="0" name=""/>
                      <p:cNvPicPr/>
                      <p:nvPr/>
                    </p:nvPicPr>
                    <p:blipFill>
                      <a:blip r:embed="rId5"/>
                      <a:stretch>
                        <a:fillRect/>
                      </a:stretch>
                    </p:blipFill>
                    <p:spPr>
                      <a:xfrm>
                        <a:off x="179512" y="2373022"/>
                        <a:ext cx="8754201" cy="3240360"/>
                      </a:xfrm>
                      <a:prstGeom prst="rect">
                        <a:avLst/>
                      </a:prstGeom>
                    </p:spPr>
                  </p:pic>
                </p:oleObj>
              </mc:Fallback>
            </mc:AlternateContent>
          </a:graphicData>
        </a:graphic>
      </p:graphicFrame>
    </p:spTree>
    <p:extLst>
      <p:ext uri="{BB962C8B-B14F-4D97-AF65-F5344CB8AC3E}">
        <p14:creationId xmlns:p14="http://schemas.microsoft.com/office/powerpoint/2010/main" val="9981099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Evaluation</a:t>
            </a:r>
            <a:endParaRPr lang="zh-CN" altLang="en-US" dirty="0"/>
          </a:p>
        </p:txBody>
      </p:sp>
      <p:sp>
        <p:nvSpPr>
          <p:cNvPr id="3" name="灯片编号占位符 2"/>
          <p:cNvSpPr>
            <a:spLocks noGrp="1"/>
          </p:cNvSpPr>
          <p:nvPr>
            <p:ph type="sldNum" sz="quarter" idx="12"/>
          </p:nvPr>
        </p:nvSpPr>
        <p:spPr/>
        <p:txBody>
          <a:bodyPr/>
          <a:lstStyle/>
          <a:p>
            <a:pPr>
              <a:defRPr/>
            </a:pPr>
            <a:fld id="{B495F770-942E-4027-A610-CDA6B96B7F2B}" type="slidenum">
              <a:rPr lang="zh-CN" altLang="en-US" smtClean="0"/>
              <a:pPr>
                <a:defRPr/>
              </a:pPr>
              <a:t>34</a:t>
            </a:fld>
            <a:endParaRPr lang="zh-CN" altLang="en-US"/>
          </a:p>
        </p:txBody>
      </p:sp>
      <p:sp>
        <p:nvSpPr>
          <p:cNvPr id="10" name="TextBox 9"/>
          <p:cNvSpPr txBox="1"/>
          <p:nvPr/>
        </p:nvSpPr>
        <p:spPr>
          <a:xfrm>
            <a:off x="261864" y="1482709"/>
            <a:ext cx="8424936" cy="523220"/>
          </a:xfrm>
          <a:prstGeom prst="rect">
            <a:avLst/>
          </a:prstGeom>
          <a:noFill/>
        </p:spPr>
        <p:txBody>
          <a:bodyPr wrap="square" rtlCol="0">
            <a:spAutoFit/>
          </a:bodyPr>
          <a:lstStyle/>
          <a:p>
            <a:r>
              <a:rPr lang="en-US" altLang="zh-CN" sz="2800" b="1" dirty="0">
                <a:solidFill>
                  <a:srgbClr val="0070C0"/>
                </a:solidFill>
              </a:rPr>
              <a:t>Completion Time</a:t>
            </a:r>
          </a:p>
        </p:txBody>
      </p:sp>
      <p:pic>
        <p:nvPicPr>
          <p:cNvPr id="4" name="图片 3"/>
          <p:cNvPicPr>
            <a:picLocks noChangeAspect="1"/>
          </p:cNvPicPr>
          <p:nvPr/>
        </p:nvPicPr>
        <p:blipFill>
          <a:blip r:embed="rId3"/>
          <a:stretch>
            <a:fillRect/>
          </a:stretch>
        </p:blipFill>
        <p:spPr>
          <a:xfrm>
            <a:off x="540849" y="2492896"/>
            <a:ext cx="3743119" cy="2880000"/>
          </a:xfrm>
          <a:prstGeom prst="rect">
            <a:avLst/>
          </a:prstGeom>
        </p:spPr>
      </p:pic>
      <p:pic>
        <p:nvPicPr>
          <p:cNvPr id="5" name="图片 4"/>
          <p:cNvPicPr>
            <a:picLocks noChangeAspect="1"/>
          </p:cNvPicPr>
          <p:nvPr/>
        </p:nvPicPr>
        <p:blipFill>
          <a:blip r:embed="rId4"/>
          <a:stretch>
            <a:fillRect/>
          </a:stretch>
        </p:blipFill>
        <p:spPr>
          <a:xfrm>
            <a:off x="4551040" y="2492896"/>
            <a:ext cx="3943385" cy="2880000"/>
          </a:xfrm>
          <a:prstGeom prst="rect">
            <a:avLst/>
          </a:prstGeom>
        </p:spPr>
      </p:pic>
    </p:spTree>
    <p:extLst>
      <p:ext uri="{BB962C8B-B14F-4D97-AF65-F5344CB8AC3E}">
        <p14:creationId xmlns:p14="http://schemas.microsoft.com/office/powerpoint/2010/main" val="24946447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Evaluation</a:t>
            </a:r>
            <a:endParaRPr lang="zh-CN" altLang="en-US" dirty="0"/>
          </a:p>
        </p:txBody>
      </p:sp>
      <p:sp>
        <p:nvSpPr>
          <p:cNvPr id="3" name="灯片编号占位符 2"/>
          <p:cNvSpPr>
            <a:spLocks noGrp="1"/>
          </p:cNvSpPr>
          <p:nvPr>
            <p:ph type="sldNum" sz="quarter" idx="12"/>
          </p:nvPr>
        </p:nvSpPr>
        <p:spPr/>
        <p:txBody>
          <a:bodyPr/>
          <a:lstStyle/>
          <a:p>
            <a:pPr>
              <a:defRPr/>
            </a:pPr>
            <a:fld id="{B495F770-942E-4027-A610-CDA6B96B7F2B}" type="slidenum">
              <a:rPr lang="zh-CN" altLang="en-US" smtClean="0"/>
              <a:pPr>
                <a:defRPr/>
              </a:pPr>
              <a:t>35</a:t>
            </a:fld>
            <a:endParaRPr lang="zh-CN" altLang="en-US"/>
          </a:p>
        </p:txBody>
      </p:sp>
      <p:sp>
        <p:nvSpPr>
          <p:cNvPr id="10" name="TextBox 9"/>
          <p:cNvSpPr txBox="1"/>
          <p:nvPr/>
        </p:nvSpPr>
        <p:spPr>
          <a:xfrm>
            <a:off x="261864" y="1482709"/>
            <a:ext cx="8424936" cy="523220"/>
          </a:xfrm>
          <a:prstGeom prst="rect">
            <a:avLst/>
          </a:prstGeom>
          <a:noFill/>
        </p:spPr>
        <p:txBody>
          <a:bodyPr wrap="square" rtlCol="0">
            <a:spAutoFit/>
          </a:bodyPr>
          <a:lstStyle/>
          <a:p>
            <a:r>
              <a:rPr lang="en-US" altLang="zh-CN" sz="2800" b="1" dirty="0">
                <a:solidFill>
                  <a:srgbClr val="0070C0"/>
                </a:solidFill>
              </a:rPr>
              <a:t>Routing Delay</a:t>
            </a:r>
          </a:p>
        </p:txBody>
      </p:sp>
      <p:pic>
        <p:nvPicPr>
          <p:cNvPr id="4" name="图片 3"/>
          <p:cNvPicPr>
            <a:picLocks noChangeAspect="1"/>
          </p:cNvPicPr>
          <p:nvPr/>
        </p:nvPicPr>
        <p:blipFill>
          <a:blip r:embed="rId3"/>
          <a:stretch>
            <a:fillRect/>
          </a:stretch>
        </p:blipFill>
        <p:spPr>
          <a:xfrm>
            <a:off x="261864" y="2081458"/>
            <a:ext cx="5355138" cy="3960000"/>
          </a:xfrm>
          <a:prstGeom prst="rect">
            <a:avLst/>
          </a:prstGeom>
        </p:spPr>
      </p:pic>
    </p:spTree>
    <p:extLst>
      <p:ext uri="{BB962C8B-B14F-4D97-AF65-F5344CB8AC3E}">
        <p14:creationId xmlns:p14="http://schemas.microsoft.com/office/powerpoint/2010/main" val="2460935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B495F770-942E-4027-A610-CDA6B96B7F2B}" type="slidenum">
              <a:rPr lang="zh-CN" altLang="en-US" smtClean="0"/>
              <a:pPr>
                <a:defRPr/>
              </a:pPr>
              <a:t>36</a:t>
            </a:fld>
            <a:endParaRPr lang="zh-CN" altLang="en-US"/>
          </a:p>
        </p:txBody>
      </p:sp>
      <p:sp>
        <p:nvSpPr>
          <p:cNvPr id="8" name="标题 1"/>
          <p:cNvSpPr>
            <a:spLocks noGrp="1"/>
          </p:cNvSpPr>
          <p:nvPr>
            <p:ph type="title"/>
          </p:nvPr>
        </p:nvSpPr>
        <p:spPr/>
        <p:txBody>
          <a:bodyPr/>
          <a:lstStyle/>
          <a:p>
            <a:r>
              <a:rPr lang="en-US" altLang="zh-CN" sz="3200" dirty="0"/>
              <a:t>Lower Bound</a:t>
            </a:r>
            <a:endParaRPr lang="zh-CN" altLang="en-US" sz="3200" dirty="0"/>
          </a:p>
        </p:txBody>
      </p:sp>
      <mc:AlternateContent xmlns:mc="http://schemas.openxmlformats.org/markup-compatibility/2006" xmlns:a14="http://schemas.microsoft.com/office/drawing/2010/main">
        <mc:Choice Requires="a14">
          <p:sp>
            <p:nvSpPr>
              <p:cNvPr id="3" name="TextBox 2"/>
              <p:cNvSpPr txBox="1"/>
              <p:nvPr/>
            </p:nvSpPr>
            <p:spPr>
              <a:xfrm>
                <a:off x="210456" y="5411457"/>
                <a:ext cx="8599671" cy="724622"/>
              </a:xfrm>
              <a:prstGeom prst="rect">
                <a:avLst/>
              </a:prstGeom>
              <a:noFill/>
            </p:spPr>
            <p:txBody>
              <a:bodyPr wrap="square" rtlCol="0">
                <a:spAutoFit/>
              </a:bodyPr>
              <a:lstStyle/>
              <a:p>
                <a:pPr marL="285750" indent="-285750" algn="just">
                  <a:buFont typeface="Arial" pitchFamily="34" charset="0"/>
                  <a:buChar char="•"/>
                </a:pPr>
                <a:endParaRPr/>
              </a:p>
              <a:p>
                <a:pPr marL="285750" indent="-285750" algn="just">
                  <a:buFont typeface="Arial" pitchFamily="34" charset="0"/>
                  <a:buChar char="•"/>
                </a:pPr>
                <a:endParaRPr lang="en-US" altLang="zh-CN" sz="2000" dirty="0" smtClean="0"/>
              </a:p>
            </p:txBody>
          </p:sp>
        </mc:Choice>
        <mc:Fallback xmlns="">
          <p:sp>
            <p:nvSpPr>
              <p:cNvPr id="3" name="TextBox 2"/>
              <p:cNvSpPr txBox="1">
                <a:spLocks noRot="1" noChangeAspect="1" noMove="1" noResize="1" noEditPoints="1" noAdjustHandles="1" noChangeArrowheads="1" noChangeShapeType="1" noTextEdit="1"/>
              </p:cNvSpPr>
              <p:nvPr/>
            </p:nvSpPr>
            <p:spPr>
              <a:xfrm>
                <a:off x="210456" y="5411457"/>
                <a:ext cx="8599671" cy="724622"/>
              </a:xfrm>
              <a:prstGeom prst="rect">
                <a:avLst/>
              </a:prstGeom>
              <a:blipFill rotWithShape="0">
                <a:blip r:embed="rId3"/>
                <a:stretch>
                  <a:fillRect l="-638" t="-5042" b="-8403"/>
                </a:stretch>
              </a:blipFill>
            </p:spPr>
            <p:txBody>
              <a:bodyPr/>
              <a:lstStyle/>
              <a:p>
                <a:r>
                  <a:rPr lang="zh-CN" altLang="en-US">
                    <a:noFill/>
                  </a:rPr>
                  <a:t> </a:t>
                </a:r>
              </a:p>
            </p:txBody>
          </p:sp>
        </mc:Fallback>
      </mc:AlternateContent>
      <p:sp>
        <p:nvSpPr>
          <p:cNvPr id="11" name="TextBox 9"/>
          <p:cNvSpPr txBox="1"/>
          <p:nvPr/>
        </p:nvSpPr>
        <p:spPr>
          <a:xfrm>
            <a:off x="154360" y="1356503"/>
            <a:ext cx="8810128" cy="523220"/>
          </a:xfrm>
          <a:prstGeom prst="rect">
            <a:avLst/>
          </a:prstGeom>
          <a:noFill/>
        </p:spPr>
        <p:txBody>
          <a:bodyPr wrap="square" rtlCol="0">
            <a:spAutoFit/>
          </a:bodyPr>
          <a:lstStyle/>
          <a:p>
            <a:r>
              <a:rPr lang="en-US" altLang="zh-CN" sz="2800" b="1" dirty="0">
                <a:solidFill>
                  <a:srgbClr val="0070C0"/>
                </a:solidFill>
              </a:rPr>
              <a:t>Lagrangian Relaxation </a:t>
            </a:r>
            <a:r>
              <a:rPr lang="en-US" altLang="zh-CN" sz="2800" b="1" dirty="0" smtClean="0">
                <a:solidFill>
                  <a:srgbClr val="0070C0"/>
                </a:solidFill>
              </a:rPr>
              <a:t>Problem (LRP</a:t>
            </a:r>
            <a:r>
              <a:rPr lang="en-US" altLang="zh-CN" sz="2800" b="1" dirty="0">
                <a:solidFill>
                  <a:srgbClr val="0070C0"/>
                </a:solidFill>
              </a:rPr>
              <a:t>)</a:t>
            </a:r>
          </a:p>
        </p:txBody>
      </p:sp>
      <p:pic>
        <p:nvPicPr>
          <p:cNvPr id="2" name="图片 1"/>
          <p:cNvPicPr>
            <a:picLocks noChangeAspect="1"/>
          </p:cNvPicPr>
          <p:nvPr/>
        </p:nvPicPr>
        <p:blipFill>
          <a:blip r:embed="rId4"/>
          <a:stretch>
            <a:fillRect/>
          </a:stretch>
        </p:blipFill>
        <p:spPr>
          <a:xfrm>
            <a:off x="1014585" y="2003112"/>
            <a:ext cx="4781551" cy="1602374"/>
          </a:xfrm>
          <a:prstGeom prst="rect">
            <a:avLst/>
          </a:prstGeom>
        </p:spPr>
      </p:pic>
      <p:sp>
        <p:nvSpPr>
          <p:cNvPr id="12" name="TextBox 9"/>
          <p:cNvSpPr txBox="1"/>
          <p:nvPr/>
        </p:nvSpPr>
        <p:spPr>
          <a:xfrm>
            <a:off x="154360" y="3717032"/>
            <a:ext cx="8810128" cy="523220"/>
          </a:xfrm>
          <a:prstGeom prst="rect">
            <a:avLst/>
          </a:prstGeom>
          <a:noFill/>
        </p:spPr>
        <p:txBody>
          <a:bodyPr wrap="square" rtlCol="0">
            <a:spAutoFit/>
          </a:bodyPr>
          <a:lstStyle/>
          <a:p>
            <a:r>
              <a:rPr lang="en-US" altLang="zh-CN" sz="2800" b="1" dirty="0" err="1" smtClean="0">
                <a:solidFill>
                  <a:srgbClr val="0070C0"/>
                </a:solidFill>
              </a:rPr>
              <a:t>Subproblem</a:t>
            </a:r>
            <a:r>
              <a:rPr lang="en-US" altLang="zh-CN" sz="2800" b="1" dirty="0" smtClean="0">
                <a:solidFill>
                  <a:srgbClr val="0070C0"/>
                </a:solidFill>
              </a:rPr>
              <a:t> </a:t>
            </a:r>
            <a:r>
              <a:rPr lang="en-US" altLang="zh-CN" sz="2800" b="1" dirty="0">
                <a:solidFill>
                  <a:srgbClr val="0070C0"/>
                </a:solidFill>
              </a:rPr>
              <a:t>(SUBP)</a:t>
            </a:r>
          </a:p>
        </p:txBody>
      </p:sp>
      <p:pic>
        <p:nvPicPr>
          <p:cNvPr id="10" name="图片 9"/>
          <p:cNvPicPr>
            <a:picLocks noChangeAspect="1"/>
          </p:cNvPicPr>
          <p:nvPr/>
        </p:nvPicPr>
        <p:blipFill>
          <a:blip r:embed="rId5"/>
          <a:stretch>
            <a:fillRect/>
          </a:stretch>
        </p:blipFill>
        <p:spPr>
          <a:xfrm>
            <a:off x="1014585" y="4174267"/>
            <a:ext cx="5572124" cy="982925"/>
          </a:xfrm>
          <a:prstGeom prst="rect">
            <a:avLst/>
          </a:prstGeom>
        </p:spPr>
      </p:pic>
    </p:spTree>
    <p:extLst>
      <p:ext uri="{BB962C8B-B14F-4D97-AF65-F5344CB8AC3E}">
        <p14:creationId xmlns:p14="http://schemas.microsoft.com/office/powerpoint/2010/main" val="7881777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B495F770-942E-4027-A610-CDA6B96B7F2B}" type="slidenum">
              <a:rPr lang="zh-CN" altLang="en-US" smtClean="0"/>
              <a:pPr>
                <a:defRPr/>
              </a:pPr>
              <a:t>37</a:t>
            </a:fld>
            <a:endParaRPr lang="zh-CN" altLang="en-US"/>
          </a:p>
        </p:txBody>
      </p:sp>
      <p:sp>
        <p:nvSpPr>
          <p:cNvPr id="8" name="标题 1"/>
          <p:cNvSpPr>
            <a:spLocks noGrp="1"/>
          </p:cNvSpPr>
          <p:nvPr>
            <p:ph type="title"/>
          </p:nvPr>
        </p:nvSpPr>
        <p:spPr/>
        <p:txBody>
          <a:bodyPr/>
          <a:lstStyle/>
          <a:p>
            <a:r>
              <a:rPr lang="en-US" altLang="zh-CN" sz="3200" dirty="0"/>
              <a:t>Lower Bound</a:t>
            </a:r>
            <a:endParaRPr lang="zh-CN" altLang="en-US" sz="3200" dirty="0"/>
          </a:p>
        </p:txBody>
      </p:sp>
      <p:sp>
        <p:nvSpPr>
          <p:cNvPr id="11" name="TextBox 9"/>
          <p:cNvSpPr txBox="1"/>
          <p:nvPr/>
        </p:nvSpPr>
        <p:spPr>
          <a:xfrm>
            <a:off x="154360" y="1356503"/>
            <a:ext cx="8810128" cy="523220"/>
          </a:xfrm>
          <a:prstGeom prst="rect">
            <a:avLst/>
          </a:prstGeom>
          <a:noFill/>
        </p:spPr>
        <p:txBody>
          <a:bodyPr wrap="square" rtlCol="0">
            <a:spAutoFit/>
          </a:bodyPr>
          <a:lstStyle/>
          <a:p>
            <a:r>
              <a:rPr lang="en-US" altLang="zh-CN" sz="2800" b="1" dirty="0">
                <a:solidFill>
                  <a:srgbClr val="0070C0"/>
                </a:solidFill>
              </a:rPr>
              <a:t>Subgradient Optimization Algorithm</a:t>
            </a:r>
          </a:p>
        </p:txBody>
      </p:sp>
      <p:sp>
        <p:nvSpPr>
          <p:cNvPr id="7" name="矩形 6"/>
          <p:cNvSpPr/>
          <p:nvPr/>
        </p:nvSpPr>
        <p:spPr>
          <a:xfrm>
            <a:off x="575816" y="2284384"/>
            <a:ext cx="2232248" cy="476234"/>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altLang="zh-CN" b="1" dirty="0" smtClean="0"/>
              <a:t>Solve SUBP</a:t>
            </a:r>
            <a:endParaRPr lang="zh-CN" altLang="en-US" b="1" dirty="0"/>
          </a:p>
        </p:txBody>
      </p:sp>
      <p:sp>
        <p:nvSpPr>
          <p:cNvPr id="12" name="矩形 11"/>
          <p:cNvSpPr/>
          <p:nvPr/>
        </p:nvSpPr>
        <p:spPr>
          <a:xfrm>
            <a:off x="575816" y="3225258"/>
            <a:ext cx="2232248" cy="4752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altLang="zh-CN" b="1" dirty="0" smtClean="0"/>
              <a:t>Calculate subgradient</a:t>
            </a:r>
            <a:endParaRPr lang="zh-CN" altLang="en-US" b="1" dirty="0"/>
          </a:p>
        </p:txBody>
      </p:sp>
      <p:sp>
        <p:nvSpPr>
          <p:cNvPr id="10" name="流程图: 决策 9"/>
          <p:cNvSpPr/>
          <p:nvPr/>
        </p:nvSpPr>
        <p:spPr>
          <a:xfrm>
            <a:off x="431800" y="4165098"/>
            <a:ext cx="2520280" cy="720080"/>
          </a:xfrm>
          <a:prstGeom prst="flowChartDecision">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dirty="0" smtClean="0"/>
              <a:t>Stop conditions</a:t>
            </a:r>
            <a:endParaRPr lang="zh-CN" altLang="en-US" dirty="0"/>
          </a:p>
        </p:txBody>
      </p:sp>
      <p:sp>
        <p:nvSpPr>
          <p:cNvPr id="14" name="矩形 13"/>
          <p:cNvSpPr/>
          <p:nvPr/>
        </p:nvSpPr>
        <p:spPr>
          <a:xfrm>
            <a:off x="575816" y="5349817"/>
            <a:ext cx="2232248" cy="4752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altLang="zh-CN" b="1" dirty="0"/>
              <a:t>lower bound</a:t>
            </a:r>
            <a:endParaRPr lang="zh-CN" altLang="en-US" b="1" dirty="0"/>
          </a:p>
        </p:txBody>
      </p:sp>
      <p:cxnSp>
        <p:nvCxnSpPr>
          <p:cNvPr id="17" name="直接连接符 16"/>
          <p:cNvCxnSpPr>
            <a:stCxn id="10" idx="2"/>
            <a:endCxn id="14" idx="0"/>
          </p:cNvCxnSpPr>
          <p:nvPr/>
        </p:nvCxnSpPr>
        <p:spPr>
          <a:xfrm>
            <a:off x="1691940" y="4885178"/>
            <a:ext cx="0" cy="464639"/>
          </a:xfrm>
          <a:prstGeom prst="line">
            <a:avLst/>
          </a:prstGeom>
          <a:ln w="38100">
            <a:solidFill>
              <a:srgbClr val="C0504D"/>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26" name="组合 25"/>
          <p:cNvGrpSpPr/>
          <p:nvPr/>
        </p:nvGrpSpPr>
        <p:grpSpPr>
          <a:xfrm>
            <a:off x="2808064" y="2522501"/>
            <a:ext cx="612068" cy="2014752"/>
            <a:chOff x="5688124" y="2089146"/>
            <a:chExt cx="612068" cy="2014752"/>
          </a:xfrm>
        </p:grpSpPr>
        <p:cxnSp>
          <p:nvCxnSpPr>
            <p:cNvPr id="19" name="直接连接符 18"/>
            <p:cNvCxnSpPr/>
            <p:nvPr/>
          </p:nvCxnSpPr>
          <p:spPr>
            <a:xfrm flipV="1">
              <a:off x="5832140" y="4091783"/>
              <a:ext cx="460432" cy="2590"/>
            </a:xfrm>
            <a:prstGeom prst="line">
              <a:avLst/>
            </a:prstGeom>
            <a:ln w="38100">
              <a:solidFill>
                <a:srgbClr val="C0504D"/>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5688124" y="2089146"/>
              <a:ext cx="612068" cy="0"/>
            </a:xfrm>
            <a:prstGeom prst="line">
              <a:avLst/>
            </a:prstGeom>
            <a:ln w="38100">
              <a:solidFill>
                <a:srgbClr val="C0504D"/>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6292572" y="2089146"/>
              <a:ext cx="0" cy="2014752"/>
            </a:xfrm>
            <a:prstGeom prst="line">
              <a:avLst/>
            </a:prstGeom>
            <a:ln w="38100">
              <a:solidFill>
                <a:srgbClr val="C0504D"/>
              </a:solidFill>
            </a:ln>
          </p:spPr>
          <p:style>
            <a:lnRef idx="1">
              <a:schemeClr val="accent1"/>
            </a:lnRef>
            <a:fillRef idx="0">
              <a:schemeClr val="accent1"/>
            </a:fillRef>
            <a:effectRef idx="0">
              <a:schemeClr val="accent1"/>
            </a:effectRef>
            <a:fontRef idx="minor">
              <a:schemeClr val="tx1"/>
            </a:fontRef>
          </p:style>
        </p:cxnSp>
      </p:grpSp>
      <p:cxnSp>
        <p:nvCxnSpPr>
          <p:cNvPr id="27" name="直接连接符 26"/>
          <p:cNvCxnSpPr>
            <a:stCxn id="12" idx="2"/>
            <a:endCxn id="10" idx="0"/>
          </p:cNvCxnSpPr>
          <p:nvPr/>
        </p:nvCxnSpPr>
        <p:spPr>
          <a:xfrm>
            <a:off x="1691940" y="3700458"/>
            <a:ext cx="0" cy="464640"/>
          </a:xfrm>
          <a:prstGeom prst="line">
            <a:avLst/>
          </a:prstGeom>
          <a:ln w="38100">
            <a:solidFill>
              <a:srgbClr val="C0504D"/>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7" idx="2"/>
            <a:endCxn id="12" idx="0"/>
          </p:cNvCxnSpPr>
          <p:nvPr/>
        </p:nvCxnSpPr>
        <p:spPr>
          <a:xfrm>
            <a:off x="1691940" y="2760618"/>
            <a:ext cx="0" cy="464640"/>
          </a:xfrm>
          <a:prstGeom prst="line">
            <a:avLst/>
          </a:prstGeom>
          <a:ln w="38100">
            <a:solidFill>
              <a:srgbClr val="C0504D"/>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1636130" y="4912301"/>
            <a:ext cx="523862" cy="369332"/>
          </a:xfrm>
          <a:prstGeom prst="rect">
            <a:avLst/>
          </a:prstGeom>
        </p:spPr>
        <p:txBody>
          <a:bodyPr wrap="none">
            <a:spAutoFit/>
          </a:bodyPr>
          <a:lstStyle/>
          <a:p>
            <a:pPr algn="ctr"/>
            <a:r>
              <a:rPr lang="en-US" altLang="zh-CN" b="1" dirty="0" smtClean="0"/>
              <a:t>YES</a:t>
            </a:r>
            <a:endParaRPr lang="zh-CN" altLang="en-US" b="1" dirty="0"/>
          </a:p>
        </p:txBody>
      </p:sp>
      <p:sp>
        <p:nvSpPr>
          <p:cNvPr id="38" name="矩形 37"/>
          <p:cNvSpPr/>
          <p:nvPr/>
        </p:nvSpPr>
        <p:spPr>
          <a:xfrm>
            <a:off x="2907299" y="4165098"/>
            <a:ext cx="492444" cy="369332"/>
          </a:xfrm>
          <a:prstGeom prst="rect">
            <a:avLst/>
          </a:prstGeom>
        </p:spPr>
        <p:txBody>
          <a:bodyPr wrap="none">
            <a:spAutoFit/>
          </a:bodyPr>
          <a:lstStyle/>
          <a:p>
            <a:pPr algn="ctr"/>
            <a:r>
              <a:rPr lang="en-US" altLang="zh-CN" b="1" dirty="0" smtClean="0"/>
              <a:t>NO</a:t>
            </a:r>
            <a:endParaRPr lang="zh-CN" altLang="en-US" b="1" dirty="0"/>
          </a:p>
        </p:txBody>
      </p:sp>
      <p:pic>
        <p:nvPicPr>
          <p:cNvPr id="39" name="图片 38"/>
          <p:cNvPicPr>
            <a:picLocks noChangeAspect="1"/>
          </p:cNvPicPr>
          <p:nvPr/>
        </p:nvPicPr>
        <p:blipFill rotWithShape="1">
          <a:blip r:embed="rId3"/>
          <a:srcRect t="43118" b="-1"/>
          <a:stretch/>
        </p:blipFill>
        <p:spPr>
          <a:xfrm>
            <a:off x="3556528" y="4537677"/>
            <a:ext cx="5524500" cy="1099873"/>
          </a:xfrm>
          <a:prstGeom prst="rect">
            <a:avLst/>
          </a:prstGeom>
        </p:spPr>
      </p:pic>
      <p:pic>
        <p:nvPicPr>
          <p:cNvPr id="40" name="图片 39"/>
          <p:cNvPicPr>
            <a:picLocks noChangeAspect="1"/>
          </p:cNvPicPr>
          <p:nvPr/>
        </p:nvPicPr>
        <p:blipFill>
          <a:blip r:embed="rId4"/>
          <a:stretch>
            <a:fillRect/>
          </a:stretch>
        </p:blipFill>
        <p:spPr>
          <a:xfrm>
            <a:off x="4594753" y="2942016"/>
            <a:ext cx="3448050" cy="666750"/>
          </a:xfrm>
          <a:prstGeom prst="rect">
            <a:avLst/>
          </a:prstGeom>
        </p:spPr>
      </p:pic>
      <p:sp>
        <p:nvSpPr>
          <p:cNvPr id="41" name="矩形 40"/>
          <p:cNvSpPr/>
          <p:nvPr/>
        </p:nvSpPr>
        <p:spPr>
          <a:xfrm>
            <a:off x="3707904" y="2276872"/>
            <a:ext cx="2678938" cy="461665"/>
          </a:xfrm>
          <a:prstGeom prst="rect">
            <a:avLst/>
          </a:prstGeom>
        </p:spPr>
        <p:txBody>
          <a:bodyPr wrap="none">
            <a:spAutoFit/>
          </a:bodyPr>
          <a:lstStyle/>
          <a:p>
            <a:r>
              <a:rPr lang="en-US" altLang="zh-CN" sz="2400" b="1" dirty="0" smtClean="0">
                <a:solidFill>
                  <a:srgbClr val="0070C0"/>
                </a:solidFill>
              </a:rPr>
              <a:t>Subgradient </a:t>
            </a:r>
            <a:r>
              <a:rPr lang="en-US" altLang="zh-CN" sz="2400" b="1" dirty="0">
                <a:solidFill>
                  <a:srgbClr val="0070C0"/>
                </a:solidFill>
              </a:rPr>
              <a:t>of </a:t>
            </a:r>
            <a:r>
              <a:rPr lang="en-US" altLang="zh-CN" sz="2400" b="1" dirty="0" smtClean="0">
                <a:solidFill>
                  <a:srgbClr val="0070C0"/>
                </a:solidFill>
              </a:rPr>
              <a:t>LRP:</a:t>
            </a:r>
            <a:endParaRPr lang="zh-CN" altLang="en-US" sz="2400" b="1" dirty="0">
              <a:solidFill>
                <a:srgbClr val="0070C0"/>
              </a:solidFill>
            </a:endParaRPr>
          </a:p>
        </p:txBody>
      </p:sp>
      <p:sp>
        <p:nvSpPr>
          <p:cNvPr id="42" name="矩形 41"/>
          <p:cNvSpPr/>
          <p:nvPr/>
        </p:nvSpPr>
        <p:spPr>
          <a:xfrm>
            <a:off x="3707904" y="3935522"/>
            <a:ext cx="2252861" cy="461665"/>
          </a:xfrm>
          <a:prstGeom prst="rect">
            <a:avLst/>
          </a:prstGeom>
        </p:spPr>
        <p:txBody>
          <a:bodyPr wrap="none">
            <a:spAutoFit/>
          </a:bodyPr>
          <a:lstStyle/>
          <a:p>
            <a:r>
              <a:rPr lang="en-US" altLang="zh-CN" sz="2400" b="1" dirty="0">
                <a:solidFill>
                  <a:srgbClr val="0070C0"/>
                </a:solidFill>
              </a:rPr>
              <a:t>Stop </a:t>
            </a:r>
            <a:r>
              <a:rPr lang="en-US" altLang="zh-CN" sz="2400" b="1" dirty="0" smtClean="0">
                <a:solidFill>
                  <a:srgbClr val="0070C0"/>
                </a:solidFill>
              </a:rPr>
              <a:t>conditions:</a:t>
            </a:r>
            <a:endParaRPr lang="en-US" altLang="zh-CN" sz="2400" b="1" dirty="0">
              <a:solidFill>
                <a:srgbClr val="0070C0"/>
              </a:solidFill>
            </a:endParaRPr>
          </a:p>
        </p:txBody>
      </p:sp>
    </p:spTree>
    <p:extLst>
      <p:ext uri="{BB962C8B-B14F-4D97-AF65-F5344CB8AC3E}">
        <p14:creationId xmlns:p14="http://schemas.microsoft.com/office/powerpoint/2010/main" val="13682604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 name="对象 51"/>
          <p:cNvGraphicFramePr>
            <a:graphicFrameLocks noChangeAspect="1"/>
          </p:cNvGraphicFramePr>
          <p:nvPr>
            <p:extLst>
              <p:ext uri="{D42A27DB-BD31-4B8C-83A1-F6EECF244321}">
                <p14:modId xmlns:p14="http://schemas.microsoft.com/office/powerpoint/2010/main" val="220032123"/>
              </p:ext>
            </p:extLst>
          </p:nvPr>
        </p:nvGraphicFramePr>
        <p:xfrm>
          <a:off x="-30602" y="2277192"/>
          <a:ext cx="4890634" cy="2880000"/>
        </p:xfrm>
        <a:graphic>
          <a:graphicData uri="http://schemas.openxmlformats.org/presentationml/2006/ole">
            <mc:AlternateContent xmlns:mc="http://schemas.openxmlformats.org/markup-compatibility/2006">
              <mc:Choice xmlns:v="urn:schemas-microsoft-com:vml" Requires="v">
                <p:oleObj spid="_x0000_s50512" name="Visio" r:id="rId4" imgW="4124433" imgH="2428875" progId="Visio.Drawing.15">
                  <p:embed/>
                </p:oleObj>
              </mc:Choice>
              <mc:Fallback>
                <p:oleObj name="Visio" r:id="rId4" imgW="4124433" imgH="2428875" progId="Visio.Drawing.15">
                  <p:embed/>
                  <p:pic>
                    <p:nvPicPr>
                      <p:cNvPr id="0" name=""/>
                      <p:cNvPicPr/>
                      <p:nvPr/>
                    </p:nvPicPr>
                    <p:blipFill>
                      <a:blip r:embed="rId5"/>
                      <a:stretch>
                        <a:fillRect/>
                      </a:stretch>
                    </p:blipFill>
                    <p:spPr>
                      <a:xfrm>
                        <a:off x="-30602" y="2277192"/>
                        <a:ext cx="4890634" cy="2880000"/>
                      </a:xfrm>
                      <a:prstGeom prst="rect">
                        <a:avLst/>
                      </a:prstGeom>
                    </p:spPr>
                  </p:pic>
                </p:oleObj>
              </mc:Fallback>
            </mc:AlternateContent>
          </a:graphicData>
        </a:graphic>
      </p:graphicFrame>
      <p:graphicFrame>
        <p:nvGraphicFramePr>
          <p:cNvPr id="55" name="对象 54"/>
          <p:cNvGraphicFramePr>
            <a:graphicFrameLocks noChangeAspect="1"/>
          </p:cNvGraphicFramePr>
          <p:nvPr>
            <p:extLst>
              <p:ext uri="{D42A27DB-BD31-4B8C-83A1-F6EECF244321}">
                <p14:modId xmlns:p14="http://schemas.microsoft.com/office/powerpoint/2010/main" val="2048903707"/>
              </p:ext>
            </p:extLst>
          </p:nvPr>
        </p:nvGraphicFramePr>
        <p:xfrm>
          <a:off x="4355976" y="2060848"/>
          <a:ext cx="4689649" cy="2880000"/>
        </p:xfrm>
        <a:graphic>
          <a:graphicData uri="http://schemas.openxmlformats.org/presentationml/2006/ole">
            <mc:AlternateContent xmlns:mc="http://schemas.openxmlformats.org/markup-compatibility/2006">
              <mc:Choice xmlns:v="urn:schemas-microsoft-com:vml" Requires="v">
                <p:oleObj spid="_x0000_s50513" name="Visio" r:id="rId6" imgW="4124433" imgH="2533535" progId="Visio.Drawing.15">
                  <p:embed/>
                </p:oleObj>
              </mc:Choice>
              <mc:Fallback>
                <p:oleObj name="Visio" r:id="rId6" imgW="4124433" imgH="2533535" progId="Visio.Drawing.15">
                  <p:embed/>
                  <p:pic>
                    <p:nvPicPr>
                      <p:cNvPr id="0" name=""/>
                      <p:cNvPicPr/>
                      <p:nvPr/>
                    </p:nvPicPr>
                    <p:blipFill>
                      <a:blip r:embed="rId7"/>
                      <a:stretch>
                        <a:fillRect/>
                      </a:stretch>
                    </p:blipFill>
                    <p:spPr>
                      <a:xfrm>
                        <a:off x="4355976" y="2060848"/>
                        <a:ext cx="4689649" cy="2880000"/>
                      </a:xfrm>
                      <a:prstGeom prst="rect">
                        <a:avLst/>
                      </a:prstGeom>
                    </p:spPr>
                  </p:pic>
                </p:oleObj>
              </mc:Fallback>
            </mc:AlternateContent>
          </a:graphicData>
        </a:graphic>
      </p:graphicFrame>
      <p:sp>
        <p:nvSpPr>
          <p:cNvPr id="2" name="标题 1"/>
          <p:cNvSpPr>
            <a:spLocks noGrp="1"/>
          </p:cNvSpPr>
          <p:nvPr>
            <p:ph type="title"/>
          </p:nvPr>
        </p:nvSpPr>
        <p:spPr/>
        <p:txBody>
          <a:bodyPr/>
          <a:lstStyle/>
          <a:p>
            <a:r>
              <a:rPr lang="en-US" altLang="zh-CN" dirty="0" smtClean="0"/>
              <a:t>Background</a:t>
            </a:r>
            <a:endParaRPr lang="zh-CN" altLang="en-US" dirty="0"/>
          </a:p>
        </p:txBody>
      </p:sp>
      <p:sp>
        <p:nvSpPr>
          <p:cNvPr id="3" name="灯片编号占位符 2"/>
          <p:cNvSpPr>
            <a:spLocks noGrp="1"/>
          </p:cNvSpPr>
          <p:nvPr>
            <p:ph type="sldNum" sz="quarter" idx="12"/>
          </p:nvPr>
        </p:nvSpPr>
        <p:spPr/>
        <p:txBody>
          <a:bodyPr/>
          <a:lstStyle/>
          <a:p>
            <a:pPr>
              <a:defRPr/>
            </a:pPr>
            <a:fld id="{B495F770-942E-4027-A610-CDA6B96B7F2B}" type="slidenum">
              <a:rPr lang="zh-CN" altLang="en-US" smtClean="0"/>
              <a:pPr>
                <a:defRPr/>
              </a:pPr>
              <a:t>4</a:t>
            </a:fld>
            <a:endParaRPr lang="zh-CN" altLang="en-US"/>
          </a:p>
        </p:txBody>
      </p:sp>
      <p:sp>
        <p:nvSpPr>
          <p:cNvPr id="10" name="TextBox 9"/>
          <p:cNvSpPr txBox="1"/>
          <p:nvPr/>
        </p:nvSpPr>
        <p:spPr>
          <a:xfrm>
            <a:off x="251520" y="1412776"/>
            <a:ext cx="8640960" cy="954107"/>
          </a:xfrm>
          <a:prstGeom prst="rect">
            <a:avLst/>
          </a:prstGeom>
          <a:noFill/>
        </p:spPr>
        <p:txBody>
          <a:bodyPr wrap="square" rtlCol="0">
            <a:spAutoFit/>
          </a:bodyPr>
          <a:lstStyle/>
          <a:p>
            <a:r>
              <a:rPr lang="en-US" altLang="zh-CN" sz="2800" b="1" dirty="0">
                <a:solidFill>
                  <a:srgbClr val="0070C0"/>
                </a:solidFill>
              </a:rPr>
              <a:t>Data-intensive </a:t>
            </a:r>
            <a:r>
              <a:rPr lang="en-US" altLang="zh-CN" sz="2800" b="1" dirty="0" smtClean="0">
                <a:solidFill>
                  <a:srgbClr val="0070C0"/>
                </a:solidFill>
              </a:rPr>
              <a:t>Workloads with Intermediate Processing Constraints</a:t>
            </a:r>
          </a:p>
        </p:txBody>
      </p:sp>
      <p:grpSp>
        <p:nvGrpSpPr>
          <p:cNvPr id="53" name="组合 52"/>
          <p:cNvGrpSpPr/>
          <p:nvPr/>
        </p:nvGrpSpPr>
        <p:grpSpPr>
          <a:xfrm>
            <a:off x="262283" y="4921139"/>
            <a:ext cx="5982542" cy="1123832"/>
            <a:chOff x="449707" y="4410854"/>
            <a:chExt cx="5982542" cy="1123832"/>
          </a:xfrm>
        </p:grpSpPr>
        <p:sp>
          <p:nvSpPr>
            <p:cNvPr id="25" name="矩形 24"/>
            <p:cNvSpPr/>
            <p:nvPr/>
          </p:nvSpPr>
          <p:spPr>
            <a:xfrm>
              <a:off x="589667" y="4541138"/>
              <a:ext cx="1800201" cy="830997"/>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altLang="zh-CN" sz="2400" dirty="0" smtClean="0">
                  <a:latin typeface="微软雅黑" panose="020B0503020204020204" pitchFamily="34" charset="-122"/>
                  <a:ea typeface="微软雅黑" panose="020B0503020204020204" pitchFamily="34" charset="-122"/>
                </a:rPr>
                <a:t>Capability Anisotropy</a:t>
              </a:r>
              <a:endParaRPr lang="zh-CN" altLang="en-US" sz="2400" dirty="0">
                <a:latin typeface="微软雅黑" panose="020B0503020204020204" pitchFamily="34" charset="-122"/>
                <a:ea typeface="微软雅黑" panose="020B0503020204020204" pitchFamily="34" charset="-122"/>
              </a:endParaRPr>
            </a:p>
          </p:txBody>
        </p:sp>
        <p:sp>
          <p:nvSpPr>
            <p:cNvPr id="48" name="矩形 47"/>
            <p:cNvSpPr/>
            <p:nvPr/>
          </p:nvSpPr>
          <p:spPr>
            <a:xfrm>
              <a:off x="2543816" y="4528072"/>
              <a:ext cx="1800201" cy="830997"/>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altLang="zh-CN" sz="2400" dirty="0" smtClean="0">
                  <a:latin typeface="微软雅黑" panose="020B0503020204020204" pitchFamily="34" charset="-122"/>
                  <a:ea typeface="微软雅黑" panose="020B0503020204020204" pitchFamily="34" charset="-122"/>
                </a:rPr>
                <a:t>Stage</a:t>
              </a:r>
            </a:p>
            <a:p>
              <a:pPr algn="ctr"/>
              <a:r>
                <a:rPr lang="en-US" altLang="zh-CN" sz="2400" dirty="0" smtClean="0">
                  <a:latin typeface="微软雅黑" panose="020B0503020204020204" pitchFamily="34" charset="-122"/>
                  <a:ea typeface="微软雅黑" panose="020B0503020204020204" pitchFamily="34" charset="-122"/>
                </a:rPr>
                <a:t> Treatment</a:t>
              </a:r>
              <a:endParaRPr lang="zh-CN" altLang="en-US" sz="2400" dirty="0">
                <a:latin typeface="微软雅黑" panose="020B0503020204020204" pitchFamily="34" charset="-122"/>
                <a:ea typeface="微软雅黑" panose="020B0503020204020204" pitchFamily="34" charset="-122"/>
              </a:endParaRPr>
            </a:p>
          </p:txBody>
        </p:sp>
        <p:sp>
          <p:nvSpPr>
            <p:cNvPr id="49" name="矩形 48"/>
            <p:cNvSpPr/>
            <p:nvPr/>
          </p:nvSpPr>
          <p:spPr>
            <a:xfrm>
              <a:off x="4488032" y="4541138"/>
              <a:ext cx="1800201" cy="830997"/>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altLang="zh-CN" sz="2400" dirty="0" smtClean="0">
                  <a:latin typeface="微软雅黑" panose="020B0503020204020204" pitchFamily="34" charset="-122"/>
                  <a:ea typeface="微软雅黑" panose="020B0503020204020204" pitchFamily="34" charset="-122"/>
                </a:rPr>
                <a:t>Load</a:t>
              </a:r>
            </a:p>
            <a:p>
              <a:pPr algn="ctr"/>
              <a:r>
                <a:rPr lang="en-US" altLang="zh-CN" sz="2400" dirty="0" smtClean="0">
                  <a:latin typeface="微软雅黑" panose="020B0503020204020204" pitchFamily="34" charset="-122"/>
                  <a:ea typeface="微软雅黑" panose="020B0503020204020204" pitchFamily="34" charset="-122"/>
                </a:rPr>
                <a:t> Balancing</a:t>
              </a:r>
              <a:endParaRPr lang="en-US" altLang="zh-CN" sz="2400" dirty="0">
                <a:latin typeface="微软雅黑" panose="020B0503020204020204" pitchFamily="34" charset="-122"/>
                <a:ea typeface="微软雅黑" panose="020B0503020204020204" pitchFamily="34" charset="-122"/>
              </a:endParaRPr>
            </a:p>
          </p:txBody>
        </p:sp>
        <p:sp>
          <p:nvSpPr>
            <p:cNvPr id="50" name="Rectangle 42"/>
            <p:cNvSpPr/>
            <p:nvPr/>
          </p:nvSpPr>
          <p:spPr bwMode="auto">
            <a:xfrm>
              <a:off x="449707" y="4410854"/>
              <a:ext cx="5982542" cy="1123832"/>
            </a:xfrm>
            <a:prstGeom prst="rect">
              <a:avLst/>
            </a:prstGeom>
            <a:noFill/>
            <a:ln>
              <a:solidFill>
                <a:srgbClr val="C00000"/>
              </a:solidFill>
              <a:prstDash val="dash"/>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wrap="none"/>
            <a:lstStyle/>
            <a:p>
              <a:pPr>
                <a:defRPr/>
              </a:pPr>
              <a:endParaRPr kumimoji="1" lang="zh-CN" altLang="en-US" sz="2400">
                <a:solidFill>
                  <a:prstClr val="black"/>
                </a:solidFill>
                <a:latin typeface="微软雅黑" pitchFamily="34" charset="-122"/>
                <a:ea typeface="微软雅黑" pitchFamily="34" charset="-122"/>
                <a:cs typeface="Times New Roman" pitchFamily="18" charset="0"/>
              </a:endParaRPr>
            </a:p>
          </p:txBody>
        </p:sp>
      </p:grpSp>
      <p:grpSp>
        <p:nvGrpSpPr>
          <p:cNvPr id="56" name="组合 55"/>
          <p:cNvGrpSpPr/>
          <p:nvPr/>
        </p:nvGrpSpPr>
        <p:grpSpPr>
          <a:xfrm>
            <a:off x="6372200" y="4844326"/>
            <a:ext cx="2495575" cy="1200329"/>
            <a:chOff x="6372200" y="4844326"/>
            <a:chExt cx="2495575" cy="1200329"/>
          </a:xfrm>
        </p:grpSpPr>
        <p:sp>
          <p:nvSpPr>
            <p:cNvPr id="22" name="下箭头 21"/>
            <p:cNvSpPr/>
            <p:nvPr/>
          </p:nvSpPr>
          <p:spPr>
            <a:xfrm rot="5400000" flipV="1">
              <a:off x="6282200" y="5372225"/>
              <a:ext cx="540000" cy="360000"/>
            </a:xfrm>
            <a:prstGeom prst="downArrow">
              <a:avLst/>
            </a:prstGeom>
            <a:ln/>
          </p:spPr>
          <p:style>
            <a:lnRef idx="1">
              <a:schemeClr val="dk1"/>
            </a:lnRef>
            <a:fillRef idx="2">
              <a:schemeClr val="dk1"/>
            </a:fillRef>
            <a:effectRef idx="1">
              <a:schemeClr val="dk1"/>
            </a:effectRef>
            <a:fontRef idx="minor">
              <a:schemeClr val="dk1"/>
            </a:fontRef>
          </p:style>
          <p:txBody>
            <a:bodyPr wrap="square" rtlCol="0" anchor="ctr">
              <a:spAutoFit/>
            </a:bodyPr>
            <a:lstStyle/>
            <a:p>
              <a:pPr algn="ctr">
                <a:lnSpc>
                  <a:spcPct val="130000"/>
                </a:lnSpc>
                <a:buClr>
                  <a:srgbClr val="0F1249"/>
                </a:buClr>
                <a:buSzPct val="65000"/>
              </a:pPr>
              <a:endParaRPr lang="zh-CN" altLang="en-US" sz="2400" b="1" smtClean="0">
                <a:solidFill>
                  <a:schemeClr val="bg1"/>
                </a:solidFill>
                <a:latin typeface="微软雅黑" pitchFamily="34" charset="-122"/>
                <a:ea typeface="微软雅黑" pitchFamily="34" charset="-122"/>
              </a:endParaRPr>
            </a:p>
          </p:txBody>
        </p:sp>
        <p:sp>
          <p:nvSpPr>
            <p:cNvPr id="51" name="矩形 50"/>
            <p:cNvSpPr/>
            <p:nvPr/>
          </p:nvSpPr>
          <p:spPr>
            <a:xfrm>
              <a:off x="6804248" y="4844326"/>
              <a:ext cx="2063527" cy="1200329"/>
            </a:xfrm>
            <a:prstGeom prst="rect">
              <a:avLst/>
            </a:prstGeom>
          </p:spPr>
          <p:style>
            <a:lnRef idx="1">
              <a:schemeClr val="accent2"/>
            </a:lnRef>
            <a:fillRef idx="3">
              <a:schemeClr val="accent2"/>
            </a:fillRef>
            <a:effectRef idx="2">
              <a:schemeClr val="accent2"/>
            </a:effectRef>
            <a:fontRef idx="minor">
              <a:schemeClr val="lt1"/>
            </a:fontRef>
          </p:style>
          <p:txBody>
            <a:bodyPr wrap="square" anchor="ctr">
              <a:spAutoFit/>
            </a:bodyPr>
            <a:lstStyle/>
            <a:p>
              <a:pPr algn="ctr"/>
              <a:r>
                <a:rPr lang="en-US" altLang="zh-CN" sz="2400" dirty="0">
                  <a:latin typeface="微软雅黑" panose="020B0503020204020204" pitchFamily="34" charset="-122"/>
                  <a:ea typeface="微软雅黑" panose="020B0503020204020204" pitchFamily="34" charset="-122"/>
                </a:rPr>
                <a:t>Intermediate Processing Constraints</a:t>
              </a:r>
            </a:p>
          </p:txBody>
        </p:sp>
      </p:grpSp>
      <p:sp>
        <p:nvSpPr>
          <p:cNvPr id="54" name="爆炸形 1 53"/>
          <p:cNvSpPr/>
          <p:nvPr/>
        </p:nvSpPr>
        <p:spPr>
          <a:xfrm>
            <a:off x="755576" y="2270279"/>
            <a:ext cx="3145072" cy="1158288"/>
          </a:xfrm>
          <a:prstGeom prst="irregularSeal1">
            <a:avLst/>
          </a:prstGeom>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lnSpc>
                <a:spcPct val="130000"/>
              </a:lnSpc>
              <a:buClr>
                <a:srgbClr val="0F1249"/>
              </a:buClr>
              <a:buSzPct val="65000"/>
            </a:pPr>
            <a:r>
              <a:rPr lang="en-US" altLang="zh-CN" sz="1600" b="1" dirty="0">
                <a:solidFill>
                  <a:srgbClr val="C00000"/>
                </a:solidFill>
                <a:latin typeface="微软雅黑" pitchFamily="34" charset="-122"/>
                <a:ea typeface="微软雅黑" pitchFamily="34" charset="-122"/>
              </a:rPr>
              <a:t>cost-inefficient</a:t>
            </a:r>
            <a:endParaRPr lang="zh-CN" altLang="en-US" sz="1600" b="1" dirty="0" smtClean="0">
              <a:solidFill>
                <a:srgbClr val="C00000"/>
              </a:solidFill>
              <a:latin typeface="微软雅黑" pitchFamily="34" charset="-122"/>
              <a:ea typeface="微软雅黑" pitchFamily="34" charset="-122"/>
            </a:endParaRPr>
          </a:p>
        </p:txBody>
      </p:sp>
      <p:grpSp>
        <p:nvGrpSpPr>
          <p:cNvPr id="81" name="组合 80"/>
          <p:cNvGrpSpPr/>
          <p:nvPr/>
        </p:nvGrpSpPr>
        <p:grpSpPr>
          <a:xfrm>
            <a:off x="6228769" y="1981061"/>
            <a:ext cx="1943631" cy="1241633"/>
            <a:chOff x="6289430" y="1981061"/>
            <a:chExt cx="1943631" cy="1241633"/>
          </a:xfrm>
        </p:grpSpPr>
        <p:grpSp>
          <p:nvGrpSpPr>
            <p:cNvPr id="78" name="组合 77"/>
            <p:cNvGrpSpPr/>
            <p:nvPr/>
          </p:nvGrpSpPr>
          <p:grpSpPr>
            <a:xfrm>
              <a:off x="6289430" y="1981061"/>
              <a:ext cx="1943631" cy="832617"/>
              <a:chOff x="6289430" y="1981061"/>
              <a:chExt cx="1943631" cy="832617"/>
            </a:xfrm>
          </p:grpSpPr>
          <p:sp>
            <p:nvSpPr>
              <p:cNvPr id="63" name="圆角矩形 62"/>
              <p:cNvSpPr/>
              <p:nvPr/>
            </p:nvSpPr>
            <p:spPr>
              <a:xfrm>
                <a:off x="6433446" y="2053822"/>
                <a:ext cx="1655600" cy="634746"/>
              </a:xfrm>
              <a:prstGeom prst="roundRect">
                <a:avLst/>
              </a:prstGeom>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zh-CN" sz="2400" dirty="0" smtClean="0">
                    <a:latin typeface="微软雅黑" panose="020B0503020204020204" pitchFamily="34" charset="-122"/>
                    <a:ea typeface="微软雅黑" panose="020B0503020204020204" pitchFamily="34" charset="-122"/>
                  </a:rPr>
                  <a:t>Big-node</a:t>
                </a:r>
                <a:endParaRPr lang="zh-CN" altLang="en-US" sz="2400" dirty="0">
                  <a:latin typeface="微软雅黑" panose="020B0503020204020204" pitchFamily="34" charset="-122"/>
                  <a:ea typeface="微软雅黑" panose="020B0503020204020204" pitchFamily="34" charset="-122"/>
                </a:endParaRPr>
              </a:p>
            </p:txBody>
          </p:sp>
          <p:sp>
            <p:nvSpPr>
              <p:cNvPr id="62" name="Rectangle 42"/>
              <p:cNvSpPr/>
              <p:nvPr/>
            </p:nvSpPr>
            <p:spPr bwMode="auto">
              <a:xfrm>
                <a:off x="6289430" y="1981061"/>
                <a:ext cx="1943631" cy="832617"/>
              </a:xfrm>
              <a:prstGeom prst="rect">
                <a:avLst/>
              </a:prstGeom>
              <a:noFill/>
              <a:ln>
                <a:solidFill>
                  <a:srgbClr val="C00000"/>
                </a:solidFill>
                <a:prstDash val="dash"/>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wrap="none"/>
              <a:lstStyle/>
              <a:p>
                <a:pPr>
                  <a:defRPr/>
                </a:pPr>
                <a:endParaRPr kumimoji="1" lang="zh-CN" altLang="en-US" sz="2400">
                  <a:solidFill>
                    <a:prstClr val="black"/>
                  </a:solidFill>
                  <a:latin typeface="微软雅黑" pitchFamily="34" charset="-122"/>
                  <a:ea typeface="微软雅黑" pitchFamily="34" charset="-122"/>
                  <a:cs typeface="Times New Roman" pitchFamily="18" charset="0"/>
                </a:endParaRPr>
              </a:p>
            </p:txBody>
          </p:sp>
        </p:grpSp>
        <p:cxnSp>
          <p:nvCxnSpPr>
            <p:cNvPr id="59" name="直接连接符 58"/>
            <p:cNvCxnSpPr/>
            <p:nvPr/>
          </p:nvCxnSpPr>
          <p:spPr>
            <a:xfrm flipH="1">
              <a:off x="6433446" y="2820704"/>
              <a:ext cx="394082" cy="401989"/>
            </a:xfrm>
            <a:prstGeom prst="line">
              <a:avLst/>
            </a:prstGeom>
            <a:noFill/>
            <a:ln>
              <a:solidFill>
                <a:srgbClr val="C00000"/>
              </a:solidFill>
              <a:prstDash val="dash"/>
              <a:headEnd type="none" w="med" len="med"/>
              <a:tailEnd type="none" w="med" len="med"/>
            </a:ln>
          </p:spPr>
          <p:style>
            <a:lnRef idx="2">
              <a:schemeClr val="accent2"/>
            </a:lnRef>
            <a:fillRef idx="1">
              <a:schemeClr val="lt1"/>
            </a:fillRef>
            <a:effectRef idx="0">
              <a:schemeClr val="accent2"/>
            </a:effectRef>
            <a:fontRef idx="minor">
              <a:schemeClr val="dk1"/>
            </a:fontRef>
          </p:style>
        </p:cxnSp>
        <p:cxnSp>
          <p:nvCxnSpPr>
            <p:cNvPr id="60" name="直接连接符 59"/>
            <p:cNvCxnSpPr/>
            <p:nvPr/>
          </p:nvCxnSpPr>
          <p:spPr>
            <a:xfrm flipH="1" flipV="1">
              <a:off x="6289430" y="2820704"/>
              <a:ext cx="82770" cy="401990"/>
            </a:xfrm>
            <a:prstGeom prst="line">
              <a:avLst/>
            </a:prstGeom>
            <a:noFill/>
            <a:ln>
              <a:solidFill>
                <a:srgbClr val="C00000"/>
              </a:solidFill>
              <a:prstDash val="dash"/>
              <a:headEnd type="none" w="med" len="med"/>
              <a:tailEnd type="none" w="med" len="med"/>
            </a:ln>
          </p:spPr>
          <p:style>
            <a:lnRef idx="2">
              <a:schemeClr val="accent2"/>
            </a:lnRef>
            <a:fillRef idx="1">
              <a:schemeClr val="lt1"/>
            </a:fillRef>
            <a:effectRef idx="0">
              <a:schemeClr val="accent2"/>
            </a:effectRef>
            <a:fontRef idx="minor">
              <a:schemeClr val="dk1"/>
            </a:fontRef>
          </p:style>
        </p:cxnSp>
      </p:grpSp>
      <p:cxnSp>
        <p:nvCxnSpPr>
          <p:cNvPr id="83" name="直接连接符 82"/>
          <p:cNvCxnSpPr/>
          <p:nvPr/>
        </p:nvCxnSpPr>
        <p:spPr>
          <a:xfrm>
            <a:off x="4559300" y="2169144"/>
            <a:ext cx="0" cy="2556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229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81"/>
                                        </p:tgtEl>
                                        <p:attrNameLst>
                                          <p:attrName>style.visibility</p:attrName>
                                        </p:attrNameLst>
                                      </p:cBhvr>
                                      <p:to>
                                        <p:strVal val="visible"/>
                                      </p:to>
                                    </p:set>
                                    <p:animEffect transition="in" filter="fade">
                                      <p:cBhvr>
                                        <p:cTn id="25" dur="1000"/>
                                        <p:tgtEl>
                                          <p:spTgt spid="81"/>
                                        </p:tgtEl>
                                      </p:cBhvr>
                                    </p:animEffect>
                                    <p:anim calcmode="lin" valueType="num">
                                      <p:cBhvr>
                                        <p:cTn id="26" dur="1000" fill="hold"/>
                                        <p:tgtEl>
                                          <p:spTgt spid="81"/>
                                        </p:tgtEl>
                                        <p:attrNameLst>
                                          <p:attrName>ppt_x</p:attrName>
                                        </p:attrNameLst>
                                      </p:cBhvr>
                                      <p:tavLst>
                                        <p:tav tm="0">
                                          <p:val>
                                            <p:strVal val="#ppt_x"/>
                                          </p:val>
                                        </p:tav>
                                        <p:tav tm="100000">
                                          <p:val>
                                            <p:strVal val="#ppt_x"/>
                                          </p:val>
                                        </p:tav>
                                      </p:tavLst>
                                    </p:anim>
                                    <p:anim calcmode="lin" valueType="num">
                                      <p:cBhvr>
                                        <p:cTn id="27"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Background</a:t>
            </a:r>
            <a:endParaRPr lang="zh-CN" altLang="en-US" dirty="0"/>
          </a:p>
        </p:txBody>
      </p:sp>
      <p:sp>
        <p:nvSpPr>
          <p:cNvPr id="3" name="灯片编号占位符 2"/>
          <p:cNvSpPr>
            <a:spLocks noGrp="1"/>
          </p:cNvSpPr>
          <p:nvPr>
            <p:ph type="sldNum" sz="quarter" idx="12"/>
          </p:nvPr>
        </p:nvSpPr>
        <p:spPr/>
        <p:txBody>
          <a:bodyPr/>
          <a:lstStyle/>
          <a:p>
            <a:pPr>
              <a:defRPr/>
            </a:pPr>
            <a:fld id="{B495F770-942E-4027-A610-CDA6B96B7F2B}" type="slidenum">
              <a:rPr lang="zh-CN" altLang="en-US" smtClean="0"/>
              <a:pPr>
                <a:defRPr/>
              </a:pPr>
              <a:t>5</a:t>
            </a:fld>
            <a:endParaRPr lang="zh-CN" altLang="en-US"/>
          </a:p>
        </p:txBody>
      </p:sp>
      <p:sp>
        <p:nvSpPr>
          <p:cNvPr id="10" name="TextBox 9"/>
          <p:cNvSpPr txBox="1"/>
          <p:nvPr/>
        </p:nvSpPr>
        <p:spPr>
          <a:xfrm>
            <a:off x="251520" y="1412776"/>
            <a:ext cx="8640960" cy="954107"/>
          </a:xfrm>
          <a:prstGeom prst="rect">
            <a:avLst/>
          </a:prstGeom>
          <a:noFill/>
        </p:spPr>
        <p:txBody>
          <a:bodyPr wrap="square" rtlCol="0">
            <a:spAutoFit/>
          </a:bodyPr>
          <a:lstStyle/>
          <a:p>
            <a:r>
              <a:rPr lang="en-US" altLang="zh-CN" sz="2800" b="1" dirty="0">
                <a:solidFill>
                  <a:srgbClr val="0070C0"/>
                </a:solidFill>
              </a:rPr>
              <a:t>An example: Handling data-intensive workloads </a:t>
            </a:r>
            <a:r>
              <a:rPr lang="en-US" altLang="zh-CN" sz="2800" b="1" dirty="0" smtClean="0">
                <a:solidFill>
                  <a:srgbClr val="0070C0"/>
                </a:solidFill>
              </a:rPr>
              <a:t>with </a:t>
            </a:r>
            <a:r>
              <a:rPr lang="en-US" altLang="zh-CN" sz="2800" b="1" dirty="0">
                <a:solidFill>
                  <a:srgbClr val="0070C0"/>
                </a:solidFill>
              </a:rPr>
              <a:t>intermediate processing </a:t>
            </a:r>
            <a:r>
              <a:rPr lang="en-US" altLang="zh-CN" sz="2800" b="1" dirty="0" smtClean="0">
                <a:solidFill>
                  <a:srgbClr val="0070C0"/>
                </a:solidFill>
              </a:rPr>
              <a:t>constraints</a:t>
            </a:r>
          </a:p>
        </p:txBody>
      </p:sp>
      <p:graphicFrame>
        <p:nvGraphicFramePr>
          <p:cNvPr id="4" name="对象 3"/>
          <p:cNvGraphicFramePr>
            <a:graphicFrameLocks noChangeAspect="1"/>
          </p:cNvGraphicFramePr>
          <p:nvPr>
            <p:extLst>
              <p:ext uri="{D42A27DB-BD31-4B8C-83A1-F6EECF244321}">
                <p14:modId xmlns:p14="http://schemas.microsoft.com/office/powerpoint/2010/main" val="4168561044"/>
              </p:ext>
            </p:extLst>
          </p:nvPr>
        </p:nvGraphicFramePr>
        <p:xfrm>
          <a:off x="-108520" y="2448019"/>
          <a:ext cx="5487988" cy="3441700"/>
        </p:xfrm>
        <a:graphic>
          <a:graphicData uri="http://schemas.openxmlformats.org/presentationml/2006/ole">
            <mc:AlternateContent xmlns:mc="http://schemas.openxmlformats.org/markup-compatibility/2006">
              <mc:Choice xmlns:v="urn:schemas-microsoft-com:vml" Requires="v">
                <p:oleObj spid="_x0000_s58609" name="Visio" r:id="rId4" imgW="4953172" imgH="3105035" progId="Visio.Drawing.15">
                  <p:embed/>
                </p:oleObj>
              </mc:Choice>
              <mc:Fallback>
                <p:oleObj name="Visio" r:id="rId4" imgW="4953172" imgH="3105035" progId="Visio.Drawing.15">
                  <p:embed/>
                  <p:pic>
                    <p:nvPicPr>
                      <p:cNvPr id="0" name=""/>
                      <p:cNvPicPr/>
                      <p:nvPr/>
                    </p:nvPicPr>
                    <p:blipFill>
                      <a:blip r:embed="rId5"/>
                      <a:stretch>
                        <a:fillRect/>
                      </a:stretch>
                    </p:blipFill>
                    <p:spPr>
                      <a:xfrm>
                        <a:off x="-108520" y="2448019"/>
                        <a:ext cx="5487988" cy="3441700"/>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4173434764"/>
              </p:ext>
            </p:extLst>
          </p:nvPr>
        </p:nvGraphicFramePr>
        <p:xfrm>
          <a:off x="4319464" y="2420888"/>
          <a:ext cx="4968875" cy="3597275"/>
        </p:xfrm>
        <a:graphic>
          <a:graphicData uri="http://schemas.openxmlformats.org/presentationml/2006/ole">
            <mc:AlternateContent xmlns:mc="http://schemas.openxmlformats.org/markup-compatibility/2006">
              <mc:Choice xmlns:v="urn:schemas-microsoft-com:vml" Requires="v">
                <p:oleObj spid="_x0000_s58610" name="Visio" r:id="rId6" imgW="4486340" imgH="3247910" progId="Visio.Drawing.15">
                  <p:embed/>
                </p:oleObj>
              </mc:Choice>
              <mc:Fallback>
                <p:oleObj name="Visio" r:id="rId6" imgW="4486340" imgH="3247910" progId="Visio.Drawing.15">
                  <p:embed/>
                  <p:pic>
                    <p:nvPicPr>
                      <p:cNvPr id="0" name=""/>
                      <p:cNvPicPr/>
                      <p:nvPr/>
                    </p:nvPicPr>
                    <p:blipFill>
                      <a:blip r:embed="rId7"/>
                      <a:stretch>
                        <a:fillRect/>
                      </a:stretch>
                    </p:blipFill>
                    <p:spPr>
                      <a:xfrm>
                        <a:off x="4319464" y="2420888"/>
                        <a:ext cx="4968875" cy="3597275"/>
                      </a:xfrm>
                      <a:prstGeom prst="rect">
                        <a:avLst/>
                      </a:prstGeom>
                    </p:spPr>
                  </p:pic>
                </p:oleObj>
              </mc:Fallback>
            </mc:AlternateContent>
          </a:graphicData>
        </a:graphic>
      </p:graphicFrame>
    </p:spTree>
    <p:extLst>
      <p:ext uri="{BB962C8B-B14F-4D97-AF65-F5344CB8AC3E}">
        <p14:creationId xmlns:p14="http://schemas.microsoft.com/office/powerpoint/2010/main" val="422184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Background</a:t>
            </a:r>
            <a:endParaRPr lang="zh-CN" altLang="en-US" dirty="0"/>
          </a:p>
        </p:txBody>
      </p:sp>
      <p:sp>
        <p:nvSpPr>
          <p:cNvPr id="3" name="灯片编号占位符 2"/>
          <p:cNvSpPr>
            <a:spLocks noGrp="1"/>
          </p:cNvSpPr>
          <p:nvPr>
            <p:ph type="sldNum" sz="quarter" idx="12"/>
          </p:nvPr>
        </p:nvSpPr>
        <p:spPr/>
        <p:txBody>
          <a:bodyPr/>
          <a:lstStyle/>
          <a:p>
            <a:pPr>
              <a:defRPr/>
            </a:pPr>
            <a:fld id="{B495F770-942E-4027-A610-CDA6B96B7F2B}" type="slidenum">
              <a:rPr lang="zh-CN" altLang="en-US" smtClean="0"/>
              <a:pPr>
                <a:defRPr/>
              </a:pPr>
              <a:t>6</a:t>
            </a:fld>
            <a:endParaRPr lang="zh-CN" altLang="en-US"/>
          </a:p>
        </p:txBody>
      </p:sp>
      <p:sp>
        <p:nvSpPr>
          <p:cNvPr id="10" name="TextBox 9"/>
          <p:cNvSpPr txBox="1"/>
          <p:nvPr/>
        </p:nvSpPr>
        <p:spPr>
          <a:xfrm>
            <a:off x="257796" y="3858973"/>
            <a:ext cx="8424936" cy="523220"/>
          </a:xfrm>
          <a:prstGeom prst="rect">
            <a:avLst/>
          </a:prstGeom>
          <a:noFill/>
        </p:spPr>
        <p:txBody>
          <a:bodyPr wrap="square" rtlCol="0">
            <a:spAutoFit/>
          </a:bodyPr>
          <a:lstStyle/>
          <a:p>
            <a:r>
              <a:rPr lang="en-US" altLang="zh-CN" sz="2800" b="1" dirty="0" smtClean="0">
                <a:solidFill>
                  <a:srgbClr val="0070C0"/>
                </a:solidFill>
              </a:rPr>
              <a:t>Components </a:t>
            </a:r>
            <a:r>
              <a:rPr lang="en-US" altLang="zh-CN" sz="2800" b="1" dirty="0">
                <a:solidFill>
                  <a:srgbClr val="0070C0"/>
                </a:solidFill>
              </a:rPr>
              <a:t>of flow completion time</a:t>
            </a:r>
            <a:endParaRPr lang="en-US" altLang="zh-CN" sz="2800" b="1" dirty="0" smtClean="0">
              <a:solidFill>
                <a:srgbClr val="0070C0"/>
              </a:solidFill>
            </a:endParaRPr>
          </a:p>
        </p:txBody>
      </p:sp>
      <p:graphicFrame>
        <p:nvGraphicFramePr>
          <p:cNvPr id="6" name="对象 5"/>
          <p:cNvGraphicFramePr>
            <a:graphicFrameLocks noChangeAspect="1"/>
          </p:cNvGraphicFramePr>
          <p:nvPr>
            <p:extLst>
              <p:ext uri="{D42A27DB-BD31-4B8C-83A1-F6EECF244321}">
                <p14:modId xmlns:p14="http://schemas.microsoft.com/office/powerpoint/2010/main" val="1346695137"/>
              </p:ext>
            </p:extLst>
          </p:nvPr>
        </p:nvGraphicFramePr>
        <p:xfrm>
          <a:off x="257796" y="3717032"/>
          <a:ext cx="8612882" cy="2416141"/>
        </p:xfrm>
        <a:graphic>
          <a:graphicData uri="http://schemas.openxmlformats.org/presentationml/2006/ole">
            <mc:AlternateContent xmlns:mc="http://schemas.openxmlformats.org/markup-compatibility/2006">
              <mc:Choice xmlns:v="urn:schemas-microsoft-com:vml" Requires="v">
                <p:oleObj spid="_x0000_s51414" name="Visio" r:id="rId4" imgW="5733000" imgH="1607400" progId="Visio.Drawing.15">
                  <p:embed/>
                </p:oleObj>
              </mc:Choice>
              <mc:Fallback>
                <p:oleObj name="Visio" r:id="rId4" imgW="5733000" imgH="1607400" progId="Visio.Drawing.15">
                  <p:embed/>
                  <p:pic>
                    <p:nvPicPr>
                      <p:cNvPr id="0" name=""/>
                      <p:cNvPicPr/>
                      <p:nvPr/>
                    </p:nvPicPr>
                    <p:blipFill>
                      <a:blip r:embed="rId5"/>
                      <a:stretch>
                        <a:fillRect/>
                      </a:stretch>
                    </p:blipFill>
                    <p:spPr>
                      <a:xfrm>
                        <a:off x="257796" y="3717032"/>
                        <a:ext cx="8612882" cy="2416141"/>
                      </a:xfrm>
                      <a:prstGeom prst="rect">
                        <a:avLst/>
                      </a:prstGeom>
                    </p:spPr>
                  </p:pic>
                </p:oleObj>
              </mc:Fallback>
            </mc:AlternateContent>
          </a:graphicData>
        </a:graphic>
      </p:graphicFrame>
      <p:sp>
        <p:nvSpPr>
          <p:cNvPr id="8" name="TextBox 9"/>
          <p:cNvSpPr txBox="1"/>
          <p:nvPr/>
        </p:nvSpPr>
        <p:spPr>
          <a:xfrm>
            <a:off x="257796" y="1401573"/>
            <a:ext cx="8424936" cy="523220"/>
          </a:xfrm>
          <a:prstGeom prst="rect">
            <a:avLst/>
          </a:prstGeom>
          <a:noFill/>
        </p:spPr>
        <p:txBody>
          <a:bodyPr wrap="square" rtlCol="0">
            <a:spAutoFit/>
          </a:bodyPr>
          <a:lstStyle/>
          <a:p>
            <a:r>
              <a:rPr lang="en-US" altLang="zh-CN" sz="2800" b="1" dirty="0" smtClean="0">
                <a:solidFill>
                  <a:srgbClr val="0070C0"/>
                </a:solidFill>
              </a:rPr>
              <a:t>Flows </a:t>
            </a:r>
            <a:r>
              <a:rPr lang="en-US" altLang="zh-CN" sz="2800" b="1" dirty="0">
                <a:solidFill>
                  <a:srgbClr val="0070C0"/>
                </a:solidFill>
              </a:rPr>
              <a:t>of a soft </a:t>
            </a:r>
            <a:r>
              <a:rPr lang="en-US" altLang="zh-CN" sz="2800" b="1" dirty="0" smtClean="0">
                <a:solidFill>
                  <a:srgbClr val="0070C0"/>
                </a:solidFill>
              </a:rPr>
              <a:t>real-time application</a:t>
            </a:r>
          </a:p>
        </p:txBody>
      </p:sp>
      <p:sp>
        <p:nvSpPr>
          <p:cNvPr id="11" name="内容占位符 2"/>
          <p:cNvSpPr>
            <a:spLocks noGrp="1"/>
          </p:cNvSpPr>
          <p:nvPr>
            <p:ph idx="1"/>
          </p:nvPr>
        </p:nvSpPr>
        <p:spPr>
          <a:xfrm>
            <a:off x="391468" y="2033641"/>
            <a:ext cx="8656362" cy="1440159"/>
          </a:xfrm>
        </p:spPr>
        <p:txBody>
          <a:bodyPr/>
          <a:lstStyle/>
          <a:p>
            <a:pPr>
              <a:lnSpc>
                <a:spcPct val="120000"/>
              </a:lnSpc>
            </a:pPr>
            <a:r>
              <a:rPr lang="en-US" altLang="zh-CN" sz="2000" dirty="0" smtClean="0"/>
              <a:t>Flow</a:t>
            </a:r>
            <a:r>
              <a:rPr lang="en-US" altLang="zh-CN" sz="2000" dirty="0">
                <a:latin typeface="Times New Roman" panose="02020603050405020304" pitchFamily="18" charset="0"/>
                <a:cs typeface="Times New Roman" panose="02020603050405020304" pitchFamily="18" charset="0"/>
              </a:rPr>
              <a:t> </a:t>
            </a:r>
            <a:r>
              <a:rPr lang="en-US" altLang="zh-CN" sz="2000" dirty="0" smtClean="0"/>
              <a:t>expected </a:t>
            </a:r>
            <a:r>
              <a:rPr lang="en-US" altLang="zh-CN" sz="2000" dirty="0"/>
              <a:t>completion time varies due to </a:t>
            </a:r>
            <a:r>
              <a:rPr lang="en-US" altLang="zh-CN" sz="2000" dirty="0" smtClean="0"/>
              <a:t>the interdependence </a:t>
            </a:r>
            <a:r>
              <a:rPr lang="en-US" altLang="zh-CN" sz="2000" dirty="0"/>
              <a:t>of flows, i.e., deadline of each flow </a:t>
            </a:r>
            <a:r>
              <a:rPr lang="en-US" altLang="zh-CN" sz="2000" dirty="0" smtClean="0"/>
              <a:t>might be </a:t>
            </a:r>
            <a:r>
              <a:rPr lang="en-US" altLang="zh-CN" sz="2000" dirty="0"/>
              <a:t>discrepant [5]. </a:t>
            </a:r>
            <a:endParaRPr lang="en-US" altLang="zh-CN" sz="2000" dirty="0" smtClean="0"/>
          </a:p>
          <a:p>
            <a:pPr>
              <a:lnSpc>
                <a:spcPct val="120000"/>
              </a:lnSpc>
            </a:pPr>
            <a:r>
              <a:rPr lang="en-US" altLang="zh-CN" sz="2000" dirty="0" smtClean="0"/>
              <a:t>Meanwhile</a:t>
            </a:r>
            <a:r>
              <a:rPr lang="en-US" altLang="zh-CN" sz="2000" dirty="0"/>
              <a:t>, the flow is still meaningful </a:t>
            </a:r>
            <a:r>
              <a:rPr lang="en-US" altLang="zh-CN" sz="2000" dirty="0" smtClean="0"/>
              <a:t>and contributes </a:t>
            </a:r>
            <a:r>
              <a:rPr lang="en-US" altLang="zh-CN" sz="2000" dirty="0"/>
              <a:t>to the application even if it misses the deadline [6].</a:t>
            </a:r>
          </a:p>
        </p:txBody>
      </p:sp>
    </p:spTree>
    <p:extLst>
      <p:ext uri="{BB962C8B-B14F-4D97-AF65-F5344CB8AC3E}">
        <p14:creationId xmlns:p14="http://schemas.microsoft.com/office/powerpoint/2010/main" val="401069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Objective</a:t>
            </a:r>
            <a:endParaRPr lang="zh-CN" altLang="en-US" dirty="0"/>
          </a:p>
        </p:txBody>
      </p:sp>
      <p:sp>
        <p:nvSpPr>
          <p:cNvPr id="3" name="灯片编号占位符 2"/>
          <p:cNvSpPr>
            <a:spLocks noGrp="1"/>
          </p:cNvSpPr>
          <p:nvPr>
            <p:ph type="sldNum" sz="quarter" idx="12"/>
          </p:nvPr>
        </p:nvSpPr>
        <p:spPr/>
        <p:txBody>
          <a:bodyPr/>
          <a:lstStyle/>
          <a:p>
            <a:pPr>
              <a:defRPr/>
            </a:pPr>
            <a:fld id="{B495F770-942E-4027-A610-CDA6B96B7F2B}" type="slidenum">
              <a:rPr lang="zh-CN" altLang="en-US" smtClean="0"/>
              <a:pPr>
                <a:defRPr/>
              </a:pPr>
              <a:t>7</a:t>
            </a:fld>
            <a:endParaRPr lang="zh-CN" altLang="en-US"/>
          </a:p>
        </p:txBody>
      </p:sp>
      <p:sp>
        <p:nvSpPr>
          <p:cNvPr id="10" name="TextBox 9"/>
          <p:cNvSpPr txBox="1"/>
          <p:nvPr/>
        </p:nvSpPr>
        <p:spPr>
          <a:xfrm>
            <a:off x="261864" y="1482709"/>
            <a:ext cx="8424936" cy="954107"/>
          </a:xfrm>
          <a:prstGeom prst="rect">
            <a:avLst/>
          </a:prstGeom>
          <a:noFill/>
        </p:spPr>
        <p:txBody>
          <a:bodyPr wrap="square" rtlCol="0">
            <a:spAutoFit/>
          </a:bodyPr>
          <a:lstStyle/>
          <a:p>
            <a:r>
              <a:rPr lang="en-US" altLang="zh-CN" sz="2800" b="1" dirty="0" smtClean="0">
                <a:solidFill>
                  <a:srgbClr val="0070C0"/>
                </a:solidFill>
              </a:rPr>
              <a:t>Optimizing </a:t>
            </a:r>
            <a:r>
              <a:rPr lang="en-US" altLang="zh-CN" sz="2800" b="1" dirty="0">
                <a:solidFill>
                  <a:srgbClr val="0070C0"/>
                </a:solidFill>
              </a:rPr>
              <a:t>the application tardiness means minimizing</a:t>
            </a:r>
          </a:p>
          <a:p>
            <a:r>
              <a:rPr lang="en-US" altLang="zh-CN" sz="2800" b="1" dirty="0">
                <a:solidFill>
                  <a:srgbClr val="0070C0"/>
                </a:solidFill>
              </a:rPr>
              <a:t>the total tardiness of all distributed flows</a:t>
            </a:r>
          </a:p>
        </p:txBody>
      </p:sp>
      <p:graphicFrame>
        <p:nvGraphicFramePr>
          <p:cNvPr id="6" name="对象 5"/>
          <p:cNvGraphicFramePr>
            <a:graphicFrameLocks noChangeAspect="1"/>
          </p:cNvGraphicFramePr>
          <p:nvPr>
            <p:extLst>
              <p:ext uri="{D42A27DB-BD31-4B8C-83A1-F6EECF244321}">
                <p14:modId xmlns:p14="http://schemas.microsoft.com/office/powerpoint/2010/main" val="1137269352"/>
              </p:ext>
            </p:extLst>
          </p:nvPr>
        </p:nvGraphicFramePr>
        <p:xfrm>
          <a:off x="36513" y="3443734"/>
          <a:ext cx="9036050" cy="2509838"/>
        </p:xfrm>
        <a:graphic>
          <a:graphicData uri="http://schemas.openxmlformats.org/presentationml/2006/ole">
            <mc:AlternateContent xmlns:mc="http://schemas.openxmlformats.org/markup-compatibility/2006">
              <mc:Choice xmlns:v="urn:schemas-microsoft-com:vml" Requires="v">
                <p:oleObj spid="_x0000_s59508" name="Visio" r:id="rId4" imgW="5724460" imgH="1590560" progId="Visio.Drawing.15">
                  <p:embed/>
                </p:oleObj>
              </mc:Choice>
              <mc:Fallback>
                <p:oleObj name="Visio" r:id="rId4" imgW="5724460" imgH="1590560" progId="Visio.Drawing.15">
                  <p:embed/>
                  <p:pic>
                    <p:nvPicPr>
                      <p:cNvPr id="0" name=""/>
                      <p:cNvPicPr/>
                      <p:nvPr/>
                    </p:nvPicPr>
                    <p:blipFill>
                      <a:blip r:embed="rId5"/>
                      <a:stretch>
                        <a:fillRect/>
                      </a:stretch>
                    </p:blipFill>
                    <p:spPr>
                      <a:xfrm>
                        <a:off x="36513" y="3443734"/>
                        <a:ext cx="9036050" cy="2509838"/>
                      </a:xfrm>
                      <a:prstGeom prst="rect">
                        <a:avLst/>
                      </a:prstGeom>
                    </p:spPr>
                  </p:pic>
                </p:oleObj>
              </mc:Fallback>
            </mc:AlternateContent>
          </a:graphicData>
        </a:graphic>
      </p:graphicFrame>
      <p:pic>
        <p:nvPicPr>
          <p:cNvPr id="4" name="图片 3"/>
          <p:cNvPicPr>
            <a:picLocks noChangeAspect="1"/>
          </p:cNvPicPr>
          <p:nvPr/>
        </p:nvPicPr>
        <p:blipFill>
          <a:blip r:embed="rId6"/>
          <a:stretch>
            <a:fillRect/>
          </a:stretch>
        </p:blipFill>
        <p:spPr>
          <a:xfrm>
            <a:off x="261864" y="2780928"/>
            <a:ext cx="2471462" cy="959617"/>
          </a:xfrm>
          <a:prstGeom prst="rect">
            <a:avLst/>
          </a:prstGeom>
        </p:spPr>
      </p:pic>
      <p:pic>
        <p:nvPicPr>
          <p:cNvPr id="5" name="图片 4"/>
          <p:cNvPicPr>
            <a:picLocks noChangeAspect="1"/>
          </p:cNvPicPr>
          <p:nvPr/>
        </p:nvPicPr>
        <p:blipFill>
          <a:blip r:embed="rId7"/>
          <a:stretch>
            <a:fillRect/>
          </a:stretch>
        </p:blipFill>
        <p:spPr>
          <a:xfrm>
            <a:off x="3002457" y="2780928"/>
            <a:ext cx="5832649" cy="1030177"/>
          </a:xfrm>
          <a:prstGeom prst="rect">
            <a:avLst/>
          </a:prstGeom>
        </p:spPr>
      </p:pic>
    </p:spTree>
    <p:extLst>
      <p:ext uri="{BB962C8B-B14F-4D97-AF65-F5344CB8AC3E}">
        <p14:creationId xmlns:p14="http://schemas.microsoft.com/office/powerpoint/2010/main" val="125254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Challenge</a:t>
            </a:r>
            <a:endParaRPr lang="zh-CN" altLang="en-US" dirty="0"/>
          </a:p>
        </p:txBody>
      </p:sp>
      <p:sp>
        <p:nvSpPr>
          <p:cNvPr id="3" name="灯片编号占位符 2"/>
          <p:cNvSpPr>
            <a:spLocks noGrp="1"/>
          </p:cNvSpPr>
          <p:nvPr>
            <p:ph type="sldNum" sz="quarter" idx="12"/>
          </p:nvPr>
        </p:nvSpPr>
        <p:spPr/>
        <p:txBody>
          <a:bodyPr/>
          <a:lstStyle/>
          <a:p>
            <a:pPr>
              <a:defRPr/>
            </a:pPr>
            <a:fld id="{B495F770-942E-4027-A610-CDA6B96B7F2B}" type="slidenum">
              <a:rPr lang="zh-CN" altLang="en-US" smtClean="0"/>
              <a:pPr>
                <a:defRPr/>
              </a:pPr>
              <a:t>8</a:t>
            </a:fld>
            <a:endParaRPr lang="zh-CN" altLang="en-US"/>
          </a:p>
        </p:txBody>
      </p:sp>
      <p:sp>
        <p:nvSpPr>
          <p:cNvPr id="8" name="TextBox 9"/>
          <p:cNvSpPr txBox="1"/>
          <p:nvPr/>
        </p:nvSpPr>
        <p:spPr>
          <a:xfrm>
            <a:off x="257796" y="1401573"/>
            <a:ext cx="8424936" cy="523220"/>
          </a:xfrm>
          <a:prstGeom prst="rect">
            <a:avLst/>
          </a:prstGeom>
          <a:noFill/>
        </p:spPr>
        <p:txBody>
          <a:bodyPr wrap="square" rtlCol="0">
            <a:spAutoFit/>
          </a:bodyPr>
          <a:lstStyle/>
          <a:p>
            <a:r>
              <a:rPr lang="en-US" altLang="zh-CN" sz="2800" b="1" dirty="0" smtClean="0">
                <a:solidFill>
                  <a:srgbClr val="0070C0"/>
                </a:solidFill>
              </a:rPr>
              <a:t>Interaction </a:t>
            </a:r>
            <a:r>
              <a:rPr lang="en-US" altLang="zh-CN" sz="2800" b="1" dirty="0">
                <a:solidFill>
                  <a:srgbClr val="0070C0"/>
                </a:solidFill>
              </a:rPr>
              <a:t>of routing and </a:t>
            </a:r>
            <a:r>
              <a:rPr lang="en-US" altLang="zh-CN" sz="2800" b="1" dirty="0" smtClean="0">
                <a:solidFill>
                  <a:srgbClr val="0070C0"/>
                </a:solidFill>
              </a:rPr>
              <a:t>scheduling</a:t>
            </a:r>
          </a:p>
        </p:txBody>
      </p:sp>
      <p:sp>
        <p:nvSpPr>
          <p:cNvPr id="11" name="内容占位符 2"/>
          <p:cNvSpPr>
            <a:spLocks noGrp="1"/>
          </p:cNvSpPr>
          <p:nvPr>
            <p:ph idx="1"/>
          </p:nvPr>
        </p:nvSpPr>
        <p:spPr>
          <a:xfrm>
            <a:off x="391468" y="2033641"/>
            <a:ext cx="8656362" cy="2662171"/>
          </a:xfrm>
        </p:spPr>
        <p:txBody>
          <a:bodyPr/>
          <a:lstStyle/>
          <a:p>
            <a:pPr>
              <a:lnSpc>
                <a:spcPct val="120000"/>
              </a:lnSpc>
            </a:pPr>
            <a:r>
              <a:rPr lang="en-US" altLang="zh-CN" sz="2400" dirty="0" smtClean="0"/>
              <a:t>Makes </a:t>
            </a:r>
            <a:r>
              <a:rPr lang="en-US" altLang="zh-CN" sz="2400" dirty="0"/>
              <a:t>it challenging to </a:t>
            </a:r>
            <a:r>
              <a:rPr lang="en-US" altLang="zh-CN" sz="2400" dirty="0">
                <a:solidFill>
                  <a:srgbClr val="FF0000"/>
                </a:solidFill>
              </a:rPr>
              <a:t>simultaneously</a:t>
            </a:r>
            <a:r>
              <a:rPr lang="en-US" altLang="zh-CN" sz="2400" dirty="0"/>
              <a:t> reduce the </a:t>
            </a:r>
            <a:r>
              <a:rPr lang="en-US" altLang="zh-CN" sz="2400" dirty="0" err="1"/>
              <a:t>queueing</a:t>
            </a:r>
            <a:r>
              <a:rPr lang="en-US" altLang="zh-CN" sz="2400" dirty="0"/>
              <a:t> time, processing time, </a:t>
            </a:r>
            <a:r>
              <a:rPr lang="en-US" altLang="zh-CN" sz="2400" dirty="0" smtClean="0"/>
              <a:t>and routing delay</a:t>
            </a:r>
          </a:p>
          <a:p>
            <a:pPr lvl="1">
              <a:lnSpc>
                <a:spcPct val="120000"/>
              </a:lnSpc>
            </a:pPr>
            <a:r>
              <a:rPr lang="en-US" altLang="zh-CN" sz="1800" dirty="0"/>
              <a:t>A</a:t>
            </a:r>
            <a:r>
              <a:rPr lang="en-US" altLang="zh-CN" sz="1800" dirty="0" smtClean="0"/>
              <a:t>s </a:t>
            </a:r>
            <a:r>
              <a:rPr lang="en-US" altLang="zh-CN" sz="1800" dirty="0"/>
              <a:t>to a flow, being processed </a:t>
            </a:r>
            <a:r>
              <a:rPr lang="en-US" altLang="zh-CN" sz="1800" dirty="0" smtClean="0"/>
              <a:t>at a </a:t>
            </a:r>
            <a:r>
              <a:rPr lang="en-US" altLang="zh-CN" sz="1800" dirty="0">
                <a:solidFill>
                  <a:srgbClr val="FF0000"/>
                </a:solidFill>
              </a:rPr>
              <a:t>high-performance</a:t>
            </a:r>
            <a:r>
              <a:rPr lang="en-US" altLang="zh-CN" sz="1800" dirty="0"/>
              <a:t> big-node gains smaller processing </a:t>
            </a:r>
            <a:r>
              <a:rPr lang="en-US" altLang="zh-CN" sz="1800" dirty="0" smtClean="0"/>
              <a:t>time. However</a:t>
            </a:r>
            <a:r>
              <a:rPr lang="en-US" altLang="zh-CN" sz="1800" dirty="0"/>
              <a:t>, the </a:t>
            </a:r>
            <a:r>
              <a:rPr lang="en-US" altLang="zh-CN" sz="1800" dirty="0">
                <a:solidFill>
                  <a:srgbClr val="FF0000"/>
                </a:solidFill>
              </a:rPr>
              <a:t>path length </a:t>
            </a:r>
            <a:r>
              <a:rPr lang="en-US" altLang="zh-CN" sz="1800" dirty="0"/>
              <a:t>might be long. </a:t>
            </a:r>
            <a:endParaRPr lang="en-US" altLang="zh-CN" sz="1800" dirty="0" smtClean="0"/>
          </a:p>
          <a:p>
            <a:pPr lvl="1">
              <a:lnSpc>
                <a:spcPct val="120000"/>
              </a:lnSpc>
            </a:pPr>
            <a:r>
              <a:rPr lang="en-US" altLang="zh-CN" sz="1800" dirty="0" smtClean="0"/>
              <a:t>Achieving the minimal </a:t>
            </a:r>
            <a:r>
              <a:rPr lang="en-US" altLang="zh-CN" sz="1800" dirty="0">
                <a:solidFill>
                  <a:srgbClr val="FF0000"/>
                </a:solidFill>
              </a:rPr>
              <a:t>routing delay </a:t>
            </a:r>
            <a:r>
              <a:rPr lang="en-US" altLang="zh-CN" sz="1800" dirty="0"/>
              <a:t>is to select the big-node on its </a:t>
            </a:r>
            <a:r>
              <a:rPr lang="en-US" altLang="zh-CN" sz="1800" dirty="0" smtClean="0"/>
              <a:t>shortest path</a:t>
            </a:r>
            <a:r>
              <a:rPr lang="en-US" altLang="zh-CN" sz="1800" dirty="0"/>
              <a:t>. However, the </a:t>
            </a:r>
            <a:r>
              <a:rPr lang="en-US" altLang="zh-CN" sz="1800" dirty="0" err="1">
                <a:solidFill>
                  <a:srgbClr val="FF0000"/>
                </a:solidFill>
              </a:rPr>
              <a:t>queueing</a:t>
            </a:r>
            <a:r>
              <a:rPr lang="en-US" altLang="zh-CN" sz="1800" dirty="0">
                <a:solidFill>
                  <a:srgbClr val="FF0000"/>
                </a:solidFill>
              </a:rPr>
              <a:t> time</a:t>
            </a:r>
            <a:r>
              <a:rPr lang="en-US" altLang="zh-CN" sz="1800" dirty="0"/>
              <a:t> might be extremely long </a:t>
            </a:r>
            <a:r>
              <a:rPr lang="en-US" altLang="zh-CN" sz="1800" dirty="0" smtClean="0"/>
              <a:t>on an </a:t>
            </a:r>
            <a:r>
              <a:rPr lang="en-US" altLang="zh-CN" sz="1800" dirty="0">
                <a:solidFill>
                  <a:srgbClr val="FF0000"/>
                </a:solidFill>
              </a:rPr>
              <a:t>overloaded</a:t>
            </a:r>
            <a:r>
              <a:rPr lang="en-US" altLang="zh-CN" sz="1800" dirty="0"/>
              <a:t> big-node</a:t>
            </a:r>
            <a:r>
              <a:rPr lang="en-US" altLang="zh-CN" sz="1800" dirty="0" smtClean="0"/>
              <a:t>.</a:t>
            </a:r>
            <a:endParaRPr lang="en-US" altLang="zh-CN" sz="1800" dirty="0"/>
          </a:p>
        </p:txBody>
      </p:sp>
      <p:sp>
        <p:nvSpPr>
          <p:cNvPr id="6" name="矩形 5"/>
          <p:cNvSpPr/>
          <p:nvPr/>
        </p:nvSpPr>
        <p:spPr>
          <a:xfrm>
            <a:off x="457200" y="4944070"/>
            <a:ext cx="8225532" cy="1077218"/>
          </a:xfrm>
          <a:prstGeom prst="rect">
            <a:avLst/>
          </a:prstGeom>
          <a:solidFill>
            <a:srgbClr val="E5412D"/>
          </a:solidFill>
        </p:spPr>
        <p:style>
          <a:lnRef idx="3">
            <a:schemeClr val="lt1"/>
          </a:lnRef>
          <a:fillRef idx="1">
            <a:schemeClr val="accent2"/>
          </a:fillRef>
          <a:effectRef idx="1">
            <a:schemeClr val="accent2"/>
          </a:effectRef>
          <a:fontRef idx="minor">
            <a:schemeClr val="lt1"/>
          </a:fontRef>
        </p:style>
        <p:txBody>
          <a:bodyPr wrap="square" anchor="t">
            <a:spAutoFit/>
          </a:bodyPr>
          <a:lstStyle/>
          <a:p>
            <a:pPr algn="just"/>
            <a:r>
              <a:rPr lang="en-US" altLang="zh-CN" sz="3200" b="1" dirty="0"/>
              <a:t>F</a:t>
            </a:r>
            <a:r>
              <a:rPr lang="en-US" altLang="zh-CN" sz="3200" b="1" dirty="0" smtClean="0"/>
              <a:t>low scheduling </a:t>
            </a:r>
            <a:r>
              <a:rPr lang="en-US" altLang="zh-CN" sz="3200" b="1" dirty="0"/>
              <a:t>should take into account the </a:t>
            </a:r>
            <a:r>
              <a:rPr lang="en-US" altLang="zh-CN" sz="3200" b="1" dirty="0" smtClean="0"/>
              <a:t>collaborative </a:t>
            </a:r>
            <a:r>
              <a:rPr lang="en-US" altLang="zh-CN" sz="3200" b="1" dirty="0"/>
              <a:t>routing </a:t>
            </a:r>
            <a:r>
              <a:rPr lang="en-US" altLang="zh-CN" sz="3200" b="1" dirty="0" smtClean="0"/>
              <a:t>strategies!</a:t>
            </a:r>
            <a:endParaRPr lang="zh-CN" altLang="en-US" sz="3200" b="1" dirty="0"/>
          </a:p>
        </p:txBody>
      </p:sp>
    </p:spTree>
    <p:extLst>
      <p:ext uri="{BB962C8B-B14F-4D97-AF65-F5344CB8AC3E}">
        <p14:creationId xmlns:p14="http://schemas.microsoft.com/office/powerpoint/2010/main" val="1866046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Problems</a:t>
            </a:r>
            <a:endParaRPr lang="zh-CN" altLang="en-US"/>
          </a:p>
        </p:txBody>
      </p:sp>
      <p:sp>
        <p:nvSpPr>
          <p:cNvPr id="3" name="内容占位符 2"/>
          <p:cNvSpPr>
            <a:spLocks noGrp="1"/>
          </p:cNvSpPr>
          <p:nvPr>
            <p:ph idx="1"/>
          </p:nvPr>
        </p:nvSpPr>
        <p:spPr>
          <a:xfrm>
            <a:off x="180000" y="1772920"/>
            <a:ext cx="8784000" cy="936000"/>
          </a:xfrm>
          <a:solidFill>
            <a:srgbClr val="E5412D"/>
          </a:solidFill>
        </p:spPr>
        <p:style>
          <a:lnRef idx="1">
            <a:schemeClr val="accent2"/>
          </a:lnRef>
          <a:fillRef idx="3">
            <a:schemeClr val="accent2"/>
          </a:fillRef>
          <a:effectRef idx="2">
            <a:schemeClr val="accent2"/>
          </a:effectRef>
          <a:fontRef idx="minor">
            <a:schemeClr val="lt1"/>
          </a:fontRef>
        </p:style>
        <p:txBody>
          <a:bodyPr/>
          <a:lstStyle/>
          <a:p>
            <a:pPr marL="0" indent="0" algn="ctr">
              <a:buNone/>
            </a:pPr>
            <a:r>
              <a:rPr lang="en-US" altLang="zh-CN" sz="2800" dirty="0"/>
              <a:t>H</a:t>
            </a:r>
            <a:r>
              <a:rPr lang="en-US" altLang="zh-CN" sz="2800" dirty="0" smtClean="0"/>
              <a:t>ow </a:t>
            </a:r>
            <a:r>
              <a:rPr lang="en-US" altLang="zh-CN" sz="2800" dirty="0"/>
              <a:t>to assign big-nodes to flows</a:t>
            </a:r>
          </a:p>
        </p:txBody>
      </p:sp>
      <p:sp>
        <p:nvSpPr>
          <p:cNvPr id="4" name="灯片编号占位符 3"/>
          <p:cNvSpPr>
            <a:spLocks noGrp="1"/>
          </p:cNvSpPr>
          <p:nvPr>
            <p:ph type="sldNum" sz="quarter" idx="12"/>
          </p:nvPr>
        </p:nvSpPr>
        <p:spPr/>
        <p:txBody>
          <a:bodyPr/>
          <a:lstStyle/>
          <a:p>
            <a:pPr>
              <a:defRPr/>
            </a:pPr>
            <a:fld id="{B495F770-942E-4027-A610-CDA6B96B7F2B}" type="slidenum">
              <a:rPr lang="zh-CN" altLang="en-US" smtClean="0"/>
              <a:pPr>
                <a:defRPr/>
              </a:pPr>
              <a:t>9</a:t>
            </a:fld>
            <a:endParaRPr lang="zh-CN" altLang="en-US"/>
          </a:p>
        </p:txBody>
      </p:sp>
      <p:sp>
        <p:nvSpPr>
          <p:cNvPr id="5" name="矩形 4"/>
          <p:cNvSpPr/>
          <p:nvPr/>
        </p:nvSpPr>
        <p:spPr>
          <a:xfrm>
            <a:off x="180000" y="3033116"/>
            <a:ext cx="8784000" cy="936000"/>
          </a:xfrm>
          <a:prstGeom prst="rect">
            <a:avLst/>
          </a:prstGeom>
          <a:solidFill>
            <a:srgbClr val="E5412D"/>
          </a:solidFill>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p>
            <a:pPr algn="ctr">
              <a:lnSpc>
                <a:spcPct val="150000"/>
              </a:lnSpc>
              <a:spcBef>
                <a:spcPct val="20000"/>
              </a:spcBef>
              <a:buFont typeface="Arial" charset="0"/>
              <a:buNone/>
            </a:pPr>
            <a:r>
              <a:rPr lang="en-US" altLang="zh-CN" sz="2800" dirty="0">
                <a:latin typeface="微软雅黑" pitchFamily="34" charset="-122"/>
                <a:ea typeface="微软雅黑" pitchFamily="34" charset="-122"/>
              </a:rPr>
              <a:t>Which flow should be preferentially processed</a:t>
            </a:r>
          </a:p>
        </p:txBody>
      </p:sp>
      <p:sp>
        <p:nvSpPr>
          <p:cNvPr id="6" name="矩形 5"/>
          <p:cNvSpPr/>
          <p:nvPr/>
        </p:nvSpPr>
        <p:spPr>
          <a:xfrm>
            <a:off x="180000" y="5013280"/>
            <a:ext cx="8784000" cy="936000"/>
          </a:xfrm>
          <a:prstGeom prst="rect">
            <a:avLst/>
          </a:prstGeom>
          <a:solidFill>
            <a:srgbClr val="E5412D"/>
          </a:solidFill>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p>
            <a:pPr algn="ctr">
              <a:lnSpc>
                <a:spcPct val="150000"/>
              </a:lnSpc>
              <a:spcBef>
                <a:spcPct val="20000"/>
              </a:spcBef>
              <a:buFont typeface="Arial" charset="0"/>
              <a:buNone/>
            </a:pPr>
            <a:r>
              <a:rPr lang="en-US" altLang="zh-CN" sz="3200" dirty="0">
                <a:latin typeface="微软雅黑" pitchFamily="34" charset="-122"/>
                <a:ea typeface="微软雅黑" pitchFamily="34" charset="-122"/>
              </a:rPr>
              <a:t>To minimize the total tardiness of all flows?</a:t>
            </a:r>
            <a:endParaRPr lang="zh-CN" altLang="en-US" sz="3200" dirty="0">
              <a:latin typeface="微软雅黑" pitchFamily="34" charset="-122"/>
              <a:ea typeface="微软雅黑" pitchFamily="34" charset="-122"/>
            </a:endParaRPr>
          </a:p>
        </p:txBody>
      </p:sp>
      <p:sp>
        <p:nvSpPr>
          <p:cNvPr id="7" name="下箭头 6"/>
          <p:cNvSpPr/>
          <p:nvPr/>
        </p:nvSpPr>
        <p:spPr>
          <a:xfrm>
            <a:off x="4175956" y="4149080"/>
            <a:ext cx="792088" cy="720080"/>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30044781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16199</TotalTime>
  <Words>3657</Words>
  <Application>Microsoft Office PowerPoint</Application>
  <PresentationFormat>全屏显示(4:3)</PresentationFormat>
  <Paragraphs>348</Paragraphs>
  <Slides>37</Slides>
  <Notes>36</Notes>
  <HiddenSlides>0</HiddenSlides>
  <MMClips>0</MMClips>
  <ScaleCrop>false</ScaleCrop>
  <HeadingPairs>
    <vt:vector size="8" baseType="variant">
      <vt:variant>
        <vt:lpstr>已用的字体</vt:lpstr>
      </vt:variant>
      <vt:variant>
        <vt:i4>6</vt:i4>
      </vt:variant>
      <vt:variant>
        <vt:lpstr>主题</vt:lpstr>
      </vt:variant>
      <vt:variant>
        <vt:i4>1</vt:i4>
      </vt:variant>
      <vt:variant>
        <vt:lpstr>嵌入 OLE 服务器</vt:lpstr>
      </vt:variant>
      <vt:variant>
        <vt:i4>1</vt:i4>
      </vt:variant>
      <vt:variant>
        <vt:lpstr>幻灯片标题</vt:lpstr>
      </vt:variant>
      <vt:variant>
        <vt:i4>37</vt:i4>
      </vt:variant>
    </vt:vector>
  </HeadingPairs>
  <TitlesOfParts>
    <vt:vector size="45" baseType="lpstr">
      <vt:lpstr>宋体</vt:lpstr>
      <vt:lpstr>微软雅黑</vt:lpstr>
      <vt:lpstr>Arial</vt:lpstr>
      <vt:lpstr>Calibri</vt:lpstr>
      <vt:lpstr>Cambria Math</vt:lpstr>
      <vt:lpstr>Times New Roman</vt:lpstr>
      <vt:lpstr>Office 主题​​</vt:lpstr>
      <vt:lpstr>Visio</vt:lpstr>
      <vt:lpstr>PowerPoint 演示文稿</vt:lpstr>
      <vt:lpstr>Outline</vt:lpstr>
      <vt:lpstr>Background</vt:lpstr>
      <vt:lpstr>Background</vt:lpstr>
      <vt:lpstr>Background</vt:lpstr>
      <vt:lpstr>Background</vt:lpstr>
      <vt:lpstr>Objective</vt:lpstr>
      <vt:lpstr>Challenge</vt:lpstr>
      <vt:lpstr>Problems</vt:lpstr>
      <vt:lpstr>Motivation</vt:lpstr>
      <vt:lpstr>Outline</vt:lpstr>
      <vt:lpstr>Analytical Model</vt:lpstr>
      <vt:lpstr>Outline</vt:lpstr>
      <vt:lpstr>Duplex Matching </vt:lpstr>
      <vt:lpstr>Duplex Matching </vt:lpstr>
      <vt:lpstr>Duplex Matching </vt:lpstr>
      <vt:lpstr>Duplex Matching </vt:lpstr>
      <vt:lpstr>Duplex Matching </vt:lpstr>
      <vt:lpstr>Duplex Matching </vt:lpstr>
      <vt:lpstr>Outline</vt:lpstr>
      <vt:lpstr>Evaluation</vt:lpstr>
      <vt:lpstr>Evaluation</vt:lpstr>
      <vt:lpstr>Evaluation</vt:lpstr>
      <vt:lpstr>Evaluation</vt:lpstr>
      <vt:lpstr>Outline</vt:lpstr>
      <vt:lpstr>Conclusion</vt:lpstr>
      <vt:lpstr>PowerPoint 演示文稿</vt:lpstr>
      <vt:lpstr>PowerPoint 演示文稿</vt:lpstr>
      <vt:lpstr>Motivation</vt:lpstr>
      <vt:lpstr>Duplex Matching </vt:lpstr>
      <vt:lpstr>Mapping Challenge</vt:lpstr>
      <vt:lpstr>Mapping Challenge</vt:lpstr>
      <vt:lpstr>Duplex Matching </vt:lpstr>
      <vt:lpstr>Evaluation</vt:lpstr>
      <vt:lpstr>Evaluation</vt:lpstr>
      <vt:lpstr>Lower Bound</vt:lpstr>
      <vt:lpstr>Lower Bound</vt:lpstr>
    </vt:vector>
  </TitlesOfParts>
  <Company>tsinghua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在线社交网络隐私保护 关键技术研究</dc:title>
  <dc:creator>adam</dc:creator>
  <cp:lastModifiedBy>lt</cp:lastModifiedBy>
  <cp:revision>883</cp:revision>
  <cp:lastPrinted>2012-03-05T01:13:37Z</cp:lastPrinted>
  <dcterms:created xsi:type="dcterms:W3CDTF">2012-03-04T16:32:27Z</dcterms:created>
  <dcterms:modified xsi:type="dcterms:W3CDTF">2016-07-14T11:28:41Z</dcterms:modified>
</cp:coreProperties>
</file>