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3"/>
  </p:notesMasterIdLst>
  <p:sldIdLst>
    <p:sldId id="256" r:id="rId2"/>
  </p:sldIdLst>
  <p:sldSz cx="30275213" cy="42803763"/>
  <p:notesSz cx="6858000" cy="9144000"/>
  <p:custDataLst>
    <p:tags r:id="rId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1" userDrawn="1">
          <p15:clr>
            <a:srgbClr val="A4A3A4"/>
          </p15:clr>
        </p15:guide>
        <p15:guide id="2" pos="9595"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 Twain"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30"/>
    <p:restoredTop sz="96327"/>
  </p:normalViewPr>
  <p:slideViewPr>
    <p:cSldViewPr snapToGrid="0" snapToObjects="1" showGuides="1">
      <p:cViewPr>
        <p:scale>
          <a:sx n="33" d="100"/>
          <a:sy n="33" d="100"/>
        </p:scale>
        <p:origin x="1086" y="24"/>
      </p:cViewPr>
      <p:guideLst>
        <p:guide orient="horz" pos="13481"/>
        <p:guide pos="959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tags" Target="tags/tag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2023/8/29</a:t>
            </a:fld>
            <a:endParaRPr lang="zh-CN" altLang="en-US"/>
          </a:p>
        </p:txBody>
      </p:sp>
      <p:sp>
        <p:nvSpPr>
          <p:cNvPr id="4" name="幻灯片图像占位符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1325163" rtl="0" eaLnBrk="1" latinLnBrk="0" hangingPunct="1">
      <a:defRPr sz="1740" kern="1200">
        <a:solidFill>
          <a:schemeClr val="tx1"/>
        </a:solidFill>
        <a:latin typeface="+mn-lt"/>
        <a:ea typeface="+mn-ea"/>
        <a:cs typeface="+mn-cs"/>
      </a:defRPr>
    </a:lvl1pPr>
    <a:lvl2pPr marL="662581" algn="l" defTabSz="1325163" rtl="0" eaLnBrk="1" latinLnBrk="0" hangingPunct="1">
      <a:defRPr sz="1740" kern="1200">
        <a:solidFill>
          <a:schemeClr val="tx1"/>
        </a:solidFill>
        <a:latin typeface="+mn-lt"/>
        <a:ea typeface="+mn-ea"/>
        <a:cs typeface="+mn-cs"/>
      </a:defRPr>
    </a:lvl2pPr>
    <a:lvl3pPr marL="1325163" algn="l" defTabSz="1325163" rtl="0" eaLnBrk="1" latinLnBrk="0" hangingPunct="1">
      <a:defRPr sz="1740" kern="1200">
        <a:solidFill>
          <a:schemeClr val="tx1"/>
        </a:solidFill>
        <a:latin typeface="+mn-lt"/>
        <a:ea typeface="+mn-ea"/>
        <a:cs typeface="+mn-cs"/>
      </a:defRPr>
    </a:lvl3pPr>
    <a:lvl4pPr marL="1987743" algn="l" defTabSz="1325163" rtl="0" eaLnBrk="1" latinLnBrk="0" hangingPunct="1">
      <a:defRPr sz="1740" kern="1200">
        <a:solidFill>
          <a:schemeClr val="tx1"/>
        </a:solidFill>
        <a:latin typeface="+mn-lt"/>
        <a:ea typeface="+mn-ea"/>
        <a:cs typeface="+mn-cs"/>
      </a:defRPr>
    </a:lvl4pPr>
    <a:lvl5pPr marL="2650322" algn="l" defTabSz="1325163" rtl="0" eaLnBrk="1" latinLnBrk="0" hangingPunct="1">
      <a:defRPr sz="1740" kern="1200">
        <a:solidFill>
          <a:schemeClr val="tx1"/>
        </a:solidFill>
        <a:latin typeface="+mn-lt"/>
        <a:ea typeface="+mn-ea"/>
        <a:cs typeface="+mn-cs"/>
      </a:defRPr>
    </a:lvl5pPr>
    <a:lvl6pPr marL="3312902" algn="l" defTabSz="1325163" rtl="0" eaLnBrk="1" latinLnBrk="0" hangingPunct="1">
      <a:defRPr sz="1740" kern="1200">
        <a:solidFill>
          <a:schemeClr val="tx1"/>
        </a:solidFill>
        <a:latin typeface="+mn-lt"/>
        <a:ea typeface="+mn-ea"/>
        <a:cs typeface="+mn-cs"/>
      </a:defRPr>
    </a:lvl6pPr>
    <a:lvl7pPr marL="3975481" algn="l" defTabSz="1325163" rtl="0" eaLnBrk="1" latinLnBrk="0" hangingPunct="1">
      <a:defRPr sz="1740" kern="1200">
        <a:solidFill>
          <a:schemeClr val="tx1"/>
        </a:solidFill>
        <a:latin typeface="+mn-lt"/>
        <a:ea typeface="+mn-ea"/>
        <a:cs typeface="+mn-cs"/>
      </a:defRPr>
    </a:lvl7pPr>
    <a:lvl8pPr marL="4638064" algn="l" defTabSz="1325163" rtl="0" eaLnBrk="1" latinLnBrk="0" hangingPunct="1">
      <a:defRPr sz="1740" kern="1200">
        <a:solidFill>
          <a:schemeClr val="tx1"/>
        </a:solidFill>
        <a:latin typeface="+mn-lt"/>
        <a:ea typeface="+mn-ea"/>
        <a:cs typeface="+mn-cs"/>
      </a:defRPr>
    </a:lvl8pPr>
    <a:lvl9pPr marL="5300644" algn="l" defTabSz="1325163" rtl="0" eaLnBrk="1" latinLnBrk="0" hangingPunct="1">
      <a:defRPr sz="174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zh-CN" altLang="en-US"/>
              <a:t>单击此处编辑母版标题样式</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08EB02E0-5DD7-704F-9918-DEA87226CF60}" type="datetimeFigureOut">
              <a:rPr kumimoji="1" lang="zh-CN" altLang="en-US" smtClean="0"/>
              <a:t>2023/8/29</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BDF2DC85-04B1-5B48-B472-0CD126D44FBE}" type="slidenum">
              <a:rPr kumimoji="1" lang="zh-CN" altLang="en-US" smtClean="0"/>
              <a:t>‹#›</a:t>
            </a:fld>
            <a:endParaRPr kumimoji="1" lang="zh-CN" altLang="en-US"/>
          </a:p>
        </p:txBody>
      </p:sp>
    </p:spTree>
    <p:extLst>
      <p:ext uri="{BB962C8B-B14F-4D97-AF65-F5344CB8AC3E}">
        <p14:creationId xmlns:p14="http://schemas.microsoft.com/office/powerpoint/2010/main" val="445822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08EB02E0-5DD7-704F-9918-DEA87226CF60}" type="datetimeFigureOut">
              <a:rPr kumimoji="1" lang="zh-CN" altLang="en-US" smtClean="0"/>
              <a:t>2023/8/29</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BDF2DC85-04B1-5B48-B472-0CD126D44FBE}" type="slidenum">
              <a:rPr kumimoji="1" lang="zh-CN" altLang="en-US" smtClean="0"/>
              <a:t>‹#›</a:t>
            </a:fld>
            <a:endParaRPr kumimoji="1" lang="zh-CN" altLang="en-US"/>
          </a:p>
        </p:txBody>
      </p:sp>
    </p:spTree>
    <p:extLst>
      <p:ext uri="{BB962C8B-B14F-4D97-AF65-F5344CB8AC3E}">
        <p14:creationId xmlns:p14="http://schemas.microsoft.com/office/powerpoint/2010/main" val="2333819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08EB02E0-5DD7-704F-9918-DEA87226CF60}" type="datetimeFigureOut">
              <a:rPr kumimoji="1" lang="zh-CN" altLang="en-US" smtClean="0"/>
              <a:t>2023/8/29</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BDF2DC85-04B1-5B48-B472-0CD126D44FBE}" type="slidenum">
              <a:rPr kumimoji="1" lang="zh-CN" altLang="en-US" smtClean="0"/>
              <a:t>‹#›</a:t>
            </a:fld>
            <a:endParaRPr kumimoji="1" lang="zh-CN" altLang="en-US"/>
          </a:p>
        </p:txBody>
      </p:sp>
    </p:spTree>
    <p:extLst>
      <p:ext uri="{BB962C8B-B14F-4D97-AF65-F5344CB8AC3E}">
        <p14:creationId xmlns:p14="http://schemas.microsoft.com/office/powerpoint/2010/main" val="33943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08EB02E0-5DD7-704F-9918-DEA87226CF60}" type="datetimeFigureOut">
              <a:rPr kumimoji="1" lang="zh-CN" altLang="en-US" smtClean="0"/>
              <a:t>2023/8/29</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BDF2DC85-04B1-5B48-B472-0CD126D44FBE}" type="slidenum">
              <a:rPr kumimoji="1" lang="zh-CN" altLang="en-US" smtClean="0"/>
              <a:t>‹#›</a:t>
            </a:fld>
            <a:endParaRPr kumimoji="1" lang="zh-CN" altLang="en-US"/>
          </a:p>
        </p:txBody>
      </p:sp>
    </p:spTree>
    <p:extLst>
      <p:ext uri="{BB962C8B-B14F-4D97-AF65-F5344CB8AC3E}">
        <p14:creationId xmlns:p14="http://schemas.microsoft.com/office/powerpoint/2010/main" val="2945540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zh-CN" altLang="en-US"/>
              <a:t>单击此处编辑母版标题样式</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08EB02E0-5DD7-704F-9918-DEA87226CF60}" type="datetimeFigureOut">
              <a:rPr kumimoji="1" lang="zh-CN" altLang="en-US" smtClean="0"/>
              <a:t>2023/8/29</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BDF2DC85-04B1-5B48-B472-0CD126D44FBE}" type="slidenum">
              <a:rPr kumimoji="1" lang="zh-CN" altLang="en-US" smtClean="0"/>
              <a:t>‹#›</a:t>
            </a:fld>
            <a:endParaRPr kumimoji="1" lang="zh-CN" altLang="en-US"/>
          </a:p>
        </p:txBody>
      </p:sp>
    </p:spTree>
    <p:extLst>
      <p:ext uri="{BB962C8B-B14F-4D97-AF65-F5344CB8AC3E}">
        <p14:creationId xmlns:p14="http://schemas.microsoft.com/office/powerpoint/2010/main" val="1128079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08EB02E0-5DD7-704F-9918-DEA87226CF60}" type="datetimeFigureOut">
              <a:rPr kumimoji="1" lang="zh-CN" altLang="en-US" smtClean="0"/>
              <a:t>2023/8/29</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BDF2DC85-04B1-5B48-B472-0CD126D44FBE}" type="slidenum">
              <a:rPr kumimoji="1" lang="zh-CN" altLang="en-US" smtClean="0"/>
              <a:t>‹#›</a:t>
            </a:fld>
            <a:endParaRPr kumimoji="1" lang="zh-CN" altLang="en-US"/>
          </a:p>
        </p:txBody>
      </p:sp>
    </p:spTree>
    <p:extLst>
      <p:ext uri="{BB962C8B-B14F-4D97-AF65-F5344CB8AC3E}">
        <p14:creationId xmlns:p14="http://schemas.microsoft.com/office/powerpoint/2010/main" val="1023493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zh-CN" altLang="en-US"/>
              <a:t>单击此处编辑母版文本样式</a:t>
            </a:r>
          </a:p>
        </p:txBody>
      </p:sp>
      <p:sp>
        <p:nvSpPr>
          <p:cNvPr id="4" name="Content Placeholder 3"/>
          <p:cNvSpPr>
            <a:spLocks noGrp="1"/>
          </p:cNvSpPr>
          <p:nvPr>
            <p:ph sz="half" idx="2"/>
          </p:nvPr>
        </p:nvSpPr>
        <p:spPr>
          <a:xfrm>
            <a:off x="2085368" y="15635264"/>
            <a:ext cx="12807832" cy="2299711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zh-CN" altLang="en-US"/>
              <a:t>单击此处编辑母版文本样式</a:t>
            </a:r>
          </a:p>
        </p:txBody>
      </p:sp>
      <p:sp>
        <p:nvSpPr>
          <p:cNvPr id="6" name="Content Placeholder 5"/>
          <p:cNvSpPr>
            <a:spLocks noGrp="1"/>
          </p:cNvSpPr>
          <p:nvPr>
            <p:ph sz="quarter" idx="4"/>
          </p:nvPr>
        </p:nvSpPr>
        <p:spPr>
          <a:xfrm>
            <a:off x="15326828" y="15635264"/>
            <a:ext cx="12870909" cy="2299711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08EB02E0-5DD7-704F-9918-DEA87226CF60}" type="datetimeFigureOut">
              <a:rPr kumimoji="1" lang="zh-CN" altLang="en-US" smtClean="0"/>
              <a:t>2023/8/29</a:t>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BDF2DC85-04B1-5B48-B472-0CD126D44FBE}" type="slidenum">
              <a:rPr kumimoji="1" lang="zh-CN" altLang="en-US" smtClean="0"/>
              <a:t>‹#›</a:t>
            </a:fld>
            <a:endParaRPr kumimoji="1" lang="zh-CN" altLang="en-US"/>
          </a:p>
        </p:txBody>
      </p:sp>
    </p:spTree>
    <p:extLst>
      <p:ext uri="{BB962C8B-B14F-4D97-AF65-F5344CB8AC3E}">
        <p14:creationId xmlns:p14="http://schemas.microsoft.com/office/powerpoint/2010/main" val="1373565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08EB02E0-5DD7-704F-9918-DEA87226CF60}" type="datetimeFigureOut">
              <a:rPr kumimoji="1" lang="zh-CN" altLang="en-US" smtClean="0"/>
              <a:t>2023/8/29</a:t>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BDF2DC85-04B1-5B48-B472-0CD126D44FBE}" type="slidenum">
              <a:rPr kumimoji="1" lang="zh-CN" altLang="en-US" smtClean="0"/>
              <a:t>‹#›</a:t>
            </a:fld>
            <a:endParaRPr kumimoji="1" lang="zh-CN" altLang="en-US"/>
          </a:p>
        </p:txBody>
      </p:sp>
    </p:spTree>
    <p:extLst>
      <p:ext uri="{BB962C8B-B14F-4D97-AF65-F5344CB8AC3E}">
        <p14:creationId xmlns:p14="http://schemas.microsoft.com/office/powerpoint/2010/main" val="2459318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B02E0-5DD7-704F-9918-DEA87226CF60}" type="datetimeFigureOut">
              <a:rPr kumimoji="1" lang="zh-CN" altLang="en-US" smtClean="0"/>
              <a:t>2023/8/29</a:t>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BDF2DC85-04B1-5B48-B472-0CD126D44FBE}" type="slidenum">
              <a:rPr kumimoji="1" lang="zh-CN" altLang="en-US" smtClean="0"/>
              <a:t>‹#›</a:t>
            </a:fld>
            <a:endParaRPr kumimoji="1" lang="zh-CN" altLang="en-US"/>
          </a:p>
        </p:txBody>
      </p:sp>
    </p:spTree>
    <p:extLst>
      <p:ext uri="{BB962C8B-B14F-4D97-AF65-F5344CB8AC3E}">
        <p14:creationId xmlns:p14="http://schemas.microsoft.com/office/powerpoint/2010/main" val="1538012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zh-CN" altLang="en-US"/>
              <a:t>单击此处编辑母版标题样式</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08EB02E0-5DD7-704F-9918-DEA87226CF60}" type="datetimeFigureOut">
              <a:rPr kumimoji="1" lang="zh-CN" altLang="en-US" smtClean="0"/>
              <a:t>2023/8/29</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BDF2DC85-04B1-5B48-B472-0CD126D44FBE}" type="slidenum">
              <a:rPr kumimoji="1" lang="zh-CN" altLang="en-US" smtClean="0"/>
              <a:t>‹#›</a:t>
            </a:fld>
            <a:endParaRPr kumimoji="1" lang="zh-CN" altLang="en-US"/>
          </a:p>
        </p:txBody>
      </p:sp>
    </p:spTree>
    <p:extLst>
      <p:ext uri="{BB962C8B-B14F-4D97-AF65-F5344CB8AC3E}">
        <p14:creationId xmlns:p14="http://schemas.microsoft.com/office/powerpoint/2010/main" val="3837262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zh-CN" altLang="en-US"/>
              <a:t>单击图标添加图片</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08EB02E0-5DD7-704F-9918-DEA87226CF60}" type="datetimeFigureOut">
              <a:rPr kumimoji="1" lang="zh-CN" altLang="en-US" smtClean="0"/>
              <a:t>2023/8/29</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BDF2DC85-04B1-5B48-B472-0CD126D44FBE}" type="slidenum">
              <a:rPr kumimoji="1" lang="zh-CN" altLang="en-US" smtClean="0"/>
              <a:t>‹#›</a:t>
            </a:fld>
            <a:endParaRPr kumimoji="1" lang="zh-CN" altLang="en-US"/>
          </a:p>
        </p:txBody>
      </p:sp>
    </p:spTree>
    <p:extLst>
      <p:ext uri="{BB962C8B-B14F-4D97-AF65-F5344CB8AC3E}">
        <p14:creationId xmlns:p14="http://schemas.microsoft.com/office/powerpoint/2010/main" val="2947010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08EB02E0-5DD7-704F-9918-DEA87226CF60}" type="datetimeFigureOut">
              <a:rPr kumimoji="1" lang="zh-CN" altLang="en-US" smtClean="0"/>
              <a:t>2023/8/29</a:t>
            </a:fld>
            <a:endParaRPr kumimoji="1" lang="zh-CN"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kumimoji="1" lang="zh-CN"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BDF2DC85-04B1-5B48-B472-0CD126D44FBE}" type="slidenum">
              <a:rPr kumimoji="1" lang="zh-CN" altLang="en-US" smtClean="0"/>
              <a:t>‹#›</a:t>
            </a:fld>
            <a:endParaRPr kumimoji="1" lang="zh-CN" altLang="en-US"/>
          </a:p>
        </p:txBody>
      </p:sp>
    </p:spTree>
    <p:extLst>
      <p:ext uri="{BB962C8B-B14F-4D97-AF65-F5344CB8AC3E}">
        <p14:creationId xmlns:p14="http://schemas.microsoft.com/office/powerpoint/2010/main" val="4285766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ithub.com/litespeedtech/lsquic" TargetMode="Externa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a:extLst>
              <a:ext uri="{FF2B5EF4-FFF2-40B4-BE49-F238E27FC236}">
                <a16:creationId xmlns:a16="http://schemas.microsoft.com/office/drawing/2014/main" id="{577EEE19-4058-0559-A53C-CC4E2B7364A0}"/>
              </a:ext>
            </a:extLst>
          </p:cNvPr>
          <p:cNvGrpSpPr/>
          <p:nvPr/>
        </p:nvGrpSpPr>
        <p:grpSpPr>
          <a:xfrm>
            <a:off x="1343601" y="2395778"/>
            <a:ext cx="27588022" cy="38510120"/>
            <a:chOff x="7101256" y="6254590"/>
            <a:chExt cx="19484582" cy="28726013"/>
          </a:xfrm>
        </p:grpSpPr>
        <p:sp>
          <p:nvSpPr>
            <p:cNvPr id="10" name="文本框 9"/>
            <p:cNvSpPr txBox="1"/>
            <p:nvPr/>
          </p:nvSpPr>
          <p:spPr>
            <a:xfrm>
              <a:off x="7121396" y="18001214"/>
              <a:ext cx="9362908" cy="8455510"/>
            </a:xfrm>
            <a:prstGeom prst="rect">
              <a:avLst/>
            </a:prstGeom>
            <a:solidFill>
              <a:schemeClr val="bg1"/>
            </a:solidFill>
            <a:ln>
              <a:solidFill>
                <a:schemeClr val="bg2">
                  <a:lumMod val="50000"/>
                </a:schemeClr>
              </a:solidFill>
            </a:ln>
          </p:spPr>
          <p:txBody>
            <a:bodyPr wrap="square" lIns="248205" tIns="125563" rIns="248205" bIns="125563" rtlCol="0" anchor="t" anchorCtr="0">
              <a:noAutofit/>
            </a:bodyPr>
            <a:lstStyle/>
            <a:p>
              <a:pPr marL="70077" algn="just"/>
              <a:r>
                <a:rPr lang="en-US" altLang="zh-CN" sz="5150" b="1" dirty="0">
                  <a:solidFill>
                    <a:srgbClr val="C00000"/>
                  </a:solidFill>
                  <a:latin typeface="Cambria" panose="02040503050406030204" charset="0"/>
                  <a:cs typeface="Cambria" panose="02040503050406030204" charset="0"/>
                  <a:sym typeface="+mn-ea"/>
                </a:rPr>
                <a:t>Motivation</a:t>
              </a:r>
            </a:p>
            <a:p>
              <a:pPr marL="70077" algn="just">
                <a:spcBef>
                  <a:spcPts val="552"/>
                </a:spcBef>
                <a:spcAft>
                  <a:spcPts val="552"/>
                </a:spcAft>
              </a:pPr>
              <a:r>
                <a:rPr lang="en-US" altLang="zh-CN" sz="3311" dirty="0">
                  <a:latin typeface="Cambria" panose="02040503050406030204" charset="0"/>
                  <a:cs typeface="Cambria" panose="02040503050406030204" charset="0"/>
                  <a:sym typeface="+mn-ea"/>
                </a:rPr>
                <a:t>The performed measurements show that on-off switching ubiquitously occurs in current live streams. Note that it is well-studied that the on-off traffic pattern is not conducive to transmission control. For example, as shown in Figure 1, during the off-mode, the sender stops pushing data into the network, and the delivery rate might be underestimated. However, we argue that the "wasted" off-mode can be regarded as an essential opportunity for accelerating loss recoveries.</a:t>
              </a:r>
            </a:p>
            <a:p>
              <a:pPr marL="70077" algn="just">
                <a:spcBef>
                  <a:spcPts val="552"/>
                </a:spcBef>
                <a:spcAft>
                  <a:spcPts val="552"/>
                </a:spcAft>
              </a:pPr>
              <a:endParaRPr lang="en-US" altLang="zh-CN" sz="3311" dirty="0">
                <a:latin typeface="Cambria" panose="02040503050406030204" charset="0"/>
                <a:cs typeface="Cambria" panose="02040503050406030204" charset="0"/>
                <a:sym typeface="+mn-ea"/>
              </a:endParaRPr>
            </a:p>
            <a:p>
              <a:pPr marL="70077" algn="just">
                <a:spcBef>
                  <a:spcPts val="552"/>
                </a:spcBef>
                <a:spcAft>
                  <a:spcPts val="552"/>
                </a:spcAft>
              </a:pPr>
              <a:endParaRPr lang="en-US" altLang="zh-CN" sz="3311" dirty="0">
                <a:latin typeface="Cambria" panose="02040503050406030204" charset="0"/>
                <a:cs typeface="Cambria" panose="02040503050406030204" charset="0"/>
                <a:sym typeface="+mn-ea"/>
              </a:endParaRPr>
            </a:p>
            <a:p>
              <a:pPr marL="70077" algn="just">
                <a:spcBef>
                  <a:spcPts val="552"/>
                </a:spcBef>
                <a:spcAft>
                  <a:spcPts val="552"/>
                </a:spcAft>
              </a:pPr>
              <a:endParaRPr lang="en-US" altLang="zh-CN" sz="3311" dirty="0">
                <a:latin typeface="Cambria" panose="02040503050406030204" charset="0"/>
                <a:cs typeface="Cambria" panose="02040503050406030204" charset="0"/>
                <a:sym typeface="+mn-ea"/>
              </a:endParaRPr>
            </a:p>
            <a:p>
              <a:pPr marL="70077" algn="just">
                <a:spcBef>
                  <a:spcPts val="552"/>
                </a:spcBef>
                <a:spcAft>
                  <a:spcPts val="552"/>
                </a:spcAft>
              </a:pPr>
              <a:r>
                <a:rPr lang="en-US" altLang="zh-CN" sz="3311" dirty="0">
                  <a:latin typeface="Cambria" panose="02040503050406030204" charset="0"/>
                  <a:cs typeface="Cambria" panose="02040503050406030204" charset="0"/>
                </a:rPr>
                <a:t> </a:t>
              </a:r>
            </a:p>
            <a:p>
              <a:pPr marL="70077" algn="just">
                <a:spcBef>
                  <a:spcPts val="552"/>
                </a:spcBef>
                <a:spcAft>
                  <a:spcPts val="552"/>
                </a:spcAft>
              </a:pPr>
              <a:endParaRPr lang="en-US" altLang="zh-CN" sz="3311" dirty="0">
                <a:latin typeface="Cambria" panose="02040503050406030204" charset="0"/>
                <a:cs typeface="Cambria" panose="02040503050406030204" charset="0"/>
              </a:endParaRPr>
            </a:p>
            <a:p>
              <a:pPr marL="70077" algn="just">
                <a:spcBef>
                  <a:spcPts val="552"/>
                </a:spcBef>
                <a:spcAft>
                  <a:spcPts val="552"/>
                </a:spcAft>
              </a:pPr>
              <a:endParaRPr lang="en-US" altLang="zh-CN" sz="3311" dirty="0">
                <a:latin typeface="Cambria" panose="02040503050406030204" charset="0"/>
                <a:cs typeface="Cambria" panose="02040503050406030204" charset="0"/>
              </a:endParaRPr>
            </a:p>
            <a:p>
              <a:pPr marL="70077" algn="just">
                <a:spcBef>
                  <a:spcPts val="552"/>
                </a:spcBef>
                <a:spcAft>
                  <a:spcPts val="552"/>
                </a:spcAft>
              </a:pPr>
              <a:endParaRPr lang="en-US" altLang="zh-CN" sz="3311" dirty="0">
                <a:latin typeface="Cambria" panose="02040503050406030204" charset="0"/>
                <a:cs typeface="Cambria" panose="02040503050406030204" charset="0"/>
              </a:endParaRPr>
            </a:p>
            <a:p>
              <a:pPr marL="70077" algn="just">
                <a:spcBef>
                  <a:spcPts val="552"/>
                </a:spcBef>
                <a:spcAft>
                  <a:spcPts val="552"/>
                </a:spcAft>
              </a:pPr>
              <a:endParaRPr lang="en-US" altLang="zh-CN" sz="3311" dirty="0">
                <a:latin typeface="Cambria" panose="02040503050406030204" charset="0"/>
                <a:cs typeface="Cambria" panose="02040503050406030204" charset="0"/>
              </a:endParaRPr>
            </a:p>
            <a:p>
              <a:pPr marL="70077" algn="just">
                <a:spcBef>
                  <a:spcPts val="552"/>
                </a:spcBef>
                <a:spcAft>
                  <a:spcPts val="552"/>
                </a:spcAft>
              </a:pPr>
              <a:endParaRPr lang="en-US" altLang="zh-CN" sz="3311" dirty="0">
                <a:latin typeface="Cambria" panose="02040503050406030204" charset="0"/>
                <a:cs typeface="Cambria" panose="02040503050406030204" charset="0"/>
              </a:endParaRPr>
            </a:p>
            <a:p>
              <a:pPr marL="70077" algn="ctr">
                <a:spcBef>
                  <a:spcPts val="552"/>
                </a:spcBef>
                <a:spcAft>
                  <a:spcPts val="552"/>
                </a:spcAft>
              </a:pPr>
              <a:endParaRPr lang="en-US" altLang="zh-CN" sz="1839" dirty="0">
                <a:latin typeface="Cambria" panose="02040503050406030204" charset="0"/>
                <a:cs typeface="Cambria" panose="02040503050406030204" charset="0"/>
              </a:endParaRPr>
            </a:p>
            <a:p>
              <a:pPr marL="70077" algn="ctr">
                <a:spcBef>
                  <a:spcPts val="552"/>
                </a:spcBef>
                <a:spcAft>
                  <a:spcPts val="552"/>
                </a:spcAft>
              </a:pPr>
              <a:r>
                <a:rPr lang="en-US" altLang="zh-CN" sz="1839" dirty="0">
                  <a:latin typeface="Cambria" panose="02040503050406030204" charset="0"/>
                  <a:cs typeface="Cambria" panose="02040503050406030204" charset="0"/>
                </a:rPr>
                <a:t>3</a:t>
              </a:r>
            </a:p>
          </p:txBody>
        </p:sp>
        <p:grpSp>
          <p:nvGrpSpPr>
            <p:cNvPr id="5" name="组合 4">
              <a:extLst>
                <a:ext uri="{FF2B5EF4-FFF2-40B4-BE49-F238E27FC236}">
                  <a16:creationId xmlns:a16="http://schemas.microsoft.com/office/drawing/2014/main" id="{AA296018-F39A-74C4-21FB-E9E578324D6A}"/>
                </a:ext>
              </a:extLst>
            </p:cNvPr>
            <p:cNvGrpSpPr/>
            <p:nvPr/>
          </p:nvGrpSpPr>
          <p:grpSpPr>
            <a:xfrm>
              <a:off x="7101256" y="6254590"/>
              <a:ext cx="19484582" cy="28726013"/>
              <a:chOff x="7101256" y="6254590"/>
              <a:chExt cx="19484582" cy="28726013"/>
            </a:xfrm>
          </p:grpSpPr>
          <p:sp>
            <p:nvSpPr>
              <p:cNvPr id="6" name="文本框 5"/>
              <p:cNvSpPr txBox="1"/>
              <p:nvPr/>
            </p:nvSpPr>
            <p:spPr>
              <a:xfrm>
                <a:off x="10642759" y="8263731"/>
                <a:ext cx="4546600" cy="249669"/>
              </a:xfrm>
              <a:prstGeom prst="rect">
                <a:avLst/>
              </a:prstGeom>
              <a:noFill/>
              <a:ln>
                <a:solidFill>
                  <a:schemeClr val="bg2">
                    <a:lumMod val="75000"/>
                  </a:schemeClr>
                </a:solidFill>
              </a:ln>
            </p:spPr>
            <p:txBody>
              <a:bodyPr wrap="square" rtlCol="0">
                <a:spAutoFit/>
              </a:bodyPr>
              <a:lstStyle/>
              <a:p>
                <a:endParaRPr lang="zh-CN" altLang="en-US" sz="1575"/>
              </a:p>
            </p:txBody>
          </p:sp>
          <p:sp>
            <p:nvSpPr>
              <p:cNvPr id="7" name="文本框 6"/>
              <p:cNvSpPr txBox="1"/>
              <p:nvPr/>
            </p:nvSpPr>
            <p:spPr>
              <a:xfrm>
                <a:off x="7141536" y="8109427"/>
                <a:ext cx="19443032" cy="2723488"/>
              </a:xfrm>
              <a:prstGeom prst="rect">
                <a:avLst/>
              </a:prstGeom>
              <a:solidFill>
                <a:schemeClr val="bg1"/>
              </a:solidFill>
              <a:ln>
                <a:solidFill>
                  <a:schemeClr val="bg2">
                    <a:lumMod val="50000"/>
                  </a:schemeClr>
                </a:solidFill>
              </a:ln>
            </p:spPr>
            <p:txBody>
              <a:bodyPr wrap="square" lIns="248205" tIns="125563" rIns="248205" bIns="125563" rtlCol="0" anchor="t" anchorCtr="0">
                <a:noAutofit/>
              </a:bodyPr>
              <a:lstStyle/>
              <a:p>
                <a:pPr marL="70077" algn="just">
                  <a:spcAft>
                    <a:spcPts val="552"/>
                  </a:spcAft>
                </a:pPr>
                <a:r>
                  <a:rPr lang="en-US" altLang="zh-CN" sz="5150" b="1" dirty="0">
                    <a:solidFill>
                      <a:srgbClr val="C00000"/>
                    </a:solidFill>
                    <a:latin typeface="Cambria" panose="02040503050406030204" charset="0"/>
                    <a:cs typeface="Cambria" panose="02040503050406030204" charset="0"/>
                  </a:rPr>
                  <a:t>Abstract</a:t>
                </a:r>
              </a:p>
              <a:p>
                <a:pPr marL="70077" algn="just">
                  <a:spcAft>
                    <a:spcPts val="552"/>
                  </a:spcAft>
                </a:pPr>
                <a:r>
                  <a:rPr lang="en-US" altLang="zh-CN" sz="3679" dirty="0">
                    <a:latin typeface="Cambria" panose="02040503050406030204" charset="0"/>
                    <a:cs typeface="Cambria" panose="02040503050406030204" charset="0"/>
                  </a:rPr>
                  <a:t>As the ubiquitous phenomenon occurs in applications such as live streaming and video conferencing, the on-off traffic pattern is regarded as a disadvantage for congestion control. However, we argue that it can be transformed as an advantage for accelerating loss recovery. We demonstrate the design of TOO, a loss recovery acceleration mechanism that tames on-off patterns for loss duplicate reinjection without incurring non-trivial traffic overhead.</a:t>
                </a:r>
              </a:p>
              <a:p>
                <a:pPr marL="70077" algn="ctr">
                  <a:spcAft>
                    <a:spcPts val="552"/>
                  </a:spcAft>
                </a:pPr>
                <a:r>
                  <a:rPr lang="en-US" altLang="zh-CN" sz="1839" dirty="0">
                    <a:latin typeface="Cambria" panose="02040503050406030204" charset="0"/>
                    <a:cs typeface="Cambria" panose="02040503050406030204" charset="0"/>
                  </a:rPr>
                  <a:t>1</a:t>
                </a:r>
              </a:p>
            </p:txBody>
          </p:sp>
          <p:sp>
            <p:nvSpPr>
              <p:cNvPr id="19" name="文本框 18"/>
              <p:cNvSpPr txBox="1"/>
              <p:nvPr/>
            </p:nvSpPr>
            <p:spPr>
              <a:xfrm>
                <a:off x="16639065" y="10993247"/>
                <a:ext cx="9945504" cy="8009329"/>
              </a:xfrm>
              <a:prstGeom prst="rect">
                <a:avLst/>
              </a:prstGeom>
              <a:solidFill>
                <a:schemeClr val="bg1"/>
              </a:solidFill>
              <a:ln>
                <a:solidFill>
                  <a:schemeClr val="bg2">
                    <a:lumMod val="50000"/>
                  </a:schemeClr>
                </a:solidFill>
              </a:ln>
            </p:spPr>
            <p:txBody>
              <a:bodyPr wrap="square" lIns="248205" tIns="125563" rIns="248205" bIns="125563" rtlCol="0" anchor="t" anchorCtr="0">
                <a:noAutofit/>
              </a:bodyPr>
              <a:lstStyle/>
              <a:p>
                <a:pPr marL="70077" algn="just">
                  <a:spcAft>
                    <a:spcPts val="552"/>
                  </a:spcAft>
                </a:pPr>
                <a:endParaRPr lang="zh-CN" altLang="en-US" sz="1288" dirty="0">
                  <a:latin typeface="Cambria" panose="02040503050406030204" charset="0"/>
                  <a:cs typeface="Cambria" panose="02040503050406030204" charset="0"/>
                  <a:sym typeface="+mn-ea"/>
                </a:endParaRPr>
              </a:p>
              <a:p>
                <a:pPr marL="70077" algn="just">
                  <a:spcAft>
                    <a:spcPts val="552"/>
                  </a:spcAft>
                </a:pPr>
                <a:r>
                  <a:rPr lang="en-US" altLang="zh-CN" sz="3311" dirty="0">
                    <a:latin typeface="Cambria" panose="02040503050406030204" charset="0"/>
                    <a:cs typeface="Cambria" panose="02040503050406030204" charset="0"/>
                  </a:rPr>
                  <a:t>	To further mitigate the additional traffic overhead, TOO enables the proposed duplicate reinjection on demand, which is based on the designed activator that depicts client-side waiting time for loss recovery. TOO can identify the poor-performed live streaming, and then activate the proposed</a:t>
                </a:r>
              </a:p>
              <a:p>
                <a:pPr marL="70077" algn="just">
                  <a:spcAft>
                    <a:spcPts val="552"/>
                  </a:spcAft>
                </a:pPr>
                <a:r>
                  <a:rPr lang="en-US" altLang="zh-CN" sz="3311" dirty="0">
                    <a:latin typeface="Cambria" panose="02040503050406030204" charset="0"/>
                    <a:cs typeface="Cambria" panose="02040503050406030204" charset="0"/>
                  </a:rPr>
                  <a:t>recovery optimizations for these selected streams.</a:t>
                </a:r>
                <a:r>
                  <a:rPr lang="zh-CN" altLang="en-US" sz="3311" dirty="0">
                    <a:latin typeface="Cambria" panose="02040503050406030204" charset="0"/>
                    <a:cs typeface="Cambria" panose="02040503050406030204" charset="0"/>
                  </a:rPr>
                  <a:t> </a:t>
                </a:r>
                <a:r>
                  <a:rPr lang="en-US" altLang="zh-CN" sz="3311" dirty="0">
                    <a:latin typeface="Cambria" panose="02040503050406030204" charset="0"/>
                    <a:cs typeface="Cambria" panose="02040503050406030204" charset="0"/>
                  </a:rPr>
                  <a:t>As a result, only the packet losses under worse-performed connections will be reinjected. </a:t>
                </a:r>
              </a:p>
              <a:p>
                <a:pPr marL="70077" algn="just">
                  <a:spcAft>
                    <a:spcPts val="552"/>
                  </a:spcAft>
                </a:pPr>
                <a:endParaRPr lang="zh-CN" altLang="en-US" sz="2575" dirty="0">
                  <a:latin typeface="Cambria" panose="02040503050406030204" charset="0"/>
                  <a:cs typeface="Cambria" panose="02040503050406030204" charset="0"/>
                </a:endParaRPr>
              </a:p>
              <a:p>
                <a:pPr marL="70077" algn="just">
                  <a:spcBef>
                    <a:spcPts val="552"/>
                  </a:spcBef>
                  <a:spcAft>
                    <a:spcPts val="552"/>
                  </a:spcAft>
                </a:pPr>
                <a:endParaRPr lang="zh-CN" altLang="en-US" sz="2207" dirty="0">
                  <a:latin typeface="Cambria" panose="02040503050406030204" charset="0"/>
                  <a:cs typeface="Cambria" panose="02040503050406030204" charset="0"/>
                </a:endParaRPr>
              </a:p>
              <a:p>
                <a:pPr marL="70077" algn="just">
                  <a:spcBef>
                    <a:spcPts val="552"/>
                  </a:spcBef>
                  <a:spcAft>
                    <a:spcPts val="552"/>
                  </a:spcAft>
                </a:pPr>
                <a:endParaRPr lang="zh-CN" altLang="en-US" sz="2207" dirty="0">
                  <a:latin typeface="Cambria" panose="02040503050406030204" charset="0"/>
                  <a:cs typeface="Cambria" panose="02040503050406030204" charset="0"/>
                </a:endParaRPr>
              </a:p>
              <a:p>
                <a:pPr marL="70077" algn="just">
                  <a:spcBef>
                    <a:spcPts val="552"/>
                  </a:spcBef>
                  <a:spcAft>
                    <a:spcPts val="552"/>
                  </a:spcAft>
                </a:pPr>
                <a:endParaRPr lang="zh-CN" altLang="en-US" sz="2207" dirty="0">
                  <a:latin typeface="Cambria" panose="02040503050406030204" charset="0"/>
                  <a:cs typeface="Cambria" panose="02040503050406030204" charset="0"/>
                </a:endParaRPr>
              </a:p>
              <a:p>
                <a:pPr marL="70077" algn="just">
                  <a:spcBef>
                    <a:spcPts val="552"/>
                  </a:spcBef>
                  <a:spcAft>
                    <a:spcPts val="552"/>
                  </a:spcAft>
                </a:pPr>
                <a:endParaRPr lang="zh-CN" altLang="en-US" sz="2207" dirty="0">
                  <a:latin typeface="Cambria" panose="02040503050406030204" charset="0"/>
                  <a:cs typeface="Cambria" panose="02040503050406030204" charset="0"/>
                  <a:sym typeface="+mn-ea"/>
                </a:endParaRPr>
              </a:p>
              <a:p>
                <a:pPr marL="70077" algn="just">
                  <a:spcBef>
                    <a:spcPts val="552"/>
                  </a:spcBef>
                  <a:spcAft>
                    <a:spcPts val="552"/>
                  </a:spcAft>
                </a:pPr>
                <a:endParaRPr lang="en-US" altLang="zh-CN" sz="1839" dirty="0">
                  <a:latin typeface="Cambria" panose="02040503050406030204" charset="0"/>
                  <a:cs typeface="Cambria" panose="02040503050406030204" charset="0"/>
                </a:endParaRPr>
              </a:p>
              <a:p>
                <a:pPr marL="70077" algn="just">
                  <a:spcBef>
                    <a:spcPts val="552"/>
                  </a:spcBef>
                  <a:spcAft>
                    <a:spcPts val="552"/>
                  </a:spcAft>
                </a:pPr>
                <a:endParaRPr lang="en-US" altLang="zh-CN" sz="1839" dirty="0">
                  <a:latin typeface="Cambria" panose="02040503050406030204" charset="0"/>
                  <a:cs typeface="Cambria" panose="02040503050406030204" charset="0"/>
                </a:endParaRPr>
              </a:p>
              <a:p>
                <a:pPr marL="70077" algn="ctr">
                  <a:spcBef>
                    <a:spcPts val="552"/>
                  </a:spcBef>
                  <a:spcAft>
                    <a:spcPts val="552"/>
                  </a:spcAft>
                </a:pPr>
                <a:r>
                  <a:rPr lang="en-US" altLang="zh-CN" sz="1839" dirty="0">
                    <a:latin typeface="Cambria" panose="02040503050406030204" charset="0"/>
                    <a:cs typeface="Cambria" panose="02040503050406030204" charset="0"/>
                  </a:rPr>
                  <a:t>4</a:t>
                </a:r>
                <a:endParaRPr lang="zh-CN" altLang="en-US" sz="1839" dirty="0">
                  <a:latin typeface="Cambria" panose="02040503050406030204" charset="0"/>
                  <a:cs typeface="Cambria" panose="02040503050406030204" charset="0"/>
                </a:endParaRPr>
              </a:p>
            </p:txBody>
          </p:sp>
          <p:sp>
            <p:nvSpPr>
              <p:cNvPr id="2" name="文本框 1"/>
              <p:cNvSpPr txBox="1"/>
              <p:nvPr/>
            </p:nvSpPr>
            <p:spPr>
              <a:xfrm>
                <a:off x="16637795" y="19162909"/>
                <a:ext cx="9946774" cy="10627653"/>
              </a:xfrm>
              <a:prstGeom prst="rect">
                <a:avLst/>
              </a:prstGeom>
              <a:solidFill>
                <a:schemeClr val="bg1"/>
              </a:solidFill>
              <a:ln>
                <a:solidFill>
                  <a:schemeClr val="bg2">
                    <a:lumMod val="50000"/>
                  </a:schemeClr>
                </a:solidFill>
              </a:ln>
            </p:spPr>
            <p:txBody>
              <a:bodyPr wrap="square" lIns="248205" tIns="125563" rIns="248205" bIns="125563" rtlCol="0" anchor="t" anchorCtr="0">
                <a:noAutofit/>
              </a:bodyPr>
              <a:lstStyle/>
              <a:p>
                <a:pPr marL="70077">
                  <a:spcBef>
                    <a:spcPts val="552"/>
                  </a:spcBef>
                  <a:spcAft>
                    <a:spcPts val="552"/>
                  </a:spcAft>
                </a:pPr>
                <a:r>
                  <a:rPr lang="zh-CN" altLang="en-US" sz="5150" b="1" dirty="0">
                    <a:solidFill>
                      <a:srgbClr val="C00000"/>
                    </a:solidFill>
                    <a:latin typeface="Cambria" panose="02040503050406030204" charset="0"/>
                    <a:cs typeface="Cambria" panose="02040503050406030204" charset="0"/>
                    <a:sym typeface="+mn-ea"/>
                  </a:rPr>
                  <a:t>D</a:t>
                </a:r>
                <a:r>
                  <a:rPr lang="en-US" altLang="zh-CN" sz="5150" b="1" dirty="0" err="1">
                    <a:solidFill>
                      <a:srgbClr val="C00000"/>
                    </a:solidFill>
                    <a:latin typeface="Cambria" panose="02040503050406030204" charset="0"/>
                    <a:cs typeface="Cambria" panose="02040503050406030204" charset="0"/>
                    <a:sym typeface="+mn-ea"/>
                  </a:rPr>
                  <a:t>emonstration</a:t>
                </a:r>
                <a:r>
                  <a:rPr lang="zh-CN" altLang="en-US" sz="5150" b="1" dirty="0">
                    <a:solidFill>
                      <a:srgbClr val="C00000"/>
                    </a:solidFill>
                    <a:latin typeface="Cambria" panose="02040503050406030204" charset="0"/>
                    <a:cs typeface="Cambria" panose="02040503050406030204" charset="0"/>
                    <a:sym typeface="+mn-ea"/>
                  </a:rPr>
                  <a:t> </a:t>
                </a:r>
                <a:r>
                  <a:rPr lang="en-US" altLang="zh-CN" sz="5150" b="1" dirty="0">
                    <a:solidFill>
                      <a:srgbClr val="C00000"/>
                    </a:solidFill>
                    <a:latin typeface="Cambria" panose="02040503050406030204" charset="0"/>
                    <a:cs typeface="Cambria" panose="02040503050406030204" charset="0"/>
                    <a:sym typeface="+mn-ea"/>
                  </a:rPr>
                  <a:t>and</a:t>
                </a:r>
                <a:r>
                  <a:rPr lang="zh-CN" altLang="en-US" sz="5150" b="1" dirty="0">
                    <a:solidFill>
                      <a:srgbClr val="C00000"/>
                    </a:solidFill>
                    <a:latin typeface="Cambria" panose="02040503050406030204" charset="0"/>
                    <a:cs typeface="Cambria" panose="02040503050406030204" charset="0"/>
                    <a:sym typeface="+mn-ea"/>
                  </a:rPr>
                  <a:t> E</a:t>
                </a:r>
                <a:r>
                  <a:rPr lang="en-US" altLang="zh-CN" sz="5150" b="1" dirty="0">
                    <a:solidFill>
                      <a:srgbClr val="C00000"/>
                    </a:solidFill>
                    <a:latin typeface="Cambria" panose="02040503050406030204" charset="0"/>
                    <a:cs typeface="Cambria" panose="02040503050406030204" charset="0"/>
                    <a:sym typeface="+mn-ea"/>
                  </a:rPr>
                  <a:t>valuation</a:t>
                </a:r>
                <a:endParaRPr lang="en-US" altLang="zh-CN" sz="5150" dirty="0">
                  <a:latin typeface="Cambria" panose="02040503050406030204" charset="0"/>
                  <a:cs typeface="Cambria" panose="02040503050406030204" charset="0"/>
                </a:endParaRPr>
              </a:p>
              <a:p>
                <a:pPr marL="70077" algn="just">
                  <a:spcBef>
                    <a:spcPts val="552"/>
                  </a:spcBef>
                  <a:spcAft>
                    <a:spcPts val="552"/>
                  </a:spcAft>
                </a:pPr>
                <a:r>
                  <a:rPr sz="3311" dirty="0">
                    <a:latin typeface="Cambria" panose="02040503050406030204" charset="0"/>
                    <a:cs typeface="Cambria" panose="02040503050406030204" charset="0"/>
                    <a:sym typeface="+mn-ea"/>
                  </a:rPr>
                  <a:t>We implement</a:t>
                </a:r>
                <a:r>
                  <a:rPr lang="en-US" sz="3311" dirty="0">
                    <a:latin typeface="Cambria" panose="02040503050406030204" charset="0"/>
                    <a:cs typeface="Cambria" panose="02040503050406030204" charset="0"/>
                    <a:sym typeface="+mn-ea"/>
                  </a:rPr>
                  <a:t> the TOO prototype based on the user-space QUIC protocol(with the version of LSQUIC Q043)</a:t>
                </a:r>
                <a:r>
                  <a:rPr sz="3311" dirty="0">
                    <a:latin typeface="Cambria" panose="02040503050406030204" charset="0"/>
                    <a:cs typeface="Cambria" panose="02040503050406030204" charset="0"/>
                    <a:sym typeface="+mn-ea"/>
                  </a:rPr>
                  <a:t>. </a:t>
                </a:r>
                <a:r>
                  <a:rPr lang="en-US" sz="3311" dirty="0">
                    <a:latin typeface="Cambria" panose="02040503050406030204" charset="0"/>
                    <a:cs typeface="Cambria" panose="02040503050406030204" charset="0"/>
                    <a:sym typeface="+mn-ea"/>
                  </a:rPr>
                  <a:t>The experimental evaluation is performed on commercial live-streaming services, where the CDN proxy server that has deployed TOO prototype can pull and transmit the requested live streaming from our live CDN to real-network users. </a:t>
                </a:r>
              </a:p>
              <a:p>
                <a:pPr marL="70077" algn="just">
                  <a:spcBef>
                    <a:spcPts val="552"/>
                  </a:spcBef>
                  <a:spcAft>
                    <a:spcPts val="552"/>
                  </a:spcAft>
                </a:pPr>
                <a:r>
                  <a:rPr lang="en-US" sz="3311" dirty="0">
                    <a:latin typeface="Cambria" panose="02040503050406030204" charset="0"/>
                    <a:cs typeface="Cambria" panose="02040503050406030204" charset="0"/>
                    <a:sym typeface="+mn-ea"/>
                  </a:rPr>
                  <a:t>	To better depict the quality of loss recovery, we introduce a metric called invalid-response-time (IRT), which is defined as the duration from when any data is detected lost to when resending a recovery packet that will be successfully received. </a:t>
                </a:r>
                <a:endParaRPr sz="3311" dirty="0">
                  <a:latin typeface="Cambria" panose="02040503050406030204" charset="0"/>
                  <a:cs typeface="Cambria" panose="02040503050406030204" charset="0"/>
                  <a:sym typeface="+mn-ea"/>
                </a:endParaRPr>
              </a:p>
              <a:p>
                <a:pPr marL="385426" indent="-315348" algn="just">
                  <a:spcBef>
                    <a:spcPts val="552"/>
                  </a:spcBef>
                  <a:spcAft>
                    <a:spcPts val="552"/>
                  </a:spcAft>
                  <a:buFont typeface="Wingdings" panose="05000000000000000000" pitchFamily="2" charset="2"/>
                  <a:buChar char="l"/>
                </a:pPr>
                <a:r>
                  <a:rPr sz="3311" dirty="0">
                    <a:latin typeface="Cambria" panose="02040503050406030204" charset="0"/>
                    <a:cs typeface="Cambria" panose="02040503050406030204" charset="0"/>
                    <a:sym typeface="+mn-ea"/>
                  </a:rPr>
                  <a:t>As shown in Figure 3(a)</a:t>
                </a:r>
                <a:r>
                  <a:rPr lang="en-US" sz="3311" dirty="0">
                    <a:latin typeface="Cambria" panose="02040503050406030204" charset="0"/>
                    <a:cs typeface="Cambria" panose="02040503050406030204" charset="0"/>
                    <a:sym typeface="+mn-ea"/>
                  </a:rPr>
                  <a:t>, we can learn the average IRT can be lowered by the ratio of 16.0%;</a:t>
                </a:r>
              </a:p>
              <a:p>
                <a:pPr marL="385426" indent="-315348" algn="just">
                  <a:spcBef>
                    <a:spcPts val="552"/>
                  </a:spcBef>
                  <a:spcAft>
                    <a:spcPts val="552"/>
                  </a:spcAft>
                  <a:buFont typeface="Wingdings" panose="05000000000000000000" pitchFamily="2" charset="2"/>
                  <a:buChar char="l"/>
                </a:pPr>
                <a:r>
                  <a:rPr sz="3311" dirty="0">
                    <a:latin typeface="Cambria" panose="02040503050406030204" charset="0"/>
                    <a:cs typeface="Cambria" panose="02040503050406030204" charset="0"/>
                    <a:sym typeface="+mn-ea"/>
                  </a:rPr>
                  <a:t>As</a:t>
                </a:r>
                <a:r>
                  <a:rPr lang="en-US" sz="3311" dirty="0">
                    <a:latin typeface="Cambria" panose="02040503050406030204" charset="0"/>
                    <a:cs typeface="Cambria" panose="02040503050406030204" charset="0"/>
                    <a:sym typeface="+mn-ea"/>
                  </a:rPr>
                  <a:t> </a:t>
                </a:r>
                <a:r>
                  <a:rPr sz="3311" dirty="0">
                    <a:latin typeface="Cambria" panose="02040503050406030204" charset="0"/>
                    <a:cs typeface="Cambria" panose="02040503050406030204" charset="0"/>
                    <a:sym typeface="+mn-ea"/>
                  </a:rPr>
                  <a:t>shown</a:t>
                </a:r>
                <a:r>
                  <a:rPr lang="en-US" sz="3311" dirty="0">
                    <a:latin typeface="Cambria" panose="02040503050406030204" charset="0"/>
                    <a:cs typeface="Cambria" panose="02040503050406030204" charset="0"/>
                    <a:sym typeface="+mn-ea"/>
                  </a:rPr>
                  <a:t> </a:t>
                </a:r>
                <a:r>
                  <a:rPr sz="3311" dirty="0">
                    <a:latin typeface="Cambria" panose="02040503050406030204" charset="0"/>
                    <a:cs typeface="Cambria" panose="02040503050406030204" charset="0"/>
                    <a:sym typeface="+mn-ea"/>
                  </a:rPr>
                  <a:t>in</a:t>
                </a:r>
                <a:r>
                  <a:rPr lang="en-US" sz="3311" dirty="0">
                    <a:latin typeface="Cambria" panose="02040503050406030204" charset="0"/>
                    <a:cs typeface="Cambria" panose="02040503050406030204" charset="0"/>
                    <a:sym typeface="+mn-ea"/>
                  </a:rPr>
                  <a:t> </a:t>
                </a:r>
                <a:r>
                  <a:rPr sz="3311" dirty="0">
                    <a:latin typeface="Cambria" panose="02040503050406030204" charset="0"/>
                    <a:cs typeface="Cambria" panose="02040503050406030204" charset="0"/>
                    <a:sym typeface="+mn-ea"/>
                  </a:rPr>
                  <a:t>Figure 3(</a:t>
                </a:r>
                <a:r>
                  <a:rPr lang="en-US" sz="3311" dirty="0">
                    <a:latin typeface="Cambria" panose="02040503050406030204" charset="0"/>
                    <a:cs typeface="Cambria" panose="02040503050406030204" charset="0"/>
                    <a:sym typeface="+mn-ea"/>
                  </a:rPr>
                  <a:t>b</a:t>
                </a:r>
                <a:r>
                  <a:rPr sz="3311" dirty="0">
                    <a:latin typeface="Cambria" panose="02040503050406030204" charset="0"/>
                    <a:cs typeface="Cambria" panose="02040503050406030204" charset="0"/>
                    <a:sym typeface="+mn-ea"/>
                  </a:rPr>
                  <a:t>)</a:t>
                </a:r>
                <a:r>
                  <a:rPr lang="en-US" sz="3311" dirty="0">
                    <a:latin typeface="Cambria" panose="02040503050406030204" charset="0"/>
                    <a:cs typeface="Cambria" panose="02040503050406030204" charset="0"/>
                    <a:sym typeface="+mn-ea"/>
                  </a:rPr>
                  <a:t>, TOO makes the average goodput to deteriorate only with a ratio of 2.4% (from 974.3Kbps to 951.1Kbps)</a:t>
                </a:r>
                <a:r>
                  <a:rPr sz="3311" dirty="0">
                    <a:latin typeface="Cambria" panose="02040503050406030204" charset="0"/>
                    <a:cs typeface="Cambria" panose="02040503050406030204" charset="0"/>
                    <a:sym typeface="+mn-ea"/>
                  </a:rPr>
                  <a:t>. </a:t>
                </a:r>
              </a:p>
              <a:p>
                <a:pPr marL="70077" algn="just">
                  <a:spcBef>
                    <a:spcPts val="552"/>
                  </a:spcBef>
                  <a:spcAft>
                    <a:spcPts val="552"/>
                  </a:spcAft>
                </a:pPr>
                <a:endParaRPr sz="1288" dirty="0">
                  <a:latin typeface="Cambria" panose="02040503050406030204" charset="0"/>
                  <a:cs typeface="Cambria" panose="02040503050406030204" charset="0"/>
                  <a:sym typeface="+mn-ea"/>
                </a:endParaRPr>
              </a:p>
              <a:p>
                <a:pPr marL="70077" algn="just">
                  <a:spcBef>
                    <a:spcPts val="552"/>
                  </a:spcBef>
                  <a:spcAft>
                    <a:spcPts val="552"/>
                  </a:spcAft>
                </a:pPr>
                <a:endParaRPr sz="1839" dirty="0">
                  <a:latin typeface="Cambria" panose="02040503050406030204" charset="0"/>
                  <a:cs typeface="Cambria" panose="02040503050406030204" charset="0"/>
                  <a:sym typeface="+mn-ea"/>
                </a:endParaRPr>
              </a:p>
              <a:p>
                <a:pPr marL="70077" algn="just">
                  <a:spcBef>
                    <a:spcPts val="552"/>
                  </a:spcBef>
                  <a:spcAft>
                    <a:spcPts val="552"/>
                  </a:spcAft>
                </a:pPr>
                <a:endParaRPr lang="en-US" sz="2207" dirty="0">
                  <a:latin typeface="Cambria" panose="02040503050406030204" charset="0"/>
                  <a:cs typeface="Cambria" panose="02040503050406030204" charset="0"/>
                  <a:sym typeface="+mn-ea"/>
                </a:endParaRPr>
              </a:p>
              <a:p>
                <a:pPr marL="70077" algn="just">
                  <a:spcBef>
                    <a:spcPts val="552"/>
                  </a:spcBef>
                  <a:spcAft>
                    <a:spcPts val="552"/>
                  </a:spcAft>
                </a:pPr>
                <a:endParaRPr lang="en-US" altLang="zh-CN" sz="2207" dirty="0">
                  <a:latin typeface="Cambria" panose="02040503050406030204" charset="0"/>
                  <a:cs typeface="Cambria" panose="02040503050406030204" charset="0"/>
                  <a:sym typeface="+mn-ea"/>
                </a:endParaRPr>
              </a:p>
              <a:p>
                <a:pPr marL="70077" algn="just">
                  <a:spcBef>
                    <a:spcPts val="552"/>
                  </a:spcBef>
                  <a:spcAft>
                    <a:spcPts val="552"/>
                  </a:spcAft>
                </a:pPr>
                <a:endParaRPr lang="en-US" altLang="zh-CN" sz="2207" dirty="0">
                  <a:latin typeface="Cambria" panose="02040503050406030204" charset="0"/>
                  <a:cs typeface="Cambria" panose="02040503050406030204" charset="0"/>
                  <a:sym typeface="+mn-ea"/>
                </a:endParaRPr>
              </a:p>
              <a:p>
                <a:pPr marL="70077" algn="just">
                  <a:spcBef>
                    <a:spcPts val="552"/>
                  </a:spcBef>
                  <a:spcAft>
                    <a:spcPts val="552"/>
                  </a:spcAft>
                </a:pPr>
                <a:endParaRPr lang="en-US" altLang="zh-CN" sz="1839" dirty="0">
                  <a:latin typeface="Cambria" panose="02040503050406030204" charset="0"/>
                  <a:cs typeface="Cambria" panose="02040503050406030204" charset="0"/>
                </a:endParaRPr>
              </a:p>
              <a:p>
                <a:pPr algn="ctr"/>
                <a:endParaRPr lang="en-US" altLang="zh-CN" sz="1839" dirty="0">
                  <a:latin typeface="Cambria" panose="02040503050406030204" charset="0"/>
                  <a:cs typeface="Cambria" panose="02040503050406030204" charset="0"/>
                </a:endParaRPr>
              </a:p>
              <a:p>
                <a:pPr algn="ctr"/>
                <a:endParaRPr lang="en-US" altLang="zh-CN" sz="1839" dirty="0">
                  <a:latin typeface="Cambria" panose="02040503050406030204" charset="0"/>
                  <a:cs typeface="Cambria" panose="02040503050406030204" charset="0"/>
                </a:endParaRPr>
              </a:p>
              <a:p>
                <a:pPr algn="ctr"/>
                <a:endParaRPr lang="en-US" altLang="zh-CN" sz="1839" dirty="0">
                  <a:latin typeface="Cambria" panose="02040503050406030204" charset="0"/>
                  <a:cs typeface="Cambria" panose="02040503050406030204" charset="0"/>
                </a:endParaRPr>
              </a:p>
              <a:p>
                <a:pPr algn="ctr"/>
                <a:endParaRPr lang="en-US" altLang="zh-CN" sz="1839" dirty="0">
                  <a:latin typeface="Cambria" panose="02040503050406030204" charset="0"/>
                  <a:cs typeface="Cambria" panose="02040503050406030204" charset="0"/>
                </a:endParaRPr>
              </a:p>
              <a:p>
                <a:pPr algn="ctr"/>
                <a:endParaRPr lang="en-US" altLang="zh-CN" sz="1839" dirty="0">
                  <a:latin typeface="Cambria" panose="02040503050406030204" charset="0"/>
                  <a:cs typeface="Cambria" panose="02040503050406030204" charset="0"/>
                </a:endParaRPr>
              </a:p>
              <a:p>
                <a:pPr algn="ctr"/>
                <a:endParaRPr lang="en-US" altLang="zh-CN" sz="1839" dirty="0">
                  <a:latin typeface="Cambria" panose="02040503050406030204" charset="0"/>
                  <a:cs typeface="Cambria" panose="02040503050406030204" charset="0"/>
                </a:endParaRPr>
              </a:p>
              <a:p>
                <a:pPr algn="ctr"/>
                <a:endParaRPr lang="en-US" altLang="zh-CN" sz="1839" dirty="0">
                  <a:latin typeface="Cambria" panose="02040503050406030204" charset="0"/>
                  <a:cs typeface="Cambria" panose="02040503050406030204" charset="0"/>
                </a:endParaRPr>
              </a:p>
              <a:p>
                <a:pPr algn="ctr"/>
                <a:endParaRPr lang="en-US" altLang="zh-CN" sz="1839" dirty="0">
                  <a:latin typeface="Cambria" panose="02040503050406030204" charset="0"/>
                  <a:cs typeface="Cambria" panose="02040503050406030204" charset="0"/>
                </a:endParaRPr>
              </a:p>
              <a:p>
                <a:pPr algn="ctr"/>
                <a:endParaRPr lang="en-US" altLang="zh-CN" sz="1839" dirty="0">
                  <a:latin typeface="Cambria" panose="02040503050406030204" charset="0"/>
                  <a:cs typeface="Cambria" panose="02040503050406030204" charset="0"/>
                </a:endParaRPr>
              </a:p>
              <a:p>
                <a:pPr algn="ctr"/>
                <a:endParaRPr lang="en-US" altLang="zh-CN" sz="1839" dirty="0">
                  <a:latin typeface="Cambria" panose="02040503050406030204" charset="0"/>
                  <a:cs typeface="Cambria" panose="02040503050406030204" charset="0"/>
                </a:endParaRPr>
              </a:p>
              <a:p>
                <a:pPr algn="ctr"/>
                <a:endParaRPr lang="en-US" altLang="zh-CN" sz="1839" dirty="0">
                  <a:latin typeface="Cambria" panose="02040503050406030204" charset="0"/>
                  <a:cs typeface="Cambria" panose="02040503050406030204" charset="0"/>
                </a:endParaRPr>
              </a:p>
              <a:p>
                <a:pPr algn="ctr"/>
                <a:r>
                  <a:rPr lang="en-US" altLang="zh-CN" sz="1839" dirty="0">
                    <a:latin typeface="Cambria" panose="02040503050406030204" charset="0"/>
                    <a:cs typeface="Cambria" panose="02040503050406030204" charset="0"/>
                  </a:rPr>
                  <a:t>5</a:t>
                </a:r>
              </a:p>
            </p:txBody>
          </p:sp>
          <p:sp>
            <p:nvSpPr>
              <p:cNvPr id="8" name="文本框 7"/>
              <p:cNvSpPr txBox="1"/>
              <p:nvPr/>
            </p:nvSpPr>
            <p:spPr>
              <a:xfrm>
                <a:off x="16639064" y="29941579"/>
                <a:ext cx="9946774" cy="2454492"/>
              </a:xfrm>
              <a:prstGeom prst="rect">
                <a:avLst/>
              </a:prstGeom>
              <a:solidFill>
                <a:schemeClr val="bg1"/>
              </a:solidFill>
              <a:ln>
                <a:solidFill>
                  <a:schemeClr val="bg2">
                    <a:lumMod val="50000"/>
                  </a:schemeClr>
                </a:solidFill>
              </a:ln>
            </p:spPr>
            <p:txBody>
              <a:bodyPr wrap="square" lIns="248205" tIns="125563" rIns="248205" bIns="125563" rtlCol="0" anchor="ctr" anchorCtr="1">
                <a:noAutofit/>
              </a:bodyPr>
              <a:lstStyle/>
              <a:p>
                <a:pPr algn="just"/>
                <a:r>
                  <a:rPr lang="en-US" altLang="zh-CN" sz="5150" b="1" dirty="0">
                    <a:solidFill>
                      <a:srgbClr val="C00000"/>
                    </a:solidFill>
                    <a:latin typeface="Cambria" panose="02040503050406030204" charset="0"/>
                    <a:cs typeface="Cambria" panose="02040503050406030204" charset="0"/>
                  </a:rPr>
                  <a:t>Conclusion</a:t>
                </a:r>
                <a:endParaRPr lang="zh-CN" altLang="en-US" sz="5150" b="1" dirty="0">
                  <a:solidFill>
                    <a:srgbClr val="C00000"/>
                  </a:solidFill>
                  <a:latin typeface="Cambria" panose="02040503050406030204" charset="0"/>
                  <a:cs typeface="Cambria" panose="02040503050406030204" charset="0"/>
                </a:endParaRPr>
              </a:p>
              <a:p>
                <a:pPr algn="just"/>
                <a:r>
                  <a:rPr lang="en-US" altLang="zh-CN" sz="3311" dirty="0">
                    <a:latin typeface="Cambria" panose="02040503050406030204" charset="0"/>
                    <a:cs typeface="Cambria" panose="02040503050406030204" charset="0"/>
                  </a:rPr>
                  <a:t>The real-world experiments demonstrate that TOO can effectively accelerate loss recovery of live streaming without incurring unbearable overhead.</a:t>
                </a:r>
                <a:endParaRPr lang="zh-CN" altLang="en-US" sz="3311" dirty="0">
                  <a:latin typeface="Cambria" panose="02040503050406030204" charset="0"/>
                  <a:cs typeface="Cambria" panose="02040503050406030204" charset="0"/>
                </a:endParaRPr>
              </a:p>
              <a:p>
                <a:pPr algn="ctr">
                  <a:spcBef>
                    <a:spcPts val="552"/>
                  </a:spcBef>
                </a:pPr>
                <a:r>
                  <a:rPr lang="en-US" altLang="zh-CN" sz="1839" dirty="0">
                    <a:latin typeface="Cambria" panose="02040503050406030204" charset="0"/>
                    <a:cs typeface="Cambria" panose="02040503050406030204" charset="0"/>
                  </a:rPr>
                  <a:t>6</a:t>
                </a:r>
              </a:p>
            </p:txBody>
          </p:sp>
          <p:sp>
            <p:nvSpPr>
              <p:cNvPr id="23" name="文本框 22"/>
              <p:cNvSpPr txBox="1"/>
              <p:nvPr/>
            </p:nvSpPr>
            <p:spPr>
              <a:xfrm>
                <a:off x="18347364" y="18397048"/>
                <a:ext cx="6527632" cy="454025"/>
              </a:xfrm>
              <a:prstGeom prst="rect">
                <a:avLst/>
              </a:prstGeom>
              <a:noFill/>
              <a:ln>
                <a:solidFill>
                  <a:schemeClr val="bg1"/>
                </a:solidFill>
              </a:ln>
            </p:spPr>
            <p:txBody>
              <a:bodyPr wrap="square" rtlCol="0">
                <a:noAutofit/>
              </a:bodyPr>
              <a:lstStyle/>
              <a:p>
                <a:pPr algn="ctr"/>
                <a:r>
                  <a:rPr lang="zh-CN" altLang="en-US" sz="2207" b="1" dirty="0">
                    <a:latin typeface="Cambria" panose="02040503050406030204" charset="0"/>
                    <a:cs typeface="Cambria" panose="02040503050406030204" charset="0"/>
                  </a:rPr>
                  <a:t>Fig. 2: </a:t>
                </a:r>
                <a:r>
                  <a:rPr lang="en-US" altLang="zh-CN" sz="2207" b="1" dirty="0">
                    <a:latin typeface="Cambria" panose="02040503050406030204" charset="0"/>
                    <a:cs typeface="Cambria" panose="02040503050406030204" charset="0"/>
                  </a:rPr>
                  <a:t>The TOO Framework</a:t>
                </a:r>
                <a:r>
                  <a:rPr lang="zh-CN" altLang="en-US" sz="2207" b="1" dirty="0">
                    <a:latin typeface="Cambria" panose="02040503050406030204" charset="0"/>
                    <a:cs typeface="Cambria" panose="02040503050406030204" charset="0"/>
                  </a:rPr>
                  <a:t>.</a:t>
                </a:r>
              </a:p>
            </p:txBody>
          </p:sp>
          <p:sp>
            <p:nvSpPr>
              <p:cNvPr id="27" name="文本框 26"/>
              <p:cNvSpPr txBox="1"/>
              <p:nvPr/>
            </p:nvSpPr>
            <p:spPr>
              <a:xfrm>
                <a:off x="18983550" y="29093678"/>
                <a:ext cx="5255260" cy="353692"/>
              </a:xfrm>
              <a:prstGeom prst="rect">
                <a:avLst/>
              </a:prstGeom>
              <a:noFill/>
              <a:ln>
                <a:solidFill>
                  <a:schemeClr val="bg1"/>
                </a:solidFill>
              </a:ln>
            </p:spPr>
            <p:txBody>
              <a:bodyPr wrap="square" rtlCol="0">
                <a:noAutofit/>
              </a:bodyPr>
              <a:lstStyle/>
              <a:p>
                <a:pPr algn="ctr"/>
                <a:r>
                  <a:rPr lang="zh-CN" altLang="en-US" sz="2207" b="1" dirty="0">
                    <a:latin typeface="Cambria" panose="02040503050406030204" charset="0"/>
                    <a:cs typeface="Cambria" panose="02040503050406030204" charset="0"/>
                    <a:sym typeface="+mn-ea"/>
                  </a:rPr>
                  <a:t>Fig. </a:t>
                </a:r>
                <a:r>
                  <a:rPr lang="en-US" altLang="zh-CN" sz="2207" b="1" dirty="0">
                    <a:latin typeface="Cambria" panose="02040503050406030204" charset="0"/>
                    <a:cs typeface="Cambria" panose="02040503050406030204" charset="0"/>
                    <a:sym typeface="+mn-ea"/>
                  </a:rPr>
                  <a:t>3</a:t>
                </a:r>
                <a:r>
                  <a:rPr lang="zh-CN" altLang="en-US" sz="2207" b="1" dirty="0">
                    <a:latin typeface="Cambria" panose="02040503050406030204" charset="0"/>
                    <a:cs typeface="Cambria" panose="02040503050406030204" charset="0"/>
                    <a:sym typeface="+mn-ea"/>
                  </a:rPr>
                  <a:t>: </a:t>
                </a:r>
                <a:r>
                  <a:rPr lang="en-US" altLang="zh-CN" sz="2207" b="1" dirty="0">
                    <a:latin typeface="Cambria" panose="02040503050406030204" charset="0"/>
                    <a:cs typeface="Cambria" panose="02040503050406030204" charset="0"/>
                    <a:sym typeface="+mn-ea"/>
                  </a:rPr>
                  <a:t>The performance of TOO</a:t>
                </a:r>
                <a:r>
                  <a:rPr lang="zh-CN" altLang="en-US" sz="2207" b="1" dirty="0">
                    <a:latin typeface="Cambria" panose="02040503050406030204" charset="0"/>
                    <a:cs typeface="Cambria" panose="02040503050406030204" charset="0"/>
                    <a:sym typeface="+mn-ea"/>
                  </a:rPr>
                  <a:t>.</a:t>
                </a:r>
                <a:endParaRPr lang="zh-CN" altLang="en-US" sz="2207" dirty="0"/>
              </a:p>
            </p:txBody>
          </p:sp>
          <p:sp>
            <p:nvSpPr>
              <p:cNvPr id="9" name="文本框 8"/>
              <p:cNvSpPr txBox="1"/>
              <p:nvPr/>
            </p:nvSpPr>
            <p:spPr>
              <a:xfrm>
                <a:off x="7141536" y="10987222"/>
                <a:ext cx="9362908" cy="6859685"/>
              </a:xfrm>
              <a:prstGeom prst="rect">
                <a:avLst/>
              </a:prstGeom>
              <a:solidFill>
                <a:schemeClr val="bg1"/>
              </a:solidFill>
              <a:ln>
                <a:solidFill>
                  <a:schemeClr val="bg2">
                    <a:lumMod val="50000"/>
                  </a:schemeClr>
                </a:solidFill>
              </a:ln>
            </p:spPr>
            <p:txBody>
              <a:bodyPr wrap="square" lIns="248205" tIns="125563" rIns="248205" bIns="125563" rtlCol="0" anchor="t" anchorCtr="0">
                <a:noAutofit/>
              </a:bodyPr>
              <a:lstStyle/>
              <a:p>
                <a:pPr marL="70077" algn="just"/>
                <a:r>
                  <a:rPr lang="en-US" altLang="zh-CN" sz="5150" b="1" dirty="0">
                    <a:solidFill>
                      <a:srgbClr val="C00000"/>
                    </a:solidFill>
                    <a:latin typeface="Cambria" panose="02040503050406030204" pitchFamily="18" charset="0"/>
                    <a:ea typeface="Cambria" panose="02040503050406030204" pitchFamily="18" charset="0"/>
                    <a:cs typeface="Cambria" panose="02040503050406030204" charset="0"/>
                    <a:sym typeface="+mn-ea"/>
                  </a:rPr>
                  <a:t>B</a:t>
                </a:r>
                <a:r>
                  <a:rPr lang="zh-CN" altLang="en-US" sz="5150" b="1" dirty="0">
                    <a:solidFill>
                      <a:srgbClr val="C00000"/>
                    </a:solidFill>
                    <a:latin typeface="Cambria" panose="02040503050406030204" pitchFamily="18" charset="0"/>
                    <a:cs typeface="Cambria" panose="02040503050406030204" charset="0"/>
                    <a:sym typeface="+mn-ea"/>
                  </a:rPr>
                  <a:t>ackgroun</a:t>
                </a:r>
                <a:r>
                  <a:rPr lang="en-US" altLang="zh-CN" sz="5150" b="1" dirty="0">
                    <a:solidFill>
                      <a:srgbClr val="C00000"/>
                    </a:solidFill>
                    <a:latin typeface="Cambria" panose="02040503050406030204" pitchFamily="18" charset="0"/>
                    <a:ea typeface="Cambria" panose="02040503050406030204" pitchFamily="18" charset="0"/>
                    <a:cs typeface="Cambria" panose="02040503050406030204" charset="0"/>
                    <a:sym typeface="+mn-ea"/>
                  </a:rPr>
                  <a:t>d</a:t>
                </a:r>
                <a:endParaRPr lang="zh-CN" altLang="en-US" sz="5150" b="1" dirty="0">
                  <a:solidFill>
                    <a:srgbClr val="C00000"/>
                  </a:solidFill>
                  <a:latin typeface="Cambria" panose="02040503050406030204" pitchFamily="18" charset="0"/>
                  <a:cs typeface="Cambria" panose="02040503050406030204" charset="0"/>
                </a:endParaRPr>
              </a:p>
              <a:p>
                <a:pPr marL="70077" algn="just">
                  <a:spcBef>
                    <a:spcPts val="552"/>
                  </a:spcBef>
                  <a:spcAft>
                    <a:spcPts val="552"/>
                  </a:spcAft>
                </a:pPr>
                <a:r>
                  <a:rPr lang="en-US" altLang="zh-CN" sz="3311" dirty="0">
                    <a:latin typeface="Cambria" panose="02040503050406030204" pitchFamily="18" charset="0"/>
                    <a:ea typeface="Cambria" panose="02040503050406030204" pitchFamily="18" charset="0"/>
                    <a:cs typeface="Cambria" panose="02040503050406030204" charset="0"/>
                    <a:sym typeface="+mn-ea"/>
                  </a:rPr>
                  <a:t>The ubiquitous packet loss is an essential factor affecting client-side quality-of-experience (</a:t>
                </a:r>
                <a:r>
                  <a:rPr lang="en-US" altLang="zh-CN" sz="3311" dirty="0" err="1">
                    <a:latin typeface="Cambria" panose="02040503050406030204" pitchFamily="18" charset="0"/>
                    <a:ea typeface="Cambria" panose="02040503050406030204" pitchFamily="18" charset="0"/>
                    <a:cs typeface="Cambria" panose="02040503050406030204" charset="0"/>
                    <a:sym typeface="+mn-ea"/>
                  </a:rPr>
                  <a:t>QoE</a:t>
                </a:r>
                <a:r>
                  <a:rPr lang="en-US" altLang="zh-CN" sz="3311" dirty="0">
                    <a:latin typeface="Cambria" panose="02040503050406030204" pitchFamily="18" charset="0"/>
                    <a:ea typeface="Cambria" panose="02040503050406030204" pitchFamily="18" charset="0"/>
                    <a:cs typeface="Cambria" panose="02040503050406030204" charset="0"/>
                    <a:sym typeface="+mn-ea"/>
                  </a:rPr>
                  <a:t>) in live-streaming services, in which the introduced head-of-line (HOL) blocking might result in long-time video freezing.</a:t>
                </a:r>
              </a:p>
              <a:p>
                <a:pPr marL="70077" algn="just">
                  <a:spcBef>
                    <a:spcPts val="552"/>
                  </a:spcBef>
                  <a:spcAft>
                    <a:spcPts val="552"/>
                  </a:spcAft>
                </a:pPr>
                <a:r>
                  <a:rPr lang="en-US" altLang="zh-CN" sz="3311" dirty="0">
                    <a:latin typeface="Cambria" panose="02040503050406030204" pitchFamily="18" charset="0"/>
                    <a:ea typeface="Cambria" panose="02040503050406030204" pitchFamily="18" charset="0"/>
                    <a:cs typeface="Cambria" panose="02040503050406030204" charset="0"/>
                    <a:sym typeface="+mn-ea"/>
                  </a:rPr>
                  <a:t>	Most modern CDN vendors employ the automatic-repeat-request (ARQ) paradigm to control loss tolerance as the commercial solution. However, from the deployment experience of real product networks, we find that legacy ARQ-based loss recovery is far from satisfactory.</a:t>
                </a:r>
              </a:p>
              <a:p>
                <a:pPr marL="70077" algn="just">
                  <a:spcBef>
                    <a:spcPts val="552"/>
                  </a:spcBef>
                  <a:spcAft>
                    <a:spcPts val="552"/>
                  </a:spcAft>
                </a:pPr>
                <a:r>
                  <a:rPr lang="en-US" altLang="zh-CN" sz="3311" dirty="0">
                    <a:latin typeface="Cambria" panose="02040503050406030204" pitchFamily="18" charset="0"/>
                    <a:ea typeface="Cambria" panose="02040503050406030204" pitchFamily="18" charset="0"/>
                    <a:cs typeface="Cambria" panose="02040503050406030204" charset="0"/>
                    <a:sym typeface="+mn-ea"/>
                  </a:rPr>
                  <a:t>	Most loss recovery schemes fall into the category of dual-side solutions that require modification or upgrade on both the server side and the client side. Unfortunately, they all suffer from deployment issues, especially under Multi-Supplier Strategy that is applied by application providers (e.g., </a:t>
                </a:r>
                <a:r>
                  <a:rPr lang="en-US" altLang="zh-CN" sz="3311" dirty="0" err="1">
                    <a:latin typeface="Cambria" panose="02040503050406030204" pitchFamily="18" charset="0"/>
                    <a:ea typeface="Cambria" panose="02040503050406030204" pitchFamily="18" charset="0"/>
                    <a:cs typeface="Cambria" panose="02040503050406030204" charset="0"/>
                    <a:sym typeface="+mn-ea"/>
                  </a:rPr>
                  <a:t>Tiktok</a:t>
                </a:r>
                <a:r>
                  <a:rPr lang="en-US" altLang="zh-CN" sz="3311" dirty="0">
                    <a:latin typeface="Cambria" panose="02040503050406030204" pitchFamily="18" charset="0"/>
                    <a:ea typeface="Cambria" panose="02040503050406030204" pitchFamily="18" charset="0"/>
                    <a:cs typeface="Cambria" panose="02040503050406030204" charset="0"/>
                    <a:sym typeface="+mn-ea"/>
                  </a:rPr>
                  <a:t> Live) to select better-performed CDN vendors.</a:t>
                </a:r>
              </a:p>
              <a:p>
                <a:pPr algn="ctr"/>
                <a:endParaRPr lang="en-US" altLang="zh-CN" sz="1839" dirty="0">
                  <a:latin typeface="Cambria" panose="02040503050406030204" charset="0"/>
                  <a:cs typeface="Cambria" panose="02040503050406030204" charset="0"/>
                </a:endParaRPr>
              </a:p>
              <a:p>
                <a:pPr algn="ctr"/>
                <a:r>
                  <a:rPr lang="en-US" altLang="zh-CN" sz="1839" dirty="0">
                    <a:latin typeface="Cambria" panose="02040503050406030204" charset="0"/>
                    <a:cs typeface="Cambria" panose="02040503050406030204" charset="0"/>
                  </a:rPr>
                  <a:t>2</a:t>
                </a:r>
              </a:p>
            </p:txBody>
          </p:sp>
          <p:sp>
            <p:nvSpPr>
              <p:cNvPr id="14" name="文本框 13"/>
              <p:cNvSpPr txBox="1"/>
              <p:nvPr/>
            </p:nvSpPr>
            <p:spPr>
              <a:xfrm>
                <a:off x="7101256" y="32547091"/>
                <a:ext cx="19484582" cy="2433512"/>
              </a:xfrm>
              <a:prstGeom prst="rect">
                <a:avLst/>
              </a:prstGeom>
              <a:solidFill>
                <a:schemeClr val="bg1"/>
              </a:solidFill>
              <a:ln>
                <a:solidFill>
                  <a:schemeClr val="bg2">
                    <a:lumMod val="50000"/>
                  </a:schemeClr>
                </a:solidFill>
              </a:ln>
            </p:spPr>
            <p:txBody>
              <a:bodyPr wrap="square" rtlCol="0">
                <a:spAutoFit/>
              </a:bodyPr>
              <a:lstStyle/>
              <a:p>
                <a:pPr algn="just"/>
                <a:r>
                  <a:rPr lang="zh-CN" altLang="en-US" sz="5150" b="1" dirty="0">
                    <a:solidFill>
                      <a:srgbClr val="C00000"/>
                    </a:solidFill>
                    <a:latin typeface="Cambria" panose="02040503050406030204" pitchFamily="18" charset="0"/>
                    <a:cs typeface="Cambria" panose="02040503050406030204" charset="0"/>
                  </a:rPr>
                  <a:t>REFERENCES</a:t>
                </a:r>
              </a:p>
              <a:p>
                <a:pPr algn="just"/>
                <a:r>
                  <a:rPr lang="zh-CN" altLang="en-US" sz="2207" dirty="0">
                    <a:latin typeface="Cambria" panose="02040503050406030204" charset="0"/>
                    <a:cs typeface="Cambria" panose="02040503050406030204" charset="0"/>
                  </a:rPr>
                  <a:t>[1] </a:t>
                </a:r>
                <a:r>
                  <a:rPr lang="en-US" altLang="zh-CN" sz="2207" dirty="0" err="1">
                    <a:latin typeface="Cambria" panose="02040503050406030204" charset="0"/>
                    <a:cs typeface="Cambria" panose="02040503050406030204" charset="0"/>
                  </a:rPr>
                  <a:t>Zhilong</a:t>
                </a:r>
                <a:r>
                  <a:rPr lang="en-US" altLang="zh-CN" sz="2207" dirty="0">
                    <a:latin typeface="Cambria" panose="02040503050406030204" charset="0"/>
                    <a:cs typeface="Cambria" panose="02040503050406030204" charset="0"/>
                  </a:rPr>
                  <a:t> Zheng, </a:t>
                </a:r>
                <a:r>
                  <a:rPr lang="en-US" altLang="zh-CN" sz="2207" dirty="0" err="1">
                    <a:latin typeface="Cambria" panose="02040503050406030204" charset="0"/>
                    <a:cs typeface="Cambria" panose="02040503050406030204" charset="0"/>
                  </a:rPr>
                  <a:t>Yunfei</a:t>
                </a:r>
                <a:r>
                  <a:rPr lang="en-US" altLang="zh-CN" sz="2207" dirty="0">
                    <a:latin typeface="Cambria" panose="02040503050406030204" charset="0"/>
                    <a:cs typeface="Cambria" panose="02040503050406030204" charset="0"/>
                  </a:rPr>
                  <a:t> Ma, </a:t>
                </a:r>
                <a:r>
                  <a:rPr lang="en-US" altLang="zh-CN" sz="2207" dirty="0" err="1">
                    <a:latin typeface="Cambria" panose="02040503050406030204" charset="0"/>
                    <a:cs typeface="Cambria" panose="02040503050406030204" charset="0"/>
                  </a:rPr>
                  <a:t>Yanmei</a:t>
                </a:r>
                <a:r>
                  <a:rPr lang="en-US" altLang="zh-CN" sz="2207" dirty="0">
                    <a:latin typeface="Cambria" panose="02040503050406030204" charset="0"/>
                    <a:cs typeface="Cambria" panose="02040503050406030204" charset="0"/>
                  </a:rPr>
                  <a:t> Liu, </a:t>
                </a:r>
                <a:r>
                  <a:rPr lang="en-US" altLang="zh-CN" sz="2207" dirty="0" err="1">
                    <a:latin typeface="Cambria" panose="02040503050406030204" charset="0"/>
                    <a:cs typeface="Cambria" panose="02040503050406030204" charset="0"/>
                  </a:rPr>
                  <a:t>Furong</a:t>
                </a:r>
                <a:r>
                  <a:rPr lang="en-US" altLang="zh-CN" sz="2207" dirty="0">
                    <a:latin typeface="Cambria" panose="02040503050406030204" charset="0"/>
                    <a:cs typeface="Cambria" panose="02040503050406030204" charset="0"/>
                  </a:rPr>
                  <a:t> Yang, </a:t>
                </a:r>
                <a:r>
                  <a:rPr lang="en-US" altLang="zh-CN" sz="2207" dirty="0" err="1">
                    <a:latin typeface="Cambria" panose="02040503050406030204" charset="0"/>
                    <a:cs typeface="Cambria" panose="02040503050406030204" charset="0"/>
                  </a:rPr>
                  <a:t>Zhenyu</a:t>
                </a:r>
                <a:r>
                  <a:rPr lang="en-US" altLang="zh-CN" sz="2207" dirty="0">
                    <a:latin typeface="Cambria" panose="02040503050406030204" charset="0"/>
                    <a:cs typeface="Cambria" panose="02040503050406030204" charset="0"/>
                  </a:rPr>
                  <a:t> Li, </a:t>
                </a:r>
                <a:r>
                  <a:rPr lang="en-US" altLang="zh-CN" sz="2207" dirty="0" err="1">
                    <a:latin typeface="Cambria" panose="02040503050406030204" charset="0"/>
                    <a:cs typeface="Cambria" panose="02040503050406030204" charset="0"/>
                  </a:rPr>
                  <a:t>Yuanbo</a:t>
                </a:r>
                <a:r>
                  <a:rPr lang="en-US" altLang="zh-CN" sz="2207" dirty="0">
                    <a:latin typeface="Cambria" panose="02040503050406030204" charset="0"/>
                    <a:cs typeface="Cambria" panose="02040503050406030204" charset="0"/>
                  </a:rPr>
                  <a:t> Zhang, </a:t>
                </a:r>
                <a:r>
                  <a:rPr lang="en-US" altLang="zh-CN" sz="2207" dirty="0" err="1">
                    <a:latin typeface="Cambria" panose="02040503050406030204" charset="0"/>
                    <a:cs typeface="Cambria" panose="02040503050406030204" charset="0"/>
                  </a:rPr>
                  <a:t>Jiuhai</a:t>
                </a:r>
                <a:r>
                  <a:rPr lang="en-US" altLang="zh-CN" sz="2207" dirty="0">
                    <a:latin typeface="Cambria" panose="02040503050406030204" charset="0"/>
                    <a:cs typeface="Cambria" panose="02040503050406030204" charset="0"/>
                  </a:rPr>
                  <a:t> Zhang, Wei Shi, </a:t>
                </a:r>
                <a:r>
                  <a:rPr lang="en-US" altLang="zh-CN" sz="2207" dirty="0" err="1">
                    <a:latin typeface="Cambria" panose="02040503050406030204" charset="0"/>
                    <a:cs typeface="Cambria" panose="02040503050406030204" charset="0"/>
                  </a:rPr>
                  <a:t>Wentao</a:t>
                </a:r>
                <a:r>
                  <a:rPr lang="en-US" altLang="zh-CN" sz="2207" dirty="0">
                    <a:latin typeface="Cambria" panose="02040503050406030204" charset="0"/>
                    <a:cs typeface="Cambria" panose="02040503050406030204" charset="0"/>
                  </a:rPr>
                  <a:t> Chen, Ding Li, et al. </a:t>
                </a:r>
                <a:r>
                  <a:rPr lang="en-US" altLang="zh-CN" sz="2207" dirty="0" err="1">
                    <a:latin typeface="Cambria" panose="02040503050406030204" charset="0"/>
                    <a:cs typeface="Cambria" panose="02040503050406030204" charset="0"/>
                  </a:rPr>
                  <a:t>Xlink</a:t>
                </a:r>
                <a:r>
                  <a:rPr lang="en-US" altLang="zh-CN" sz="2207" dirty="0">
                    <a:latin typeface="Cambria" panose="02040503050406030204" charset="0"/>
                    <a:cs typeface="Cambria" panose="02040503050406030204" charset="0"/>
                  </a:rPr>
                  <a:t>: </a:t>
                </a:r>
                <a:r>
                  <a:rPr lang="en-US" altLang="zh-CN" sz="2207" dirty="0" err="1">
                    <a:latin typeface="Cambria" panose="02040503050406030204" charset="0"/>
                    <a:cs typeface="Cambria" panose="02040503050406030204" charset="0"/>
                  </a:rPr>
                  <a:t>Qoe</a:t>
                </a:r>
                <a:r>
                  <a:rPr lang="en-US" altLang="zh-CN" sz="2207" dirty="0">
                    <a:latin typeface="Cambria" panose="02040503050406030204" charset="0"/>
                    <a:cs typeface="Cambria" panose="02040503050406030204" charset="0"/>
                  </a:rPr>
                  <a:t>-driven multi-path </a:t>
                </a:r>
                <a:r>
                  <a:rPr lang="en-US" altLang="zh-CN" sz="2207" dirty="0" err="1">
                    <a:latin typeface="Cambria" panose="02040503050406030204" charset="0"/>
                    <a:cs typeface="Cambria" panose="02040503050406030204" charset="0"/>
                  </a:rPr>
                  <a:t>quic</a:t>
                </a:r>
                <a:r>
                  <a:rPr lang="en-US" altLang="zh-CN" sz="2207" dirty="0">
                    <a:latin typeface="Cambria" panose="02040503050406030204" charset="0"/>
                    <a:cs typeface="Cambria" panose="02040503050406030204" charset="0"/>
                  </a:rPr>
                  <a:t> transport in large-scale video services. In ACM SIGCOMM, 2021.</a:t>
                </a:r>
                <a:endParaRPr lang="zh-CN" altLang="en-US" sz="2207" dirty="0">
                  <a:latin typeface="Cambria" panose="02040503050406030204" charset="0"/>
                  <a:cs typeface="Cambria" panose="02040503050406030204" charset="0"/>
                </a:endParaRPr>
              </a:p>
              <a:p>
                <a:pPr algn="just"/>
                <a:r>
                  <a:rPr lang="zh-CN" altLang="en-US" sz="2207" dirty="0">
                    <a:latin typeface="Cambria" panose="02040503050406030204" charset="0"/>
                    <a:cs typeface="Cambria" panose="02040503050406030204" charset="0"/>
                  </a:rPr>
                  <a:t>[2] </a:t>
                </a:r>
                <a:r>
                  <a:rPr lang="en-US" altLang="zh-CN" sz="2207" dirty="0">
                    <a:latin typeface="Cambria" panose="02040503050406030204" charset="0"/>
                    <a:cs typeface="Cambria" panose="02040503050406030204" charset="0"/>
                  </a:rPr>
                  <a:t>Tong Li, Kai Zheng, Ke Xu, Rahul Arvind Jadhav, Tao Xiong, Keith </a:t>
                </a:r>
                <a:r>
                  <a:rPr lang="en-US" altLang="zh-CN" sz="2207" dirty="0" err="1">
                    <a:latin typeface="Cambria" panose="02040503050406030204" charset="0"/>
                    <a:cs typeface="Cambria" panose="02040503050406030204" charset="0"/>
                  </a:rPr>
                  <a:t>Winstein</a:t>
                </a:r>
                <a:r>
                  <a:rPr lang="en-US" altLang="zh-CN" sz="2207" dirty="0">
                    <a:latin typeface="Cambria" panose="02040503050406030204" charset="0"/>
                    <a:cs typeface="Cambria" panose="02040503050406030204" charset="0"/>
                  </a:rPr>
                  <a:t>, and Kun Tan. Tack: Improving wireless transport performance by taming acknowledgments. In ACM SIGCOMM, pages 15–30, 2020</a:t>
                </a:r>
                <a:r>
                  <a:rPr lang="zh-CN" altLang="en-US" sz="2207" dirty="0">
                    <a:latin typeface="Cambria" panose="02040503050406030204" charset="0"/>
                    <a:cs typeface="Cambria" panose="02040503050406030204" charset="0"/>
                  </a:rPr>
                  <a:t>.</a:t>
                </a:r>
              </a:p>
              <a:p>
                <a:pPr algn="just"/>
                <a:r>
                  <a:rPr lang="zh-CN" altLang="en-US" sz="2207" dirty="0">
                    <a:latin typeface="Cambria" panose="02040503050406030204" charset="0"/>
                    <a:cs typeface="Cambria" panose="02040503050406030204" charset="0"/>
                  </a:rPr>
                  <a:t>[3] </a:t>
                </a:r>
                <a:r>
                  <a:rPr lang="en-US" altLang="zh-CN" sz="2207" dirty="0">
                    <a:latin typeface="Cambria" panose="02040503050406030204" charset="0"/>
                    <a:cs typeface="Cambria" panose="02040503050406030204" charset="0"/>
                  </a:rPr>
                  <a:t>Yasemin Arda and Jean-Claude </a:t>
                </a:r>
                <a:r>
                  <a:rPr lang="en-US" altLang="zh-CN" sz="2207" dirty="0" err="1">
                    <a:latin typeface="Cambria" panose="02040503050406030204" charset="0"/>
                    <a:cs typeface="Cambria" panose="02040503050406030204" charset="0"/>
                  </a:rPr>
                  <a:t>Hennet</a:t>
                </a:r>
                <a:r>
                  <a:rPr lang="en-US" altLang="zh-CN" sz="2207" dirty="0">
                    <a:latin typeface="Cambria" panose="02040503050406030204" charset="0"/>
                    <a:cs typeface="Cambria" panose="02040503050406030204" charset="0"/>
                  </a:rPr>
                  <a:t>. Inventory control in a multi-supplier system. International Journal of Production Economics, 104(2):249–259, 2006.</a:t>
                </a:r>
                <a:endParaRPr lang="zh-CN" altLang="en-US" sz="2207" dirty="0">
                  <a:latin typeface="Cambria" panose="02040503050406030204" charset="0"/>
                  <a:cs typeface="Cambria" panose="02040503050406030204" charset="0"/>
                </a:endParaRPr>
              </a:p>
              <a:p>
                <a:pPr algn="just"/>
                <a:r>
                  <a:rPr lang="zh-CN" altLang="en-US" sz="2207" dirty="0">
                    <a:latin typeface="Cambria" panose="02040503050406030204" charset="0"/>
                    <a:cs typeface="Cambria" panose="02040503050406030204" charset="0"/>
                  </a:rPr>
                  <a:t>[4] </a:t>
                </a:r>
                <a:r>
                  <a:rPr lang="en-US" altLang="zh-CN" sz="2207" dirty="0">
                    <a:latin typeface="Cambria" panose="02040503050406030204" charset="0"/>
                    <a:cs typeface="Cambria" panose="02040503050406030204" charset="0"/>
                  </a:rPr>
                  <a:t>D </a:t>
                </a:r>
                <a:r>
                  <a:rPr lang="en-US" altLang="zh-CN" sz="2207" dirty="0" err="1">
                    <a:latin typeface="Cambria" panose="02040503050406030204" charset="0"/>
                    <a:cs typeface="Cambria" panose="02040503050406030204" charset="0"/>
                  </a:rPr>
                  <a:t>BertsekasandR</a:t>
                </a:r>
                <a:r>
                  <a:rPr lang="en-US" altLang="zh-CN" sz="2207" dirty="0">
                    <a:latin typeface="Cambria" panose="02040503050406030204" charset="0"/>
                    <a:cs typeface="Cambria" panose="02040503050406030204" charset="0"/>
                  </a:rPr>
                  <a:t>. </a:t>
                </a:r>
                <a:r>
                  <a:rPr lang="en-US" altLang="zh-CN" sz="2207" dirty="0" err="1">
                    <a:latin typeface="Cambria" panose="02040503050406030204" charset="0"/>
                    <a:cs typeface="Cambria" panose="02040503050406030204" charset="0"/>
                  </a:rPr>
                  <a:t>Gallager</a:t>
                </a:r>
                <a:r>
                  <a:rPr lang="en-US" altLang="zh-CN" sz="2207" dirty="0">
                    <a:latin typeface="Cambria" panose="02040503050406030204" charset="0"/>
                    <a:cs typeface="Cambria" panose="02040503050406030204" charset="0"/>
                  </a:rPr>
                  <a:t>, data networks. Prentice-Hall, 1(99):2, 1992</a:t>
                </a:r>
                <a:r>
                  <a:rPr lang="zh-CN" altLang="en-US" sz="2207" dirty="0">
                    <a:latin typeface="Cambria" panose="02040503050406030204" charset="0"/>
                    <a:cs typeface="Cambria" panose="02040503050406030204" charset="0"/>
                  </a:rPr>
                  <a:t>.</a:t>
                </a:r>
              </a:p>
              <a:p>
                <a:pPr algn="just"/>
                <a:r>
                  <a:rPr lang="zh-CN" altLang="en-US" sz="2207" dirty="0">
                    <a:latin typeface="Cambria" panose="02040503050406030204" charset="0"/>
                    <a:cs typeface="Cambria" panose="02040503050406030204" charset="0"/>
                  </a:rPr>
                  <a:t>[5] </a:t>
                </a:r>
                <a:r>
                  <a:rPr lang="en-US" altLang="zh-CN" sz="2207" dirty="0">
                    <a:latin typeface="Cambria" panose="02040503050406030204" charset="0"/>
                    <a:cs typeface="Cambria" panose="02040503050406030204" charset="0"/>
                  </a:rPr>
                  <a:t>Theophilus Benson, Ashok Anand, Aditya </a:t>
                </a:r>
                <a:r>
                  <a:rPr lang="en-US" altLang="zh-CN" sz="2207" dirty="0" err="1">
                    <a:latin typeface="Cambria" panose="02040503050406030204" charset="0"/>
                    <a:cs typeface="Cambria" panose="02040503050406030204" charset="0"/>
                  </a:rPr>
                  <a:t>Akella</a:t>
                </a:r>
                <a:r>
                  <a:rPr lang="en-US" altLang="zh-CN" sz="2207" dirty="0">
                    <a:latin typeface="Cambria" panose="02040503050406030204" charset="0"/>
                    <a:cs typeface="Cambria" panose="02040503050406030204" charset="0"/>
                  </a:rPr>
                  <a:t>, and Ming Zhang. Understanding data center traffic characteristics. ACM SIGCOMM Computer Communication Review, 40(1):92–99, 2010</a:t>
                </a:r>
                <a:r>
                  <a:rPr lang="zh-CN" altLang="en-US" sz="2207" dirty="0">
                    <a:latin typeface="Cambria" panose="02040503050406030204" charset="0"/>
                    <a:cs typeface="Cambria" panose="02040503050406030204" charset="0"/>
                  </a:rPr>
                  <a:t>.</a:t>
                </a:r>
              </a:p>
              <a:p>
                <a:pPr algn="just"/>
                <a:r>
                  <a:rPr lang="zh-CN" altLang="en-US" sz="2207" dirty="0">
                    <a:latin typeface="Cambria" panose="02040503050406030204" charset="0"/>
                    <a:cs typeface="Cambria" panose="02040503050406030204" charset="0"/>
                  </a:rPr>
                  <a:t>[6] </a:t>
                </a:r>
                <a:r>
                  <a:rPr lang="en-US" altLang="zh-CN" sz="2207" dirty="0" err="1">
                    <a:latin typeface="Cambria" panose="02040503050406030204" charset="0"/>
                    <a:cs typeface="Cambria" panose="02040503050406030204" charset="0"/>
                  </a:rPr>
                  <a:t>LiteSpeed</a:t>
                </a:r>
                <a:r>
                  <a:rPr lang="en-US" altLang="zh-CN" sz="2207" dirty="0">
                    <a:latin typeface="Cambria" panose="02040503050406030204" charset="0"/>
                    <a:cs typeface="Cambria" panose="02040503050406030204" charset="0"/>
                  </a:rPr>
                  <a:t> Tech. </a:t>
                </a:r>
                <a:r>
                  <a:rPr lang="en-US" altLang="zh-CN" sz="2207" dirty="0" err="1">
                    <a:latin typeface="Cambria" panose="02040503050406030204" charset="0"/>
                    <a:cs typeface="Cambria" panose="02040503050406030204" charset="0"/>
                  </a:rPr>
                  <a:t>LiteSpeed</a:t>
                </a:r>
                <a:r>
                  <a:rPr lang="en-US" altLang="zh-CN" sz="2207" dirty="0">
                    <a:latin typeface="Cambria" panose="02040503050406030204" charset="0"/>
                    <a:cs typeface="Cambria" panose="02040503050406030204" charset="0"/>
                  </a:rPr>
                  <a:t> QUIC and HTTP/3 Library. </a:t>
                </a:r>
                <a:r>
                  <a:rPr lang="en-US" altLang="zh-CN" sz="2207" dirty="0">
                    <a:latin typeface="Cambria" panose="02040503050406030204" charset="0"/>
                    <a:cs typeface="Cambria" panose="02040503050406030204" charset="0"/>
                    <a:hlinkClick r:id="rId3"/>
                  </a:rPr>
                  <a:t>https://github.com/litespeedtech/lsquic</a:t>
                </a:r>
                <a:r>
                  <a:rPr lang="en-US" altLang="zh-CN" sz="2207" dirty="0">
                    <a:latin typeface="Cambria" panose="02040503050406030204" charset="0"/>
                    <a:cs typeface="Cambria" panose="02040503050406030204" charset="0"/>
                  </a:rPr>
                  <a:t>.</a:t>
                </a:r>
              </a:p>
              <a:p>
                <a:pPr algn="just"/>
                <a:endParaRPr lang="zh-CN" altLang="en-US" sz="2207" dirty="0">
                  <a:latin typeface="Cambria" panose="02040503050406030204" charset="0"/>
                  <a:cs typeface="Cambria" panose="02040503050406030204" charset="0"/>
                </a:endParaRPr>
              </a:p>
            </p:txBody>
          </p:sp>
          <p:sp>
            <p:nvSpPr>
              <p:cNvPr id="15" name="文本框 14"/>
              <p:cNvSpPr txBox="1"/>
              <p:nvPr/>
            </p:nvSpPr>
            <p:spPr>
              <a:xfrm>
                <a:off x="7101256" y="26607744"/>
                <a:ext cx="9362908" cy="5792317"/>
              </a:xfrm>
              <a:prstGeom prst="rect">
                <a:avLst/>
              </a:prstGeom>
              <a:solidFill>
                <a:schemeClr val="bg1"/>
              </a:solidFill>
              <a:ln>
                <a:solidFill>
                  <a:schemeClr val="bg2">
                    <a:lumMod val="50000"/>
                  </a:schemeClr>
                </a:solidFill>
              </a:ln>
            </p:spPr>
            <p:txBody>
              <a:bodyPr wrap="square" lIns="248205" tIns="125563" rIns="248205" bIns="125563" rtlCol="0">
                <a:noAutofit/>
              </a:bodyPr>
              <a:lstStyle/>
              <a:p>
                <a:pPr marL="70077" algn="just"/>
                <a:r>
                  <a:rPr lang="en-US" altLang="zh-CN" sz="5150" b="1" dirty="0">
                    <a:solidFill>
                      <a:srgbClr val="C00000"/>
                    </a:solidFill>
                    <a:latin typeface="Cambria" panose="02040503050406030204" charset="0"/>
                    <a:cs typeface="Cambria" panose="02040503050406030204" charset="0"/>
                    <a:sym typeface="+mn-ea"/>
                  </a:rPr>
                  <a:t>Design</a:t>
                </a:r>
                <a:endParaRPr lang="zh-CN" altLang="en-US" sz="5150" b="1" dirty="0">
                  <a:solidFill>
                    <a:srgbClr val="C00000"/>
                  </a:solidFill>
                  <a:latin typeface="Cambria" panose="02040503050406030204" charset="0"/>
                  <a:cs typeface="Cambria" panose="02040503050406030204" charset="0"/>
                </a:endParaRPr>
              </a:p>
              <a:p>
                <a:pPr marL="70077" algn="just">
                  <a:spcAft>
                    <a:spcPts val="552"/>
                  </a:spcAft>
                </a:pPr>
                <a:r>
                  <a:rPr lang="en-US" altLang="zh-CN" sz="3311" dirty="0">
                    <a:latin typeface="Cambria" panose="02040503050406030204" charset="0"/>
                    <a:cs typeface="Cambria" panose="02040503050406030204" charset="0"/>
                    <a:sym typeface="+mn-ea"/>
                  </a:rPr>
                  <a:t>As a sender-side extension, TOO enables traffic senders to reinject loss duplicates once entering the off-streaming mode, as Figure 2 shows. </a:t>
                </a:r>
              </a:p>
              <a:p>
                <a:pPr marL="70077" algn="just">
                  <a:spcAft>
                    <a:spcPts val="552"/>
                  </a:spcAft>
                </a:pPr>
                <a:r>
                  <a:rPr lang="en-US" altLang="zh-CN" sz="3311" dirty="0">
                    <a:latin typeface="Cambria" panose="02040503050406030204" charset="0"/>
                    <a:cs typeface="Cambria" panose="02040503050406030204" charset="0"/>
                    <a:sym typeface="+mn-ea"/>
                  </a:rPr>
                  <a:t>	In particular, each TOO sender establishes and maintains a reinjection queue (</a:t>
                </a:r>
                <a:r>
                  <a:rPr lang="en-US" altLang="zh-CN" sz="3311" dirty="0" err="1">
                    <a:latin typeface="Cambria" panose="02040503050406030204" charset="0"/>
                    <a:cs typeface="Cambria" panose="02040503050406030204" charset="0"/>
                    <a:sym typeface="+mn-ea"/>
                  </a:rPr>
                  <a:t>Qrein</a:t>
                </a:r>
                <a:r>
                  <a:rPr lang="en-US" altLang="zh-CN" sz="3311" dirty="0">
                    <a:latin typeface="Cambria" panose="02040503050406030204" charset="0"/>
                    <a:cs typeface="Cambria" panose="02040503050406030204" charset="0"/>
                    <a:sym typeface="+mn-ea"/>
                  </a:rPr>
                  <a:t>) for each live stream, which only records retransmitted packets that has been resent but unacknowledged yet by its receiver. In TOO, </a:t>
                </a:r>
                <a:r>
                  <a:rPr lang="en-US" altLang="zh-CN" sz="3311" dirty="0" err="1">
                    <a:latin typeface="Cambria" panose="02040503050406030204" charset="0"/>
                    <a:cs typeface="Cambria" panose="02040503050406030204" charset="0"/>
                    <a:sym typeface="+mn-ea"/>
                  </a:rPr>
                  <a:t>Qrein</a:t>
                </a:r>
                <a:r>
                  <a:rPr lang="en-US" altLang="zh-CN" sz="3311" dirty="0">
                    <a:latin typeface="Cambria" panose="02040503050406030204" charset="0"/>
                    <a:cs typeface="Cambria" panose="02040503050406030204" charset="0"/>
                    <a:sym typeface="+mn-ea"/>
                  </a:rPr>
                  <a:t> will be updated if any retransmitted packet has been resent or acknowledged. Concretely, retransmitted packet will be inserted to the end of </a:t>
                </a:r>
                <a:r>
                  <a:rPr lang="en-US" altLang="zh-CN" sz="3311" dirty="0" err="1">
                    <a:latin typeface="Cambria" panose="02040503050406030204" charset="0"/>
                    <a:cs typeface="Cambria" panose="02040503050406030204" charset="0"/>
                    <a:sym typeface="+mn-ea"/>
                  </a:rPr>
                  <a:t>Qrein</a:t>
                </a:r>
                <a:r>
                  <a:rPr lang="en-US" altLang="zh-CN" sz="3311" dirty="0">
                    <a:latin typeface="Cambria" panose="02040503050406030204" charset="0"/>
                    <a:cs typeface="Cambria" panose="02040503050406030204" charset="0"/>
                    <a:sym typeface="+mn-ea"/>
                  </a:rPr>
                  <a:t> if it has been retransmitted while being removed if the retransmitted packet is successfully received by its receiver. Besides, the TOO sender will move retransmitted packet from the head to the end of </a:t>
                </a:r>
                <a:r>
                  <a:rPr lang="en-US" altLang="zh-CN" sz="3311" dirty="0" err="1">
                    <a:latin typeface="Cambria" panose="02040503050406030204" charset="0"/>
                    <a:cs typeface="Cambria" panose="02040503050406030204" charset="0"/>
                    <a:sym typeface="+mn-ea"/>
                  </a:rPr>
                  <a:t>Qrein</a:t>
                </a:r>
                <a:r>
                  <a:rPr lang="en-US" altLang="zh-CN" sz="3311" dirty="0">
                    <a:latin typeface="Cambria" panose="02040503050406030204" charset="0"/>
                    <a:cs typeface="Cambria" panose="02040503050406030204" charset="0"/>
                    <a:sym typeface="+mn-ea"/>
                  </a:rPr>
                  <a:t> when the proposed off-mode reinjection is performed</a:t>
                </a:r>
              </a:p>
              <a:p>
                <a:pPr marL="70077" algn="ctr">
                  <a:spcAft>
                    <a:spcPts val="552"/>
                  </a:spcAft>
                </a:pPr>
                <a:r>
                  <a:rPr lang="en-US" altLang="zh-CN" sz="1839" dirty="0"/>
                  <a:t>4</a:t>
                </a:r>
              </a:p>
            </p:txBody>
          </p:sp>
          <p:sp>
            <p:nvSpPr>
              <p:cNvPr id="94" name="文本框 93"/>
              <p:cNvSpPr txBox="1"/>
              <p:nvPr/>
            </p:nvSpPr>
            <p:spPr>
              <a:xfrm>
                <a:off x="7141536" y="6254590"/>
                <a:ext cx="19443032" cy="1626840"/>
              </a:xfrm>
              <a:prstGeom prst="rect">
                <a:avLst/>
              </a:prstGeom>
              <a:solidFill>
                <a:schemeClr val="bg1"/>
              </a:solidFill>
              <a:ln>
                <a:solidFill>
                  <a:schemeClr val="bg2">
                    <a:lumMod val="50000"/>
                  </a:schemeClr>
                </a:solidFill>
              </a:ln>
            </p:spPr>
            <p:txBody>
              <a:bodyPr wrap="square" rtlCol="0" anchor="ctr" anchorCtr="1">
                <a:noAutofit/>
              </a:bodyPr>
              <a:lstStyle/>
              <a:p>
                <a:pPr algn="ctr">
                  <a:spcBef>
                    <a:spcPts val="1104"/>
                  </a:spcBef>
                </a:pPr>
                <a:r>
                  <a:rPr lang="en-US" altLang="zh-CN" sz="7358" dirty="0">
                    <a:latin typeface="Cambria" panose="02040503050406030204" pitchFamily="18" charset="0"/>
                    <a:ea typeface="Cambria" panose="02040503050406030204" pitchFamily="18" charset="0"/>
                  </a:rPr>
                  <a:t>TOO: Accelerating Loss Recovery by Taming On-Off Traffic Patterns</a:t>
                </a:r>
              </a:p>
              <a:p>
                <a:pPr algn="ctr"/>
                <a:r>
                  <a:rPr lang="en-US" altLang="zh-CN" sz="2943" dirty="0">
                    <a:latin typeface="Cambria" panose="02040503050406030204" pitchFamily="18" charset="0"/>
                    <a:ea typeface="Cambria" panose="02040503050406030204" pitchFamily="18" charset="0"/>
                  </a:rPr>
                  <a:t>Xu Yan† , Tong Li† , Bo Wu‡ , Cheng Luo‡ , Fuyu Wang‡ , Haiyang Wang§ , and Ke Xu¶ </a:t>
                </a:r>
              </a:p>
              <a:p>
                <a:pPr algn="ctr"/>
                <a:r>
                  <a:rPr lang="en-US" altLang="zh-CN" sz="2943" dirty="0">
                    <a:latin typeface="Cambria" panose="02040503050406030204" pitchFamily="18" charset="0"/>
                    <a:ea typeface="Cambria" panose="02040503050406030204" pitchFamily="18" charset="0"/>
                  </a:rPr>
                  <a:t>Renmin University of China† , Tencent‡ , University of Minnesota Duluth§ , Tsinghua University¶</a:t>
                </a:r>
                <a:endParaRPr lang="zh-CN" altLang="en-US" sz="2943" dirty="0">
                  <a:latin typeface="Cambria" panose="02040503050406030204" pitchFamily="18" charset="0"/>
                </a:endParaRPr>
              </a:p>
            </p:txBody>
          </p:sp>
          <p:sp>
            <p:nvSpPr>
              <p:cNvPr id="3" name="文本框 2"/>
              <p:cNvSpPr txBox="1"/>
              <p:nvPr/>
            </p:nvSpPr>
            <p:spPr>
              <a:xfrm>
                <a:off x="15312164" y="26611030"/>
                <a:ext cx="1152000" cy="360000"/>
              </a:xfrm>
              <a:prstGeom prst="roundRect">
                <a:avLst/>
              </a:prstGeom>
              <a:solidFill>
                <a:schemeClr val="bg2">
                  <a:lumMod val="75000"/>
                </a:schemeClr>
              </a:solidFill>
              <a:ln>
                <a:solidFill>
                  <a:schemeClr val="bg2">
                    <a:lumMod val="75000"/>
                  </a:schemeClr>
                </a:solidFill>
              </a:ln>
            </p:spPr>
            <p:txBody>
              <a:bodyPr wrap="square" rtlCol="0">
                <a:noAutofit/>
              </a:bodyPr>
              <a:lstStyle/>
              <a:p>
                <a:pPr algn="ctr"/>
                <a:r>
                  <a:rPr lang="en-US" altLang="zh-CN" sz="2207" b="1" dirty="0">
                    <a:solidFill>
                      <a:schemeClr val="bg1"/>
                    </a:solidFill>
                  </a:rPr>
                  <a:t>PART 1</a:t>
                </a:r>
              </a:p>
            </p:txBody>
          </p:sp>
        </p:grpSp>
      </p:grpSp>
      <p:pic>
        <p:nvPicPr>
          <p:cNvPr id="21" name="图片 20">
            <a:extLst>
              <a:ext uri="{FF2B5EF4-FFF2-40B4-BE49-F238E27FC236}">
                <a16:creationId xmlns:a16="http://schemas.microsoft.com/office/drawing/2014/main" id="{CD1850BB-9F9B-598D-0BF3-5377BD67536D}"/>
              </a:ext>
            </a:extLst>
          </p:cNvPr>
          <p:cNvPicPr>
            <a:picLocks noChangeAspect="1"/>
          </p:cNvPicPr>
          <p:nvPr/>
        </p:nvPicPr>
        <p:blipFill>
          <a:blip r:embed="rId4"/>
          <a:stretch>
            <a:fillRect/>
          </a:stretch>
        </p:blipFill>
        <p:spPr>
          <a:xfrm>
            <a:off x="16120483" y="12638152"/>
            <a:ext cx="11923470" cy="5549083"/>
          </a:xfrm>
          <a:prstGeom prst="rect">
            <a:avLst/>
          </a:prstGeom>
        </p:spPr>
      </p:pic>
      <p:sp>
        <p:nvSpPr>
          <p:cNvPr id="22" name="文本框 21">
            <a:extLst>
              <a:ext uri="{FF2B5EF4-FFF2-40B4-BE49-F238E27FC236}">
                <a16:creationId xmlns:a16="http://schemas.microsoft.com/office/drawing/2014/main" id="{776053BE-E083-8496-07A5-C42CA9DBEB2E}"/>
              </a:ext>
            </a:extLst>
          </p:cNvPr>
          <p:cNvSpPr txBox="1"/>
          <p:nvPr>
            <p:custDataLst>
              <p:tags r:id="rId1"/>
            </p:custDataLst>
          </p:nvPr>
        </p:nvSpPr>
        <p:spPr>
          <a:xfrm>
            <a:off x="3162130" y="28091079"/>
            <a:ext cx="8918973" cy="431978"/>
          </a:xfrm>
          <a:prstGeom prst="rect">
            <a:avLst/>
          </a:prstGeom>
          <a:noFill/>
        </p:spPr>
        <p:txBody>
          <a:bodyPr wrap="square" rtlCol="0">
            <a:spAutoFit/>
          </a:bodyPr>
          <a:lstStyle/>
          <a:p>
            <a:pPr algn="ctr"/>
            <a:r>
              <a:rPr lang="zh-CN" altLang="en-US" sz="2207" b="1" dirty="0">
                <a:latin typeface="Cambria" panose="02040503050406030204" charset="0"/>
                <a:cs typeface="Cambria" panose="02040503050406030204" charset="0"/>
              </a:rPr>
              <a:t>Fig. </a:t>
            </a:r>
            <a:r>
              <a:rPr lang="en-US" altLang="zh-CN" sz="2207" b="1" dirty="0">
                <a:latin typeface="Cambria" panose="02040503050406030204" charset="0"/>
                <a:cs typeface="Cambria" panose="02040503050406030204" charset="0"/>
              </a:rPr>
              <a:t>1</a:t>
            </a:r>
            <a:r>
              <a:rPr lang="zh-CN" altLang="en-US" sz="2207" b="1" dirty="0">
                <a:latin typeface="Cambria" panose="02040503050406030204" charset="0"/>
                <a:cs typeface="Cambria" panose="02040503050406030204" charset="0"/>
              </a:rPr>
              <a:t>: </a:t>
            </a:r>
            <a:r>
              <a:rPr lang="en-US" altLang="zh-CN" sz="2207" b="1" dirty="0">
                <a:latin typeface="Cambria" panose="02040503050406030204" charset="0"/>
                <a:cs typeface="Cambria" panose="02040503050406030204" charset="0"/>
              </a:rPr>
              <a:t>The sketch of on-off mode in live streams.</a:t>
            </a:r>
            <a:endParaRPr lang="zh-CN" altLang="en-US" sz="2207" b="1" dirty="0">
              <a:latin typeface="Cambria" panose="02040503050406030204" charset="0"/>
              <a:cs typeface="Cambria" panose="02040503050406030204" charset="0"/>
            </a:endParaRPr>
          </a:p>
        </p:txBody>
      </p:sp>
      <p:pic>
        <p:nvPicPr>
          <p:cNvPr id="26" name="图片 25">
            <a:extLst>
              <a:ext uri="{FF2B5EF4-FFF2-40B4-BE49-F238E27FC236}">
                <a16:creationId xmlns:a16="http://schemas.microsoft.com/office/drawing/2014/main" id="{78B58FE7-62C0-E498-659F-54291E34C462}"/>
              </a:ext>
            </a:extLst>
          </p:cNvPr>
          <p:cNvPicPr>
            <a:picLocks noChangeAspect="1"/>
          </p:cNvPicPr>
          <p:nvPr/>
        </p:nvPicPr>
        <p:blipFill>
          <a:blip r:embed="rId5"/>
          <a:stretch>
            <a:fillRect/>
          </a:stretch>
        </p:blipFill>
        <p:spPr>
          <a:xfrm>
            <a:off x="1957033" y="23274423"/>
            <a:ext cx="12449966" cy="4345660"/>
          </a:xfrm>
          <a:prstGeom prst="rect">
            <a:avLst/>
          </a:prstGeom>
        </p:spPr>
      </p:pic>
      <p:pic>
        <p:nvPicPr>
          <p:cNvPr id="32" name="图片 31">
            <a:extLst>
              <a:ext uri="{FF2B5EF4-FFF2-40B4-BE49-F238E27FC236}">
                <a16:creationId xmlns:a16="http://schemas.microsoft.com/office/drawing/2014/main" id="{0AA45B70-C1B0-E85E-BA8D-810B7C49AA70}"/>
              </a:ext>
            </a:extLst>
          </p:cNvPr>
          <p:cNvPicPr>
            <a:picLocks noChangeAspect="1"/>
          </p:cNvPicPr>
          <p:nvPr/>
        </p:nvPicPr>
        <p:blipFill>
          <a:blip r:embed="rId6"/>
          <a:stretch>
            <a:fillRect/>
          </a:stretch>
        </p:blipFill>
        <p:spPr>
          <a:xfrm>
            <a:off x="15137611" y="28240569"/>
            <a:ext cx="13571769" cy="4718083"/>
          </a:xfrm>
          <a:prstGeom prst="rect">
            <a:avLst/>
          </a:prstGeom>
        </p:spPr>
      </p:pic>
      <p:sp>
        <p:nvSpPr>
          <p:cNvPr id="11" name="文本框 10">
            <a:extLst>
              <a:ext uri="{FF2B5EF4-FFF2-40B4-BE49-F238E27FC236}">
                <a16:creationId xmlns:a16="http://schemas.microsoft.com/office/drawing/2014/main" id="{94C2663F-A221-A02E-B86A-1E5EF59066F3}"/>
              </a:ext>
            </a:extLst>
          </p:cNvPr>
          <p:cNvSpPr txBox="1"/>
          <p:nvPr/>
        </p:nvSpPr>
        <p:spPr>
          <a:xfrm>
            <a:off x="27298720" y="8748426"/>
            <a:ext cx="1631105" cy="482616"/>
          </a:xfrm>
          <a:prstGeom prst="roundRect">
            <a:avLst/>
          </a:prstGeom>
          <a:solidFill>
            <a:schemeClr val="bg2">
              <a:lumMod val="75000"/>
            </a:schemeClr>
          </a:solidFill>
          <a:ln>
            <a:solidFill>
              <a:schemeClr val="bg2">
                <a:lumMod val="75000"/>
              </a:schemeClr>
            </a:solidFill>
          </a:ln>
        </p:spPr>
        <p:txBody>
          <a:bodyPr wrap="square" rtlCol="0">
            <a:noAutofit/>
          </a:bodyPr>
          <a:lstStyle/>
          <a:p>
            <a:pPr algn="ctr"/>
            <a:r>
              <a:rPr lang="en-US" altLang="zh-CN" sz="2207" b="1" dirty="0">
                <a:solidFill>
                  <a:schemeClr val="bg1"/>
                </a:solidFill>
              </a:rPr>
              <a:t>PART 2</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YjQxMWFkNjJlYTBlOTUwOTNkN2Y2MDAzNjE1ZjJjNDQifQ=="/>
  <p:tag name="KSO_WPP_MARK_KEY" val="d6ac3aa6-3365-49fa-8892-315d20f380cd"/>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AE6F2518-B084-4896-AF52-66CC2144AA26}"/>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161</TotalTime>
  <Words>978</Words>
  <Application>Microsoft Office PowerPoint</Application>
  <PresentationFormat>自定义</PresentationFormat>
  <Paragraphs>78</Paragraphs>
  <Slides>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Arial</vt:lpstr>
      <vt:lpstr>Calibri</vt:lpstr>
      <vt:lpstr>Calibri Light</vt:lpstr>
      <vt:lpstr>Cambria</vt:lpstr>
      <vt:lpstr>Wingdings</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展示系统名称</dc:title>
  <dc:creator>Wang Yongcai</dc:creator>
  <cp:lastModifiedBy>旭 闫</cp:lastModifiedBy>
  <cp:revision>64</cp:revision>
  <cp:lastPrinted>2023-08-27T13:44:56Z</cp:lastPrinted>
  <dcterms:created xsi:type="dcterms:W3CDTF">1900-01-01T00:00:00Z</dcterms:created>
  <dcterms:modified xsi:type="dcterms:W3CDTF">2023-08-29T13:50:57Z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EB5F4EE0A9EB4D1BA7A31AFFAD802A66</vt:lpwstr>
  </property>
  <property fmtid="{D5CDD505-2E9C-101B-9397-08002B2CF9AE}" pid="3" name="KSOProductBuildVer">
    <vt:lpwstr>2052-11.1.0.13703</vt:lpwstr>
  </property>
</Properties>
</file>