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68" r:id="rId14"/>
    <p:sldId id="273" r:id="rId15"/>
    <p:sldId id="269" r:id="rId16"/>
    <p:sldId id="274" r:id="rId17"/>
    <p:sldId id="27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77" autoAdjust="0"/>
  </p:normalViewPr>
  <p:slideViewPr>
    <p:cSldViewPr snapToGrid="0">
      <p:cViewPr varScale="1">
        <p:scale>
          <a:sx n="51" d="100"/>
          <a:sy n="51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C5A8-0D9F-488D-9296-CA745E081B95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D908B-F3B3-4D5D-B686-F88CD9731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46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hello everyone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i’m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hanlin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huang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from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tsinghua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university. Today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i'm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glad to present our work When RDMA Meets wireless. This is a joint work with people at Huawei, RENMIN UNIVERSITY OF CHINA and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tsinghua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university.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56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For the unified north APIs, W-RDMA should basically reuse as many as possible the functions of legacy RDMA verbs APIs, including SEND, RECEIVE,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WRITE, READ, etc. Besides, (2)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RDMA verbs APIs are relatively complicated for some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applications of other platforms such as ARM-based Android.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23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Kernel bypass capability of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RDMA hosts is mainly supported by dedicated hardware, i.e.,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Smart NICs. Although nowadays the Wi-Fi 6 and 5G communication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modules have been widely equipped, no dedicated W-RDMA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enabled chips exist for mobile terminals such as smartphones.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975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topology of the W-RDMA testbed is illustrated in Figure 3. Two hosts are equipped with RDMA-enabled smart NICs with a high bandwidth capability of 10 Gbps, and each host is connected to a 10-GbE router through a wired link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to form a logic wireless terminal, and the communication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between the two logic wireless terminal is still over Wi-Fi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links (e.g., Wireless Distribution System (WDS)). In order to control the sending rate of RDMA hosts, as shown in Figure, the W-RDMA testbed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requires a Rate Controller implemented between the host and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router.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571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There are some notable points that are important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for reasoning why this testbed can evaluate of the feasibility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of W-RDMA.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First, the proto verbs operations of RDMA are still used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without unified north APIs in this testbed. Since it does not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affect the performance of W-RDMA wireless transmission, the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evaluation of feasibility for W-RDMA remains constant.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addition, to ensure lossless transmission, we control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sending speed of the host by adding a rate controller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between it and the router. Although it does not provide a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perfect set of congestion control protocols, it proves the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feasibility of W-RDMA to be utilized by wireless applications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through adequate experiments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91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We first explore the throughput trend of WRDMA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when packet size varies.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When packet size is large enough (e.g., over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32768 bytes), RDMA’s sending rate exceeds the wireless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bandwidth, which induces packet losses and retransmissions.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This seriously affects the performance of RDMA. W-RDMA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outperforms RDMA because an extra Rate Controller is introduced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to avoid losses. Figure 4 also demonstrates that WRDMA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approximates TCP in throughput when transmitting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large-size packets.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We then compare the CPU utilization of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kernel TCP and W-RDMA with the same packet size. In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particular, we set packet size as 30000 bytes to ensure that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they achieve a similar throughput.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It is obvious that W-RDMA is able to significantly reduce CPU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overhead on hosts. Specifically, W-RDMA saves 66.67% and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80.44% of CPU resources on the client host and the server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host, respectively.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034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This paper proposes W-RDMA for the first time, analyzes its difference form legacy TCP/IP and investigates its feasibility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of enabling RDMA in wireless transmission.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future work includes overcoming the above mentioned challenges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as well as the design of minimalist device-to-device transport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Protocols and a complete set of cc.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87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High-throughput transport over WLAN becomes a demanding requirement 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with the emergence of applications such as UHD wireless projection, VR-based interactive gaming, Metaverse and so on. It is reported that the average WLAN connection speed in 2018 was 30 Mbps and will be more than triple by 2023.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02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However, the legacy kernel TCP stack is not fully satisfactory.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On one hand, CPU bottleneck restricts performance of high-bandwidth technologies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With the development of new communication technologies such as 5G,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WiFi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6, and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WiFi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7, when transferring a large volume of traffic via the legacy kernel TCP stack, the system kernel has to handle operations such as context switching and memory copies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On the other hand, Ultra-low latency of wireless applications requires ultrahigh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bandwidth. Each video frame handling process including encoding, transmitting, and decoding has to be completed within 60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ms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summary, the CPU bottleneck on hosts is becoming the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hurdle for wireless transmission to achieve ultra-low latency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and ultra-high bandwidth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70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RDMA (Remote Direct Memory Access), a technique to access memory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remotely and directly, can bypass the system kernel and perform packet parsing in hardware without software involvement. While RDMA-based applications are currently in the wired domain. Considering the great potential of RDMA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tackling the CPU bottleneck issue, enabling RDMA for wireless transmission would be a relevant contribution.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35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In this paper, we for the first time propose the concept of Wireless-RDMA (W-RDMA). W-RDMA enables RDMA for wireless transmission and tackles the CPU bottleneck issue on wireless hosts.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98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This Figure shows the module interactions of two protocols,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i.e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, TCP/IP and W-RDMA, respectively over wireless links. For TCP/IP, data in the application buffer are sent through Socket APIs, passed into the operating system for processing, and then transmitted to the receiver through wireless MAC. For W-RDMA, data at the application layer does not pass through the operating system, but directly enters the cache of the WRDMA engine and is transmitted to the other receiving host. 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34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W-RDMA protocol stack obeys a hierarchical design, including hardware space, kernel space, and user space. the W-RDMA transport protocol should be implemented in the hardware space. Different from the RDMA protocol stack in the wired domain,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link layer is based on IEEE 802.11 standards. In addition, the WRDMA transport protocol should include a Host Channel Adapter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， 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running on the right channel helps to speed up connection speed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W-RDMA’s kernel space performs fewer operations including capturing and forwarding packets, </a:t>
            </a:r>
            <a:r>
              <a:rPr lang="en-US" altLang="zh-CN" sz="1800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ect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unified north APIs provide original interfaces for data transmission, such as SEND, RECEIVE, WRITE, READ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21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However, there are three challenges exist for applying W-RDMA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51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First challenge is .. It is well-known that ensuring lossless transmission is a prerequisite to guarantee the performance benefits of RoCEv2. wireless transmission suffers from more unpredictable network conditions than wired one. ,W-RDMA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should avoid packet loss as much as possible. On the other hand, W-RDMA should recover as quickly as possible in the case of packet loss.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D908B-F3B3-4D5D-B686-F88CD97312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67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43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5EAC750-4792-4395-812C-5856876E0074}"/>
              </a:ext>
            </a:extLst>
          </p:cNvPr>
          <p:cNvSpPr/>
          <p:nvPr userDrawn="1"/>
        </p:nvSpPr>
        <p:spPr>
          <a:xfrm>
            <a:off x="0" y="6451600"/>
            <a:ext cx="12192000" cy="406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 err="1"/>
              <a:t>Hanlin</a:t>
            </a:r>
            <a:r>
              <a:rPr lang="en-US" altLang="zh-CN" dirty="0"/>
              <a:t> Huang, 2022/6/15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C700901-BE46-4339-8765-05F26AE2B6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11760"/>
            <a:ext cx="869633" cy="87878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897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83BF1E51-8BF8-2FF8-6268-4ABA0311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8" y="1333734"/>
            <a:ext cx="10747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WIP: When RDMA Meets Wireless</a:t>
            </a:r>
            <a:endParaRPr lang="en-US" altLang="zh-CN" sz="3600" b="1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2493DB2-0043-DEAB-D046-75C22BE18321}"/>
              </a:ext>
            </a:extLst>
          </p:cNvPr>
          <p:cNvGrpSpPr/>
          <p:nvPr/>
        </p:nvGrpSpPr>
        <p:grpSpPr>
          <a:xfrm>
            <a:off x="832455" y="2399756"/>
            <a:ext cx="10637077" cy="254293"/>
            <a:chOff x="831862" y="2787383"/>
            <a:chExt cx="10637077" cy="254293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98B2A99D-7E6D-25B4-5048-C9157BFEA0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1862" y="2787383"/>
              <a:ext cx="10637077" cy="0"/>
            </a:xfrm>
            <a:prstGeom prst="line">
              <a:avLst/>
            </a:prstGeom>
            <a:noFill/>
            <a:ln w="25400">
              <a:gradFill flip="none" rotWithShape="1">
                <a:gsLst>
                  <a:gs pos="0">
                    <a:srgbClr val="002AFA"/>
                  </a:gs>
                  <a:gs pos="32000">
                    <a:srgbClr val="002AFA"/>
                  </a:gs>
                  <a:gs pos="73000">
                    <a:srgbClr val="C80896"/>
                  </a:gs>
                  <a:gs pos="100000">
                    <a:srgbClr val="C80896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5D910E64-BC82-ABAD-8AEC-05A02145C025}"/>
                </a:ext>
              </a:extLst>
            </p:cNvPr>
            <p:cNvSpPr/>
            <p:nvPr/>
          </p:nvSpPr>
          <p:spPr bwMode="auto">
            <a:xfrm flipV="1">
              <a:off x="5962057" y="2787383"/>
              <a:ext cx="266700" cy="254293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rgbClr val="5609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F53D6393-7FD2-9BBA-1817-9A62F2D5E5D1}"/>
              </a:ext>
            </a:extLst>
          </p:cNvPr>
          <p:cNvSpPr txBox="1"/>
          <p:nvPr/>
        </p:nvSpPr>
        <p:spPr>
          <a:xfrm>
            <a:off x="2349135" y="3357785"/>
            <a:ext cx="79333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Tong Li</a:t>
            </a:r>
            <a:r>
              <a:rPr lang="en-US" altLang="zh-CN" sz="2400" b="0" i="0" u="none" strike="noStrik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3,4,5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Hanlin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Huang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Xinle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,Kai Zheng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2C49A3-C511-DF3F-5328-F37F4AFD0D87}"/>
              </a:ext>
            </a:extLst>
          </p:cNvPr>
          <p:cNvSpPr txBox="1"/>
          <p:nvPr/>
        </p:nvSpPr>
        <p:spPr>
          <a:xfrm>
            <a:off x="777461" y="4102682"/>
            <a:ext cx="10637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Hua Wei, </a:t>
            </a:r>
            <a:r>
              <a:rPr lang="en-US" altLang="zh-CN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Renmin University of China, </a:t>
            </a:r>
            <a:r>
              <a:rPr lang="en-US" altLang="zh-CN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Tsinghua University, </a:t>
            </a:r>
          </a:p>
          <a:p>
            <a:pPr algn="ctr"/>
            <a:r>
              <a:rPr lang="en-US" altLang="zh-CN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BNRist, </a:t>
            </a:r>
            <a:r>
              <a:rPr lang="en-US" altLang="zh-CN" baseline="30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PCL,</a:t>
            </a:r>
          </a:p>
        </p:txBody>
      </p:sp>
      <p:pic>
        <p:nvPicPr>
          <p:cNvPr id="8" name="Picture 4" descr="âhuaweiâçå¾çæç´¢ç»æ">
            <a:extLst>
              <a:ext uri="{FF2B5EF4-FFF2-40B4-BE49-F238E27FC236}">
                <a16:creationId xmlns:a16="http://schemas.microsoft.com/office/drawing/2014/main" id="{96227B81-286D-2C96-691C-CC6AABDB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05" y="4929718"/>
            <a:ext cx="963416" cy="9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âtsinghuaâçå¾çæç´¢ç»æ">
            <a:extLst>
              <a:ext uri="{FF2B5EF4-FFF2-40B4-BE49-F238E27FC236}">
                <a16:creationId xmlns:a16="http://schemas.microsoft.com/office/drawing/2014/main" id="{0DA472B3-3AA7-39AD-0E7E-9C2D447D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23" y="5056683"/>
            <a:ext cx="1833944" cy="6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CE5175-4593-0781-35A2-49FA42698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678" y="4929718"/>
            <a:ext cx="1833944" cy="10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E97582F-756F-256E-3127-A9CC83FDC19E}"/>
              </a:ext>
            </a:extLst>
          </p:cNvPr>
          <p:cNvSpPr txBox="1"/>
          <p:nvPr/>
        </p:nvSpPr>
        <p:spPr>
          <a:xfrm>
            <a:off x="1092200" y="130294"/>
            <a:ext cx="82956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9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Challenge2: </a:t>
            </a:r>
            <a:r>
              <a:rPr lang="en-US" altLang="zh-CN" sz="3900" b="1" i="0" dirty="0">
                <a:solidFill>
                  <a:srgbClr val="7030A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Interface adapter design</a:t>
            </a:r>
            <a:endParaRPr lang="zh-CN" altLang="en-US" sz="3900" b="1" dirty="0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093CF1-A001-7EF4-7A39-820D0069BD48}"/>
              </a:ext>
            </a:extLst>
          </p:cNvPr>
          <p:cNvSpPr txBox="1"/>
          <p:nvPr/>
        </p:nvSpPr>
        <p:spPr>
          <a:xfrm>
            <a:off x="1653540" y="2205058"/>
            <a:ext cx="8884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U</a:t>
            </a:r>
            <a:r>
              <a:rPr lang="en-US" altLang="zh-CN" sz="2400" b="1">
                <a:solidFill>
                  <a:srgbClr val="C00000"/>
                </a:solidFill>
              </a:rPr>
              <a:t>nified </a:t>
            </a:r>
            <a:r>
              <a:rPr lang="en-US" altLang="zh-CN" sz="2400" b="1" dirty="0">
                <a:solidFill>
                  <a:srgbClr val="C00000"/>
                </a:solidFill>
              </a:rPr>
              <a:t>north APIs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Reuse fundamental functions of legacy RDMA verbs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Supporting wireless platform like ARM-based </a:t>
            </a:r>
            <a:r>
              <a:rPr lang="en-US" altLang="zh-CN" sz="2400" b="1" dirty="0" err="1">
                <a:solidFill>
                  <a:srgbClr val="C00000"/>
                </a:solidFill>
              </a:rPr>
              <a:t>Andriod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2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E97582F-756F-256E-3127-A9CC83FDC19E}"/>
              </a:ext>
            </a:extLst>
          </p:cNvPr>
          <p:cNvSpPr txBox="1"/>
          <p:nvPr/>
        </p:nvSpPr>
        <p:spPr>
          <a:xfrm>
            <a:off x="1092200" y="130294"/>
            <a:ext cx="82956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9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Challenge3: Dedicated hardware support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093CF1-A001-7EF4-7A39-820D0069BD48}"/>
              </a:ext>
            </a:extLst>
          </p:cNvPr>
          <p:cNvSpPr txBox="1"/>
          <p:nvPr/>
        </p:nvSpPr>
        <p:spPr>
          <a:xfrm>
            <a:off x="1653540" y="2205058"/>
            <a:ext cx="88849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Key functions: kernel bypass, packet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Mainly supported by dedicated hardware, i.e., 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1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35379-25F5-7F7D-B41C-63F2AF2D2314}"/>
              </a:ext>
            </a:extLst>
          </p:cNvPr>
          <p:cNvSpPr txBox="1">
            <a:spLocks/>
          </p:cNvSpPr>
          <p:nvPr/>
        </p:nvSpPr>
        <p:spPr>
          <a:xfrm>
            <a:off x="409303" y="2286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cs typeface="Tahoma" panose="020B0604030504040204" pitchFamily="34" charset="0"/>
              </a:rPr>
              <a:t>A demo is designed for exploring the feasibility of W-RDMA</a:t>
            </a:r>
          </a:p>
        </p:txBody>
      </p:sp>
    </p:spTree>
    <p:extLst>
      <p:ext uri="{BB962C8B-B14F-4D97-AF65-F5344CB8AC3E}">
        <p14:creationId xmlns:p14="http://schemas.microsoft.com/office/powerpoint/2010/main" val="95783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95E3952-F9C5-F505-A5F8-FFED44AA3E7F}"/>
              </a:ext>
            </a:extLst>
          </p:cNvPr>
          <p:cNvSpPr txBox="1"/>
          <p:nvPr/>
        </p:nvSpPr>
        <p:spPr>
          <a:xfrm>
            <a:off x="602342" y="1092926"/>
            <a:ext cx="520917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Demo settings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hosts equipped with RDMA-enable smart 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NICs with a bandwidth 10Gbps, support RoCEv2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host connects a 10-GbE router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Controller based DPDK, with two 82599ES NICs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339E589-80A0-0518-454F-553BA7B6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023" y="2067799"/>
            <a:ext cx="6324925" cy="25337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815A6EA-251C-F2A0-4F70-13CB40FF54E0}"/>
              </a:ext>
            </a:extLst>
          </p:cNvPr>
          <p:cNvSpPr txBox="1"/>
          <p:nvPr/>
        </p:nvSpPr>
        <p:spPr>
          <a:xfrm>
            <a:off x="6096000" y="1092925"/>
            <a:ext cx="5209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Demo topology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6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2A86CD-19B6-FF5C-ACB6-91C5D45582FE}"/>
              </a:ext>
            </a:extLst>
          </p:cNvPr>
          <p:cNvSpPr txBox="1"/>
          <p:nvPr/>
        </p:nvSpPr>
        <p:spPr>
          <a:xfrm>
            <a:off x="1717429" y="145142"/>
            <a:ext cx="87571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Why it can evaluate the feasibility of W-RDMA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B4DE265-F043-A4DD-90DF-DBC8C98F3390}"/>
              </a:ext>
            </a:extLst>
          </p:cNvPr>
          <p:cNvSpPr txBox="1"/>
          <p:nvPr/>
        </p:nvSpPr>
        <p:spPr>
          <a:xfrm>
            <a:off x="1539239" y="1976626"/>
            <a:ext cx="96164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proto verbs operations of RDMA are still used in this testbed, the evaluation of feasibility for W-RDMA remains constant.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ensure lossless transmission, we control the sending speed of the host by adding a rate controller, proving the feasibility of W-RDMA to be utilized by wireless applications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2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A9E52-F813-4203-9E53-FA2E1D7A2AC7}"/>
              </a:ext>
            </a:extLst>
          </p:cNvPr>
          <p:cNvSpPr txBox="1">
            <a:spLocks/>
          </p:cNvSpPr>
          <p:nvPr/>
        </p:nvSpPr>
        <p:spPr>
          <a:xfrm>
            <a:off x="0" y="-3048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cs typeface="Tahoma" panose="020B0604030504040204" pitchFamily="34" charset="0"/>
              </a:rPr>
              <a:t>Evaluation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3B034E-68EF-40B5-2210-9270F1B9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" y="2240949"/>
            <a:ext cx="5911873" cy="32599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DC9E37A-211B-CAF5-AB90-A4104F144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005" y="2531281"/>
            <a:ext cx="6485995" cy="28447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4C8136C-4EEF-F822-8A85-8418AAF5E5D3}"/>
              </a:ext>
            </a:extLst>
          </p:cNvPr>
          <p:cNvSpPr txBox="1"/>
          <p:nvPr/>
        </p:nvSpPr>
        <p:spPr>
          <a:xfrm>
            <a:off x="1474652" y="1832117"/>
            <a:ext cx="433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Throughput trend with packet size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EB4554-E43A-1139-A848-451E4A371BAD}"/>
              </a:ext>
            </a:extLst>
          </p:cNvPr>
          <p:cNvSpPr txBox="1"/>
          <p:nvPr/>
        </p:nvSpPr>
        <p:spPr>
          <a:xfrm>
            <a:off x="8090263" y="1832117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utilization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6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3A9E52-F813-4203-9E53-FA2E1D7A2AC7}"/>
              </a:ext>
            </a:extLst>
          </p:cNvPr>
          <p:cNvSpPr txBox="1">
            <a:spLocks/>
          </p:cNvSpPr>
          <p:nvPr/>
        </p:nvSpPr>
        <p:spPr>
          <a:xfrm>
            <a:off x="0" y="-3048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33E191-D4F6-2EAE-0F7E-616F0F1DF68B}"/>
              </a:ext>
            </a:extLst>
          </p:cNvPr>
          <p:cNvSpPr txBox="1"/>
          <p:nvPr/>
        </p:nvSpPr>
        <p:spPr>
          <a:xfrm>
            <a:off x="3672840" y="1351508"/>
            <a:ext cx="72999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Contributions: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W-RDMA </a:t>
            </a:r>
          </a:p>
          <a:p>
            <a:pPr marL="342900" indent="-342900">
              <a:buFont typeface="+mj-lt"/>
              <a:buAutoNum type="arabicPeriod"/>
            </a:pP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difference from legacy TCP/IP</a:t>
            </a:r>
          </a:p>
          <a:p>
            <a:pPr marL="342900" indent="-342900">
              <a:buFont typeface="+mj-lt"/>
              <a:buAutoNum type="arabicPeriod"/>
            </a:pP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its feasibility</a:t>
            </a:r>
          </a:p>
          <a:p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Future work: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Minimalist device-to-device transport protocols</a:t>
            </a:r>
          </a:p>
          <a:p>
            <a:pPr marL="342900" indent="-342900">
              <a:buFont typeface="+mj-lt"/>
              <a:buAutoNum type="arabicPeriod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complete set of congestion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419802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>
            <a:extLst>
              <a:ext uri="{FF2B5EF4-FFF2-40B4-BE49-F238E27FC236}">
                <a16:creationId xmlns:a16="http://schemas.microsoft.com/office/drawing/2014/main" id="{83BF1E51-8BF8-2FF8-6268-4ABA0311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02" y="2466794"/>
            <a:ext cx="10747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Tanks for your listening</a:t>
            </a:r>
            <a:endParaRPr lang="en-US" altLang="zh-CN" sz="3600" b="1" dirty="0">
              <a:solidFill>
                <a:srgbClr val="7030A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8B2A99D-7E6D-25B4-5048-C9157BFEA0CB}"/>
              </a:ext>
            </a:extLst>
          </p:cNvPr>
          <p:cNvCxnSpPr>
            <a:cxnSpLocks/>
          </p:cNvCxnSpPr>
          <p:nvPr/>
        </p:nvCxnSpPr>
        <p:spPr bwMode="auto">
          <a:xfrm>
            <a:off x="663489" y="3532816"/>
            <a:ext cx="10637077" cy="0"/>
          </a:xfrm>
          <a:prstGeom prst="line">
            <a:avLst/>
          </a:prstGeom>
          <a:noFill/>
          <a:ln w="25400">
            <a:gradFill flip="none" rotWithShape="1">
              <a:gsLst>
                <a:gs pos="0">
                  <a:srgbClr val="002AFA"/>
                </a:gs>
                <a:gs pos="32000">
                  <a:srgbClr val="002AFA"/>
                </a:gs>
                <a:gs pos="73000">
                  <a:srgbClr val="C80896"/>
                </a:gs>
                <a:gs pos="100000">
                  <a:srgbClr val="C8089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5101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F7D4D-DFFA-66BF-84A5-EB2844B2A1C5}"/>
              </a:ext>
            </a:extLst>
          </p:cNvPr>
          <p:cNvSpPr txBox="1">
            <a:spLocks/>
          </p:cNvSpPr>
          <p:nvPr/>
        </p:nvSpPr>
        <p:spPr>
          <a:xfrm>
            <a:off x="920063" y="20667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cs typeface="Tahoma" panose="020B0604030504040204" pitchFamily="34" charset="0"/>
              </a:rPr>
              <a:t>Wireless local area network (WLAN) demands high throughput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4142FDE-49CA-D138-1C6A-13473B7625B4}"/>
              </a:ext>
            </a:extLst>
          </p:cNvPr>
          <p:cNvGrpSpPr/>
          <p:nvPr/>
        </p:nvGrpSpPr>
        <p:grpSpPr>
          <a:xfrm>
            <a:off x="4297044" y="1611363"/>
            <a:ext cx="1231383" cy="1169566"/>
            <a:chOff x="10404600" y="1942306"/>
            <a:chExt cx="1517549" cy="144698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764F2A9-4EE8-F2C4-95CB-F73E08482C8F}"/>
                </a:ext>
              </a:extLst>
            </p:cNvPr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6" name="AutoShape 39">
                <a:extLst>
                  <a:ext uri="{FF2B5EF4-FFF2-40B4-BE49-F238E27FC236}">
                    <a16:creationId xmlns:a16="http://schemas.microsoft.com/office/drawing/2014/main" id="{504A3C36-510D-AB68-D9B9-D4BCDECF6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7" name="AutoShape 40">
                <a:extLst>
                  <a:ext uri="{FF2B5EF4-FFF2-40B4-BE49-F238E27FC236}">
                    <a16:creationId xmlns:a16="http://schemas.microsoft.com/office/drawing/2014/main" id="{AEDF2ABB-BF23-7043-1B56-3614C94BB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8" name="Rectangle 71">
                <a:extLst>
                  <a:ext uri="{FF2B5EF4-FFF2-40B4-BE49-F238E27FC236}">
                    <a16:creationId xmlns:a16="http://schemas.microsoft.com/office/drawing/2014/main" id="{3F8A3E37-4A3D-2972-F0D0-4FF78D4B8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100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5" name="内容占位符 2">
              <a:extLst>
                <a:ext uri="{FF2B5EF4-FFF2-40B4-BE49-F238E27FC236}">
                  <a16:creationId xmlns:a16="http://schemas.microsoft.com/office/drawing/2014/main" id="{EFEEE53A-5168-97E3-02BF-C917EBF9A634}"/>
                </a:ext>
              </a:extLst>
            </p:cNvPr>
            <p:cNvSpPr txBox="1"/>
            <p:nvPr/>
          </p:nvSpPr>
          <p:spPr bwMode="auto">
            <a:xfrm rot="10800000" flipV="1">
              <a:off x="10428807" y="3112815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Average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AF34053-440F-2B13-75ED-4389AB72FD09}"/>
              </a:ext>
            </a:extLst>
          </p:cNvPr>
          <p:cNvGrpSpPr/>
          <p:nvPr/>
        </p:nvGrpSpPr>
        <p:grpSpPr>
          <a:xfrm>
            <a:off x="5515253" y="1611361"/>
            <a:ext cx="1231383" cy="1169566"/>
            <a:chOff x="10404600" y="1942306"/>
            <a:chExt cx="1517549" cy="144698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E9524DD-3D4E-BE27-DC72-700EC6C3CA1D}"/>
                </a:ext>
              </a:extLst>
            </p:cNvPr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12" name="AutoShape 39">
                <a:extLst>
                  <a:ext uri="{FF2B5EF4-FFF2-40B4-BE49-F238E27FC236}">
                    <a16:creationId xmlns:a16="http://schemas.microsoft.com/office/drawing/2014/main" id="{A03FE361-DDC8-4487-664B-7492E851B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3" name="AutoShape 40">
                <a:extLst>
                  <a:ext uri="{FF2B5EF4-FFF2-40B4-BE49-F238E27FC236}">
                    <a16:creationId xmlns:a16="http://schemas.microsoft.com/office/drawing/2014/main" id="{6C804273-4585-48E2-D512-297E0F747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71">
                <a:extLst>
                  <a:ext uri="{FF2B5EF4-FFF2-40B4-BE49-F238E27FC236}">
                    <a16:creationId xmlns:a16="http://schemas.microsoft.com/office/drawing/2014/main" id="{A18E2861-E5AE-E659-715E-7456036D1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200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11" name="内容占位符 2">
              <a:extLst>
                <a:ext uri="{FF2B5EF4-FFF2-40B4-BE49-F238E27FC236}">
                  <a16:creationId xmlns:a16="http://schemas.microsoft.com/office/drawing/2014/main" id="{C279AC5A-46C1-A8BE-BAFD-ADBAD1B066C9}"/>
                </a:ext>
              </a:extLst>
            </p:cNvPr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Peek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D2C75C7-9EF7-EC53-6C09-A928BF7AD9B2}"/>
              </a:ext>
            </a:extLst>
          </p:cNvPr>
          <p:cNvGrpSpPr/>
          <p:nvPr/>
        </p:nvGrpSpPr>
        <p:grpSpPr>
          <a:xfrm>
            <a:off x="6733461" y="1611361"/>
            <a:ext cx="1231383" cy="1169566"/>
            <a:chOff x="10404600" y="1942306"/>
            <a:chExt cx="1517549" cy="144698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54726B6-CC8E-E5E8-EC1C-21004ACCE219}"/>
                </a:ext>
              </a:extLst>
            </p:cNvPr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18" name="AutoShape 39">
                <a:extLst>
                  <a:ext uri="{FF2B5EF4-FFF2-40B4-BE49-F238E27FC236}">
                    <a16:creationId xmlns:a16="http://schemas.microsoft.com/office/drawing/2014/main" id="{E0B3AC39-E2BA-674F-DF45-50CF3F9E1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19" name="AutoShape 40">
                <a:extLst>
                  <a:ext uri="{FF2B5EF4-FFF2-40B4-BE49-F238E27FC236}">
                    <a16:creationId xmlns:a16="http://schemas.microsoft.com/office/drawing/2014/main" id="{C00D12D9-6AFA-8525-3992-378FFD98A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71">
                <a:extLst>
                  <a:ext uri="{FF2B5EF4-FFF2-40B4-BE49-F238E27FC236}">
                    <a16:creationId xmlns:a16="http://schemas.microsoft.com/office/drawing/2014/main" id="{415D7D35-66E1-D351-66E8-4DC9C184B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500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17" name="内容占位符 2">
              <a:extLst>
                <a:ext uri="{FF2B5EF4-FFF2-40B4-BE49-F238E27FC236}">
                  <a16:creationId xmlns:a16="http://schemas.microsoft.com/office/drawing/2014/main" id="{F1AC8DFA-45A0-CDBC-D8E7-C273227EF4A0}"/>
                </a:ext>
              </a:extLst>
            </p:cNvPr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UHD VR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9FDD1AC-508B-64E8-1A11-6929E0491406}"/>
              </a:ext>
            </a:extLst>
          </p:cNvPr>
          <p:cNvGrpSpPr/>
          <p:nvPr/>
        </p:nvGrpSpPr>
        <p:grpSpPr>
          <a:xfrm>
            <a:off x="8903959" y="1611361"/>
            <a:ext cx="1231383" cy="1169566"/>
            <a:chOff x="10404600" y="1942306"/>
            <a:chExt cx="1517549" cy="144698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49D65FA-6110-4ABF-E4C8-EFB98E459E06}"/>
                </a:ext>
              </a:extLst>
            </p:cNvPr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24" name="AutoShape 39">
                <a:extLst>
                  <a:ext uri="{FF2B5EF4-FFF2-40B4-BE49-F238E27FC236}">
                    <a16:creationId xmlns:a16="http://schemas.microsoft.com/office/drawing/2014/main" id="{7E2DC5F8-8E31-7A30-CDF9-F5849EE268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25" name="AutoShape 40">
                <a:extLst>
                  <a:ext uri="{FF2B5EF4-FFF2-40B4-BE49-F238E27FC236}">
                    <a16:creationId xmlns:a16="http://schemas.microsoft.com/office/drawing/2014/main" id="{9CFB9418-109C-0B38-F641-0260C4A4C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 71">
                <a:extLst>
                  <a:ext uri="{FF2B5EF4-FFF2-40B4-BE49-F238E27FC236}">
                    <a16:creationId xmlns:a16="http://schemas.microsoft.com/office/drawing/2014/main" id="{A97E4822-1967-4A87-C14C-A16D55302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30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23" name="内容占位符 2">
              <a:extLst>
                <a:ext uri="{FF2B5EF4-FFF2-40B4-BE49-F238E27FC236}">
                  <a16:creationId xmlns:a16="http://schemas.microsoft.com/office/drawing/2014/main" id="{86854F54-4008-9C87-217F-647F66166010}"/>
                </a:ext>
              </a:extLst>
            </p:cNvPr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2018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0F8DB47-3EF6-F844-93B8-8EBA374B7E1F}"/>
              </a:ext>
            </a:extLst>
          </p:cNvPr>
          <p:cNvGrpSpPr/>
          <p:nvPr/>
        </p:nvGrpSpPr>
        <p:grpSpPr>
          <a:xfrm>
            <a:off x="10026502" y="1611361"/>
            <a:ext cx="1231383" cy="1169566"/>
            <a:chOff x="10404600" y="1942306"/>
            <a:chExt cx="1517549" cy="1446986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25FCDE1-DEEF-551F-1A02-C43F1AB9ABDA}"/>
                </a:ext>
              </a:extLst>
            </p:cNvPr>
            <p:cNvGrpSpPr/>
            <p:nvPr/>
          </p:nvGrpSpPr>
          <p:grpSpPr>
            <a:xfrm>
              <a:off x="10404600" y="1942306"/>
              <a:ext cx="1460500" cy="1306513"/>
              <a:chOff x="2236242" y="1888372"/>
              <a:chExt cx="1460500" cy="1306513"/>
            </a:xfrm>
          </p:grpSpPr>
          <p:sp>
            <p:nvSpPr>
              <p:cNvPr id="30" name="AutoShape 39">
                <a:extLst>
                  <a:ext uri="{FF2B5EF4-FFF2-40B4-BE49-F238E27FC236}">
                    <a16:creationId xmlns:a16="http://schemas.microsoft.com/office/drawing/2014/main" id="{61B882FB-913C-0DEB-20E9-219A75D33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242" y="1888372"/>
                <a:ext cx="1460500" cy="1306513"/>
              </a:xfrm>
              <a:prstGeom prst="hexagon">
                <a:avLst>
                  <a:gd name="adj" fmla="val 28860"/>
                  <a:gd name="vf" fmla="val 115470"/>
                </a:avLst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5E831A"/>
                </a:prstShdw>
              </a:effectLst>
            </p:spPr>
            <p:txBody>
              <a:bodyPr wrap="none" lIns="91422" tIns="45711" rIns="91422" bIns="45711" anchor="ctr"/>
              <a:lstStyle/>
              <a:p>
                <a:pPr>
                  <a:defRPr/>
                </a:pPr>
                <a:endParaRPr lang="zh-CN" altLang="zh-CN" sz="1600"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31" name="AutoShape 40">
                <a:extLst>
                  <a:ext uri="{FF2B5EF4-FFF2-40B4-BE49-F238E27FC236}">
                    <a16:creationId xmlns:a16="http://schemas.microsoft.com/office/drawing/2014/main" id="{72F28A5B-1DA1-0353-C2D6-5E0F69E45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355" y="2098473"/>
                <a:ext cx="1181100" cy="932899"/>
              </a:xfrm>
              <a:prstGeom prst="hexagon">
                <a:avLst>
                  <a:gd name="adj" fmla="val 28986"/>
                  <a:gd name="vf" fmla="val 115470"/>
                </a:avLst>
              </a:prstGeom>
              <a:solidFill>
                <a:srgbClr val="009999"/>
              </a:solidFill>
              <a:ln w="19050">
                <a:noFill/>
                <a:prstDash val="sysDot"/>
                <a:miter lim="800000"/>
                <a:headEnd/>
                <a:tailEnd/>
              </a:ln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2000">
                  <a:solidFill>
                    <a:srgbClr val="000066"/>
                  </a:solidFill>
                  <a:latin typeface="Verdana" panose="020B0604030504040204" pitchFamily="34" charset="0"/>
                  <a:ea typeface="微软雅黑" panose="020B0503020204020204" pitchFamily="34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32" name="Rectangle 71">
                <a:extLst>
                  <a:ext uri="{FF2B5EF4-FFF2-40B4-BE49-F238E27FC236}">
                    <a16:creationId xmlns:a16="http://schemas.microsoft.com/office/drawing/2014/main" id="{0C3CF19F-72B8-7B47-F43F-27B91B22C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8174" y="2263815"/>
                <a:ext cx="72072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2" tIns="45711" rIns="91422" bIns="45711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92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 panose="020B0604030504040204" pitchFamily="34" charset="0"/>
                  </a:rPr>
                  <a:t>Mbps</a:t>
                </a:r>
              </a:p>
            </p:txBody>
          </p:sp>
        </p:grpSp>
        <p:sp>
          <p:nvSpPr>
            <p:cNvPr id="29" name="内容占位符 2">
              <a:extLst>
                <a:ext uri="{FF2B5EF4-FFF2-40B4-BE49-F238E27FC236}">
                  <a16:creationId xmlns:a16="http://schemas.microsoft.com/office/drawing/2014/main" id="{2C5ACA71-8833-F0B5-1066-45360725C37A}"/>
                </a:ext>
              </a:extLst>
            </p:cNvPr>
            <p:cNvSpPr txBox="1"/>
            <p:nvPr/>
          </p:nvSpPr>
          <p:spPr bwMode="auto">
            <a:xfrm rot="10800000" flipV="1">
              <a:off x="10428807" y="3112816"/>
              <a:ext cx="1493342" cy="276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itchFamily="34" charset="0"/>
                <a:buChar char="•"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Ø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eaLnBrk="1" fontAlgn="auto" hangingPunct="1">
                <a:spcAft>
                  <a:spcPts val="0"/>
                </a:spcAft>
                <a:buNone/>
              </a:pPr>
              <a:r>
                <a:rPr lang="en-US" altLang="zh-CN" sz="1800" b="0" dirty="0">
                  <a:solidFill>
                    <a:srgbClr val="36363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2023</a:t>
              </a:r>
            </a:p>
          </p:txBody>
        </p:sp>
      </p:grpSp>
      <p:grpSp>
        <p:nvGrpSpPr>
          <p:cNvPr id="33" name="Group 84">
            <a:extLst>
              <a:ext uri="{FF2B5EF4-FFF2-40B4-BE49-F238E27FC236}">
                <a16:creationId xmlns:a16="http://schemas.microsoft.com/office/drawing/2014/main" id="{70B24A26-9255-4B6F-CE50-CD36E8B5F04D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099475" y="1611362"/>
            <a:ext cx="692269" cy="4561864"/>
            <a:chOff x="3787" y="1423"/>
            <a:chExt cx="543" cy="1860"/>
          </a:xfrm>
        </p:grpSpPr>
        <p:sp>
          <p:nvSpPr>
            <p:cNvPr id="34" name="Freeform 85">
              <a:extLst>
                <a:ext uri="{FF2B5EF4-FFF2-40B4-BE49-F238E27FC236}">
                  <a16:creationId xmlns:a16="http://schemas.microsoft.com/office/drawing/2014/main" id="{635B271D-D730-0A2C-5D0F-6AAC245B5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423"/>
              <a:ext cx="407" cy="1085"/>
            </a:xfrm>
            <a:custGeom>
              <a:avLst/>
              <a:gdLst/>
              <a:ahLst/>
              <a:cxnLst>
                <a:cxn ang="0">
                  <a:pos x="27" y="26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27" y="35"/>
                </a:cxn>
                <a:cxn ang="0">
                  <a:pos x="27" y="26"/>
                </a:cxn>
              </a:cxnLst>
              <a:rect l="0" t="0" r="r" b="b"/>
              <a:pathLst>
                <a:path w="27" h="35">
                  <a:moveTo>
                    <a:pt x="27" y="26"/>
                  </a:moveTo>
                  <a:cubicBezTo>
                    <a:pt x="27" y="26"/>
                    <a:pt x="10" y="18"/>
                    <a:pt x="0" y="0"/>
                  </a:cubicBezTo>
                  <a:lnTo>
                    <a:pt x="0" y="25"/>
                  </a:lnTo>
                  <a:cubicBezTo>
                    <a:pt x="0" y="25"/>
                    <a:pt x="12" y="33"/>
                    <a:pt x="27" y="35"/>
                  </a:cubicBezTo>
                  <a:lnTo>
                    <a:pt x="27" y="26"/>
                  </a:ln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969696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D472BB57-D406-54ED-44F6-29C563F3E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2198"/>
              <a:ext cx="407" cy="108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0" y="35"/>
                </a:cxn>
                <a:cxn ang="0">
                  <a:pos x="0" y="11"/>
                </a:cxn>
                <a:cxn ang="0">
                  <a:pos x="27" y="0"/>
                </a:cxn>
                <a:cxn ang="0">
                  <a:pos x="27" y="10"/>
                </a:cxn>
              </a:cxnLst>
              <a:rect l="0" t="0" r="r" b="b"/>
              <a:pathLst>
                <a:path w="27" h="35">
                  <a:moveTo>
                    <a:pt x="27" y="10"/>
                  </a:moveTo>
                  <a:cubicBezTo>
                    <a:pt x="27" y="10"/>
                    <a:pt x="10" y="17"/>
                    <a:pt x="0" y="35"/>
                  </a:cubicBezTo>
                  <a:lnTo>
                    <a:pt x="0" y="11"/>
                  </a:lnTo>
                  <a:cubicBezTo>
                    <a:pt x="0" y="11"/>
                    <a:pt x="12" y="3"/>
                    <a:pt x="27" y="0"/>
                  </a:cubicBezTo>
                  <a:lnTo>
                    <a:pt x="27" y="10"/>
                  </a:ln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6" name="Freeform 87">
              <a:extLst>
                <a:ext uri="{FF2B5EF4-FFF2-40B4-BE49-F238E27FC236}">
                  <a16:creationId xmlns:a16="http://schemas.microsoft.com/office/drawing/2014/main" id="{DA99D0DF-9E53-4DD9-6714-D7A37332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229"/>
              <a:ext cx="240" cy="27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15" y="9"/>
                </a:cxn>
                <a:cxn ang="0">
                  <a:pos x="0" y="4"/>
                </a:cxn>
                <a:cxn ang="0">
                  <a:pos x="15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lnTo>
                    <a:pt x="16" y="9"/>
                  </a:lnTo>
                  <a:cubicBezTo>
                    <a:pt x="16" y="9"/>
                    <a:pt x="16" y="9"/>
                    <a:pt x="15" y="9"/>
                  </a:cubicBezTo>
                  <a:cubicBezTo>
                    <a:pt x="9" y="8"/>
                    <a:pt x="4" y="6"/>
                    <a:pt x="0" y="4"/>
                  </a:cubicBezTo>
                  <a:cubicBezTo>
                    <a:pt x="4" y="2"/>
                    <a:pt x="9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7" name="Freeform 88">
              <a:extLst>
                <a:ext uri="{FF2B5EF4-FFF2-40B4-BE49-F238E27FC236}">
                  <a16:creationId xmlns:a16="http://schemas.microsoft.com/office/drawing/2014/main" id="{DFB5988C-A55C-3B2A-C77A-8B35EA0CF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043"/>
              <a:ext cx="150" cy="6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0" y="20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B2B2B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1900" dirty="0">
                <a:latin typeface="Verdana" panose="020B0604030504040204" pitchFamily="34" charset="0"/>
                <a:ea typeface="微软雅黑" pitchFamily="34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8AA8D45D-B50A-876D-6266-3E095969A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849" y="1873298"/>
            <a:ext cx="674756" cy="749368"/>
          </a:xfrm>
          <a:prstGeom prst="rect">
            <a:avLst/>
          </a:prstGeom>
        </p:spPr>
      </p:pic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6624456D-EA55-472B-ABCA-D3EDEEFBD3D0}"/>
              </a:ext>
            </a:extLst>
          </p:cNvPr>
          <p:cNvGraphicFramePr>
            <a:graphicFrameLocks noGrp="1"/>
          </p:cNvGraphicFramePr>
          <p:nvPr/>
        </p:nvGraphicFramePr>
        <p:xfrm>
          <a:off x="4170064" y="2975436"/>
          <a:ext cx="7252910" cy="1409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9149">
                  <a:extLst>
                    <a:ext uri="{9D8B030D-6E8A-4147-A177-3AD203B41FA5}">
                      <a16:colId xmlns:a16="http://schemas.microsoft.com/office/drawing/2014/main" val="106562088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610354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59645708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61826049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7743945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22433843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5105207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1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4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Application</a:t>
                      </a:r>
                    </a:p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Requirements</a:t>
                      </a:r>
                      <a:endParaRPr lang="zh-CN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UHD Cameras (Security)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UHD Streaming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VR Streaming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Self Driving Vehicle Diagnostics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Cloud Gaming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dirty="0"/>
                        <a:t>UHD IP Video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8K</a:t>
                      </a:r>
                      <a:r>
                        <a:rPr lang="en-US" altLang="zh-CN" sz="1050" b="1" baseline="0" dirty="0"/>
                        <a:t> Wall TV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HD</a:t>
                      </a:r>
                      <a:r>
                        <a:rPr lang="en-US" altLang="zh-CN" sz="1050" b="1" baseline="0" dirty="0"/>
                        <a:t> VR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UHD VR</a:t>
                      </a:r>
                      <a:endParaRPr lang="zh-CN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4524"/>
                  </a:ext>
                </a:extLst>
              </a:tr>
              <a:tr h="4584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solidFill>
                            <a:schemeClr val="bg1"/>
                          </a:solidFill>
                        </a:rPr>
                        <a:t>Average</a:t>
                      </a:r>
                    </a:p>
                    <a:p>
                      <a:pPr algn="ctr"/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(Mbps)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16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16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17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20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30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51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100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167</a:t>
                      </a:r>
                      <a:endParaRPr lang="zh-CN" alt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/>
                        <a:t>500</a:t>
                      </a:r>
                      <a:endParaRPr lang="zh-CN" alt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313880"/>
                  </a:ext>
                </a:extLst>
              </a:tr>
            </a:tbl>
          </a:graphicData>
        </a:graphic>
      </p:graphicFrame>
      <p:sp>
        <p:nvSpPr>
          <p:cNvPr id="40" name="TextBox 48">
            <a:extLst>
              <a:ext uri="{FF2B5EF4-FFF2-40B4-BE49-F238E27FC236}">
                <a16:creationId xmlns:a16="http://schemas.microsoft.com/office/drawing/2014/main" id="{ED2A10F5-7437-B9D8-C200-22B218090CFB}"/>
              </a:ext>
            </a:extLst>
          </p:cNvPr>
          <p:cNvSpPr txBox="1"/>
          <p:nvPr/>
        </p:nvSpPr>
        <p:spPr>
          <a:xfrm>
            <a:off x="7921050" y="4079198"/>
            <a:ext cx="3503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Source: Cisco Annual Internet Report, 2018–2023</a:t>
            </a:r>
            <a:endParaRPr lang="zh-CN" altLang="en-US" sz="1000" kern="0" dirty="0" err="1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aphicFrame>
        <p:nvGraphicFramePr>
          <p:cNvPr id="41" name="表格 40">
            <a:extLst>
              <a:ext uri="{FF2B5EF4-FFF2-40B4-BE49-F238E27FC236}">
                <a16:creationId xmlns:a16="http://schemas.microsoft.com/office/drawing/2014/main" id="{F45B589A-4B2D-D307-6B6C-AFD5BBEA8A4E}"/>
              </a:ext>
            </a:extLst>
          </p:cNvPr>
          <p:cNvGraphicFramePr>
            <a:graphicFrameLocks noGrp="1"/>
          </p:cNvGraphicFramePr>
          <p:nvPr/>
        </p:nvGraphicFramePr>
        <p:xfrm>
          <a:off x="4170065" y="4417503"/>
          <a:ext cx="7254527" cy="1607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4813">
                  <a:extLst>
                    <a:ext uri="{9D8B030D-6E8A-4147-A177-3AD203B41FA5}">
                      <a16:colId xmlns:a16="http://schemas.microsoft.com/office/drawing/2014/main" val="1065620882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3161035441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596457088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618260496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1277439450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224338439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451052075"/>
                    </a:ext>
                  </a:extLst>
                </a:gridCol>
                <a:gridCol w="857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18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bg1"/>
                          </a:solidFill>
                        </a:rPr>
                        <a:t>8K</a:t>
                      </a:r>
                      <a:r>
                        <a:rPr lang="en-US" altLang="zh-CN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</a:rPr>
                        <a:t>Videos from</a:t>
                      </a:r>
                      <a:r>
                        <a:rPr lang="en-US" altLang="zh-CN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1200" b="1" dirty="0">
                          <a:solidFill>
                            <a:schemeClr val="bg1"/>
                          </a:solidFill>
                        </a:rPr>
                        <a:t>Youtube</a:t>
                      </a: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Asteroid Discovery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NORWAY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The Las Vegas Strip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TOKYO HDR Time</a:t>
                      </a:r>
                      <a:r>
                        <a:rPr lang="en-US" altLang="zh-CN" sz="1050" b="1" baseline="0" dirty="0"/>
                        <a:t> </a:t>
                      </a:r>
                      <a:r>
                        <a:rPr lang="en-US" altLang="zh-CN" sz="1050" b="1" dirty="0"/>
                        <a:t>Lapse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Angel Falls,</a:t>
                      </a:r>
                    </a:p>
                    <a:p>
                      <a:pPr algn="ctr"/>
                      <a:r>
                        <a:rPr lang="en-US" altLang="zh-CN" sz="1050" b="1" dirty="0"/>
                        <a:t>Venezuela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Tigers Go For A</a:t>
                      </a:r>
                      <a:r>
                        <a:rPr lang="en-US" altLang="zh-CN" sz="1050" b="1" baseline="0" dirty="0"/>
                        <a:t> </a:t>
                      </a:r>
                      <a:r>
                        <a:rPr lang="en-US" altLang="zh-CN" sz="1050" b="1" dirty="0"/>
                        <a:t>Swim</a:t>
                      </a:r>
                      <a:endParaRPr lang="zh-CN" alt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1" dirty="0"/>
                        <a:t>Henosis(8K Short</a:t>
                      </a:r>
                      <a:r>
                        <a:rPr lang="en-US" altLang="zh-CN" sz="1050" b="1" baseline="0" dirty="0"/>
                        <a:t> </a:t>
                      </a:r>
                      <a:r>
                        <a:rPr lang="en-US" altLang="zh-CN" sz="1050" b="1" dirty="0"/>
                        <a:t>Film)</a:t>
                      </a:r>
                      <a:endParaRPr lang="zh-CN" altLang="en-US" sz="10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24524"/>
                  </a:ext>
                </a:extLst>
              </a:tr>
              <a:tr h="331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(Mbps)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129.1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62.8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40.6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313880"/>
                  </a:ext>
                </a:extLst>
              </a:tr>
              <a:tr h="3310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Peek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(Mbps)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206.9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196.9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134.2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81.3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71.1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TextBox 48">
            <a:extLst>
              <a:ext uri="{FF2B5EF4-FFF2-40B4-BE49-F238E27FC236}">
                <a16:creationId xmlns:a16="http://schemas.microsoft.com/office/drawing/2014/main" id="{C6DBCCEC-25A3-9195-5E37-A7E899A29D12}"/>
              </a:ext>
            </a:extLst>
          </p:cNvPr>
          <p:cNvSpPr txBox="1"/>
          <p:nvPr/>
        </p:nvSpPr>
        <p:spPr>
          <a:xfrm>
            <a:off x="7868957" y="5927005"/>
            <a:ext cx="3503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Source: Huawei iLab, 2017</a:t>
            </a:r>
            <a:endParaRPr lang="zh-CN" altLang="en-US" sz="1000" kern="0" dirty="0" err="1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FC3BA9F-AFB8-3681-720C-91DEC24D1828}"/>
              </a:ext>
            </a:extLst>
          </p:cNvPr>
          <p:cNvGrpSpPr/>
          <p:nvPr/>
        </p:nvGrpSpPr>
        <p:grpSpPr>
          <a:xfrm>
            <a:off x="407368" y="1597640"/>
            <a:ext cx="2690550" cy="1703486"/>
            <a:chOff x="2424510" y="1368680"/>
            <a:chExt cx="1405201" cy="1202026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D4AFCC8F-FD7A-BB8B-1749-71EEEDF5B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8050" y="1368680"/>
              <a:ext cx="1091104" cy="789770"/>
            </a:xfrm>
            <a:prstGeom prst="rect">
              <a:avLst/>
            </a:prstGeom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05775739-A3BB-5739-6918-EA1B67087C9F}"/>
                </a:ext>
              </a:extLst>
            </p:cNvPr>
            <p:cNvSpPr/>
            <p:nvPr/>
          </p:nvSpPr>
          <p:spPr>
            <a:xfrm>
              <a:off x="2424510" y="2201508"/>
              <a:ext cx="1405201" cy="369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Ultra-high-definition</a:t>
              </a:r>
            </a:p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(UHD) wireless projection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85B0E27-E0CB-50F7-1ECF-3CCC010C8B24}"/>
              </a:ext>
            </a:extLst>
          </p:cNvPr>
          <p:cNvGrpSpPr/>
          <p:nvPr/>
        </p:nvGrpSpPr>
        <p:grpSpPr>
          <a:xfrm>
            <a:off x="686130" y="3380830"/>
            <a:ext cx="2203790" cy="1354596"/>
            <a:chOff x="602219" y="4305034"/>
            <a:chExt cx="2729019" cy="1756264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AE9E054-B5E3-5388-B9F0-5DF6FE01ED38}"/>
                </a:ext>
              </a:extLst>
            </p:cNvPr>
            <p:cNvSpPr/>
            <p:nvPr/>
          </p:nvSpPr>
          <p:spPr>
            <a:xfrm>
              <a:off x="602219" y="5662258"/>
              <a:ext cx="2729019" cy="39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VR interactive gaming</a:t>
              </a: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4F98EEFD-5DA5-DC20-D2BF-8D5446F45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05" y="4305034"/>
              <a:ext cx="2149646" cy="1321556"/>
            </a:xfrm>
            <a:prstGeom prst="rect">
              <a:avLst/>
            </a:prstGeom>
          </p:spPr>
        </p:pic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3E63C88-1912-2209-92A2-60D406515FD8}"/>
              </a:ext>
            </a:extLst>
          </p:cNvPr>
          <p:cNvGrpSpPr/>
          <p:nvPr/>
        </p:nvGrpSpPr>
        <p:grpSpPr>
          <a:xfrm>
            <a:off x="673941" y="4842682"/>
            <a:ext cx="2203790" cy="1473080"/>
            <a:chOff x="1394215" y="4669053"/>
            <a:chExt cx="2203790" cy="1473080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8E09BEDD-210D-16AC-26BC-5A048E47D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0839" y="4669053"/>
              <a:ext cx="1767450" cy="1023624"/>
            </a:xfrm>
            <a:prstGeom prst="rect">
              <a:avLst/>
            </a:prstGeom>
          </p:spPr>
        </p:pic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9956E05-6685-AA18-F5BB-2E6955926FFC}"/>
                </a:ext>
              </a:extLst>
            </p:cNvPr>
            <p:cNvSpPr/>
            <p:nvPr/>
          </p:nvSpPr>
          <p:spPr>
            <a:xfrm>
              <a:off x="1394215" y="5834356"/>
              <a:ext cx="2203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Open Metaverse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56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14F41333-8911-41CA-B885-746DB05847E5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cs typeface="Tahoma" panose="020B0604030504040204" pitchFamily="34" charset="0"/>
              </a:rPr>
              <a:t>Legacy kernel TCP stack is not fully satisfactory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2CD5CCA-0FB1-A450-2689-25B96E4978BD}"/>
              </a:ext>
            </a:extLst>
          </p:cNvPr>
          <p:cNvSpPr txBox="1"/>
          <p:nvPr/>
        </p:nvSpPr>
        <p:spPr>
          <a:xfrm>
            <a:off x="944880" y="1627050"/>
            <a:ext cx="103022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CPU bottleneck restricts performance of high-bandwidth technologies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kernel operations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wireless transmission technology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 gap exists between the actual transmission and target value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Ultra-low latency of wireless applications requires ultra-high bandwidth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High-resolution and video-based interactive applications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Encoding, transmitting, and decoding for each frame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CPU-intensive codec is becoming the bottleneck of high-resolution and interactive applications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F64901ED-FBF5-549A-2D69-09D968C7FC01}"/>
              </a:ext>
            </a:extLst>
          </p:cNvPr>
          <p:cNvSpPr/>
          <p:nvPr/>
        </p:nvSpPr>
        <p:spPr>
          <a:xfrm>
            <a:off x="1102360" y="3398520"/>
            <a:ext cx="447040" cy="19812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C2369897-5CAB-4F2A-20BA-A606C079E104}"/>
              </a:ext>
            </a:extLst>
          </p:cNvPr>
          <p:cNvSpPr/>
          <p:nvPr/>
        </p:nvSpPr>
        <p:spPr>
          <a:xfrm>
            <a:off x="1117600" y="5613400"/>
            <a:ext cx="447040" cy="19812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86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D3C86-1D84-F391-80C5-1878C6B752CA}"/>
              </a:ext>
            </a:extLst>
          </p:cNvPr>
          <p:cNvSpPr txBox="1">
            <a:spLocks/>
          </p:cNvSpPr>
          <p:nvPr/>
        </p:nvSpPr>
        <p:spPr>
          <a:xfrm>
            <a:off x="763451" y="30076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cs typeface="Tahoma" panose="020B0604030504040204" pitchFamily="34" charset="0"/>
              </a:rPr>
              <a:t>Fortunately, RDMA high performance in datacenter inspires us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2A19D74-3BB0-E1F6-0BAB-96314409FCF1}"/>
              </a:ext>
            </a:extLst>
          </p:cNvPr>
          <p:cNvSpPr txBox="1"/>
          <p:nvPr/>
        </p:nvSpPr>
        <p:spPr>
          <a:xfrm>
            <a:off x="2114731" y="1674673"/>
            <a:ext cx="796253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Direct Memory Access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memory remotely and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Bypass the system kernel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Parse packet in hardware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[1]reveals RDMA reduces over 95% of the CPU utilization on hosts 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Considering the great potential of RDMA in tackling the CPU bottleneck issue, enable RDMA for wireless transmission.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B08B8FB-5EDC-2CDB-AF69-1728AFE4BD77}"/>
              </a:ext>
            </a:extLst>
          </p:cNvPr>
          <p:cNvSpPr txBox="1"/>
          <p:nvPr/>
        </p:nvSpPr>
        <p:spPr>
          <a:xfrm>
            <a:off x="1762759" y="5846866"/>
            <a:ext cx="9272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Y. Zhu, H. Eran, D. Firestone, C. Guo, M. </a:t>
            </a:r>
            <a:r>
              <a:rPr lang="en-US" altLang="zh-CN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Lipshteyn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Y. </a:t>
            </a:r>
            <a:r>
              <a:rPr lang="en-US" altLang="zh-CN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Liron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</a:t>
            </a:r>
            <a:r>
              <a:rPr lang="en-US" altLang="zh-CN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Padhye,S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Raindel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H. Yahia, and M. Zhang, “Congestion control for large scale </a:t>
            </a:r>
            <a:r>
              <a:rPr lang="en-US" altLang="zh-CN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rdma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deployments,” ACM SIGCOMM CCR, 2015.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5E9B50A3-306B-95B7-C120-C2813DD426D3}"/>
              </a:ext>
            </a:extLst>
          </p:cNvPr>
          <p:cNvSpPr/>
          <p:nvPr/>
        </p:nvSpPr>
        <p:spPr>
          <a:xfrm>
            <a:off x="2250440" y="4566920"/>
            <a:ext cx="447040" cy="19812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74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C206F-C6F6-8942-A222-50BDEBF936C9}"/>
              </a:ext>
            </a:extLst>
          </p:cNvPr>
          <p:cNvSpPr txBox="1">
            <a:spLocks/>
          </p:cNvSpPr>
          <p:nvPr/>
        </p:nvSpPr>
        <p:spPr>
          <a:xfrm>
            <a:off x="409303" y="2286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cs typeface="Tahoma" panose="020B0604030504040204" pitchFamily="34" charset="0"/>
              </a:rPr>
              <a:t>We propose W-RDMA</a:t>
            </a:r>
          </a:p>
        </p:txBody>
      </p:sp>
    </p:spTree>
    <p:extLst>
      <p:ext uri="{BB962C8B-B14F-4D97-AF65-F5344CB8AC3E}">
        <p14:creationId xmlns:p14="http://schemas.microsoft.com/office/powerpoint/2010/main" val="424679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7A742DA-7957-3F43-1D92-09E038D82C5D}"/>
              </a:ext>
            </a:extLst>
          </p:cNvPr>
          <p:cNvSpPr txBox="1"/>
          <p:nvPr/>
        </p:nvSpPr>
        <p:spPr>
          <a:xfrm>
            <a:off x="2666274" y="268131"/>
            <a:ext cx="66809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W-RDMA modules</a:t>
            </a:r>
            <a:endParaRPr lang="zh-CN" altLang="en-US" sz="3900" b="1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1BE8B13-B475-5185-6615-3DF87658095B}"/>
              </a:ext>
            </a:extLst>
          </p:cNvPr>
          <p:cNvGrpSpPr/>
          <p:nvPr/>
        </p:nvGrpSpPr>
        <p:grpSpPr>
          <a:xfrm>
            <a:off x="7121840" y="1407886"/>
            <a:ext cx="4955178" cy="4559366"/>
            <a:chOff x="6783194" y="1445268"/>
            <a:chExt cx="4955178" cy="4559366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674903C-7795-8104-6F26-801FD9B53B1B}"/>
                </a:ext>
              </a:extLst>
            </p:cNvPr>
            <p:cNvSpPr txBox="1"/>
            <p:nvPr/>
          </p:nvSpPr>
          <p:spPr>
            <a:xfrm>
              <a:off x="6783195" y="1445268"/>
              <a:ext cx="4955177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TCP:</a:t>
              </a:r>
            </a:p>
            <a:p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Send data through Socket APIs</a:t>
              </a:r>
            </a:p>
            <a:p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 process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Transmitting through wireless MAC</a:t>
              </a:r>
            </a:p>
            <a:p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5" name="箭头: 下 4">
              <a:extLst>
                <a:ext uri="{FF2B5EF4-FFF2-40B4-BE49-F238E27FC236}">
                  <a16:creationId xmlns:a16="http://schemas.microsoft.com/office/drawing/2014/main" id="{AB6751EC-ED06-5EAF-9394-556B3DD095B6}"/>
                </a:ext>
              </a:extLst>
            </p:cNvPr>
            <p:cNvSpPr/>
            <p:nvPr/>
          </p:nvSpPr>
          <p:spPr>
            <a:xfrm>
              <a:off x="7592834" y="2377440"/>
              <a:ext cx="172720" cy="294640"/>
            </a:xfrm>
            <a:prstGeom prst="downArrow">
              <a:avLst/>
            </a:prstGeom>
            <a:solidFill>
              <a:srgbClr val="AD2E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sp>
          <p:nvSpPr>
            <p:cNvPr id="6" name="箭头: 下 5">
              <a:extLst>
                <a:ext uri="{FF2B5EF4-FFF2-40B4-BE49-F238E27FC236}">
                  <a16:creationId xmlns:a16="http://schemas.microsoft.com/office/drawing/2014/main" id="{870E568F-ED73-BA4A-F13A-0CD0C04AECA6}"/>
                </a:ext>
              </a:extLst>
            </p:cNvPr>
            <p:cNvSpPr/>
            <p:nvPr/>
          </p:nvSpPr>
          <p:spPr>
            <a:xfrm>
              <a:off x="7572514" y="2945671"/>
              <a:ext cx="172720" cy="294640"/>
            </a:xfrm>
            <a:prstGeom prst="downArrow">
              <a:avLst/>
            </a:prstGeom>
            <a:solidFill>
              <a:srgbClr val="AD2E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65984E1-49A3-050B-7F38-2AEE55123A72}"/>
                </a:ext>
              </a:extLst>
            </p:cNvPr>
            <p:cNvSpPr txBox="1"/>
            <p:nvPr/>
          </p:nvSpPr>
          <p:spPr>
            <a:xfrm>
              <a:off x="6783194" y="3603977"/>
              <a:ext cx="4955177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W-RDMA:</a:t>
              </a:r>
            </a:p>
            <a:p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Send data through W-RDMA Engine</a:t>
              </a:r>
            </a:p>
            <a:p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Hardware process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Transmitting through wireless MAC</a:t>
              </a:r>
            </a:p>
            <a:p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8" name="箭头: 下 7">
              <a:extLst>
                <a:ext uri="{FF2B5EF4-FFF2-40B4-BE49-F238E27FC236}">
                  <a16:creationId xmlns:a16="http://schemas.microsoft.com/office/drawing/2014/main" id="{2C0FE15C-3466-DB1E-B36B-AF986BDBC9B5}"/>
                </a:ext>
              </a:extLst>
            </p:cNvPr>
            <p:cNvSpPr/>
            <p:nvPr/>
          </p:nvSpPr>
          <p:spPr>
            <a:xfrm>
              <a:off x="7597914" y="4536149"/>
              <a:ext cx="172720" cy="294640"/>
            </a:xfrm>
            <a:prstGeom prst="downArrow">
              <a:avLst/>
            </a:prstGeom>
            <a:solidFill>
              <a:srgbClr val="AD2E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  <p:sp>
          <p:nvSpPr>
            <p:cNvPr id="9" name="箭头: 下 8">
              <a:extLst>
                <a:ext uri="{FF2B5EF4-FFF2-40B4-BE49-F238E27FC236}">
                  <a16:creationId xmlns:a16="http://schemas.microsoft.com/office/drawing/2014/main" id="{573583D8-B298-19F1-E158-5B7AA3A2FDBA}"/>
                </a:ext>
              </a:extLst>
            </p:cNvPr>
            <p:cNvSpPr/>
            <p:nvPr/>
          </p:nvSpPr>
          <p:spPr>
            <a:xfrm>
              <a:off x="7592834" y="5107276"/>
              <a:ext cx="172720" cy="294640"/>
            </a:xfrm>
            <a:prstGeom prst="downArrow">
              <a:avLst/>
            </a:prstGeom>
            <a:solidFill>
              <a:srgbClr val="AD2EC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3BE2AC4-63FF-B339-7C96-2B6BBA6FC101}"/>
              </a:ext>
            </a:extLst>
          </p:cNvPr>
          <p:cNvGrpSpPr/>
          <p:nvPr/>
        </p:nvGrpSpPr>
        <p:grpSpPr>
          <a:xfrm>
            <a:off x="591988" y="1244467"/>
            <a:ext cx="6214033" cy="4722785"/>
            <a:chOff x="174544" y="1244467"/>
            <a:chExt cx="6214033" cy="472278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2983782-4498-0F77-1E42-8B6EC1312775}"/>
                </a:ext>
              </a:extLst>
            </p:cNvPr>
            <p:cNvSpPr/>
            <p:nvPr/>
          </p:nvSpPr>
          <p:spPr bwMode="auto">
            <a:xfrm>
              <a:off x="174544" y="1534632"/>
              <a:ext cx="2904793" cy="392000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endParaRPr lang="zh-CN" altLang="en-US" sz="10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32">
              <a:extLst>
                <a:ext uri="{FF2B5EF4-FFF2-40B4-BE49-F238E27FC236}">
                  <a16:creationId xmlns:a16="http://schemas.microsoft.com/office/drawing/2014/main" id="{1042E23E-BE4D-75B5-4FA9-5960F68F6143}"/>
                </a:ext>
              </a:extLst>
            </p:cNvPr>
            <p:cNvSpPr/>
            <p:nvPr/>
          </p:nvSpPr>
          <p:spPr bwMode="auto">
            <a:xfrm>
              <a:off x="255523" y="1694675"/>
              <a:ext cx="2688706" cy="30603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888" eaLnBrk="0" hangingPunct="0">
                <a:buClrTx/>
                <a:buNone/>
              </a:pPr>
              <a:r>
                <a: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App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圆角矩形 133">
              <a:extLst>
                <a:ext uri="{FF2B5EF4-FFF2-40B4-BE49-F238E27FC236}">
                  <a16:creationId xmlns:a16="http://schemas.microsoft.com/office/drawing/2014/main" id="{1865D1DC-E2F8-0D6E-10E2-D38D25318F41}"/>
                </a:ext>
              </a:extLst>
            </p:cNvPr>
            <p:cNvSpPr/>
            <p:nvPr/>
          </p:nvSpPr>
          <p:spPr bwMode="auto">
            <a:xfrm>
              <a:off x="255523" y="2545623"/>
              <a:ext cx="1247395" cy="54292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888" eaLnBrk="0" hangingPunct="0">
                <a:buClrTx/>
                <a:buNone/>
              </a:pPr>
              <a:r>
                <a: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OS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圆角矩形 134">
              <a:extLst>
                <a:ext uri="{FF2B5EF4-FFF2-40B4-BE49-F238E27FC236}">
                  <a16:creationId xmlns:a16="http://schemas.microsoft.com/office/drawing/2014/main" id="{E1F88B29-4DC9-0C60-CAEF-41AEC3211E84}"/>
                </a:ext>
              </a:extLst>
            </p:cNvPr>
            <p:cNvSpPr/>
            <p:nvPr/>
          </p:nvSpPr>
          <p:spPr bwMode="auto">
            <a:xfrm>
              <a:off x="255522" y="3424894"/>
              <a:ext cx="2688669" cy="1959904"/>
            </a:xfrm>
            <a:prstGeom prst="roundRect">
              <a:avLst>
                <a:gd name="adj" fmla="val 11933"/>
              </a:avLst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888" eaLnBrk="0" hangingPunct="0">
                <a:buClr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W-RDMA </a:t>
              </a:r>
            </a:p>
            <a:p>
              <a:pPr defTabSz="877888" eaLnBrk="0" hangingPunct="0">
                <a:buClr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Engine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9E7645C9-6581-E5E0-06D7-98F2FB8BC0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08415" y="2345202"/>
              <a:ext cx="0" cy="107969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5" name="圆角矩形 139">
              <a:extLst>
                <a:ext uri="{FF2B5EF4-FFF2-40B4-BE49-F238E27FC236}">
                  <a16:creationId xmlns:a16="http://schemas.microsoft.com/office/drawing/2014/main" id="{8111502B-DE70-DDFE-64AA-F535C9FE01CB}"/>
                </a:ext>
              </a:extLst>
            </p:cNvPr>
            <p:cNvSpPr/>
            <p:nvPr/>
          </p:nvSpPr>
          <p:spPr bwMode="auto">
            <a:xfrm>
              <a:off x="1626940" y="3910158"/>
              <a:ext cx="1265554" cy="918363"/>
            </a:xfrm>
            <a:prstGeom prst="roundRect">
              <a:avLst/>
            </a:prstGeom>
            <a:solidFill>
              <a:srgbClr val="9C5BCD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Transport</a:t>
              </a:r>
            </a:p>
            <a:p>
              <a:pPr algn="ctr" defTabSz="877888" eaLnBrk="0" hangingPunct="0">
                <a:buClrTx/>
                <a:buNone/>
              </a:pPr>
              <a:r>
                <a: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Base on</a:t>
              </a:r>
            </a:p>
            <a:p>
              <a:pPr algn="ctr" defTabSz="877888" eaLnBrk="0" hangingPunct="0">
                <a:buClr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UDP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肘形连接符 7">
              <a:extLst>
                <a:ext uri="{FF2B5EF4-FFF2-40B4-BE49-F238E27FC236}">
                  <a16:creationId xmlns:a16="http://schemas.microsoft.com/office/drawing/2014/main" id="{78440604-B6A9-BD32-247C-4363186FB884}"/>
                </a:ext>
              </a:extLst>
            </p:cNvPr>
            <p:cNvCxnSpPr>
              <a:cxnSpLocks/>
              <a:stCxn id="10" idx="2"/>
              <a:endCxn id="25" idx="2"/>
            </p:cNvCxnSpPr>
            <p:nvPr/>
          </p:nvCxnSpPr>
          <p:spPr bwMode="auto">
            <a:xfrm rot="16200000" flipH="1">
              <a:off x="3267594" y="3813980"/>
              <a:ext cx="27934" cy="3309240"/>
            </a:xfrm>
            <a:prstGeom prst="bentConnector3">
              <a:avLst>
                <a:gd name="adj1" fmla="val 174893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7" name="圆角矩形 187">
              <a:extLst>
                <a:ext uri="{FF2B5EF4-FFF2-40B4-BE49-F238E27FC236}">
                  <a16:creationId xmlns:a16="http://schemas.microsoft.com/office/drawing/2014/main" id="{F95DBFD9-63F3-C3C7-B52F-E1AD1083AA87}"/>
                </a:ext>
              </a:extLst>
            </p:cNvPr>
            <p:cNvSpPr/>
            <p:nvPr/>
          </p:nvSpPr>
          <p:spPr bwMode="auto">
            <a:xfrm>
              <a:off x="966932" y="1692429"/>
              <a:ext cx="720086" cy="306033"/>
            </a:xfrm>
            <a:prstGeom prst="roundRect">
              <a:avLst/>
            </a:prstGeom>
            <a:solidFill>
              <a:srgbClr val="9C5BCD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Buffer</a:t>
              </a:r>
              <a:endParaRPr lang="zh-CN" altLang="en-US" sz="14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CF552C6-A3B5-DC20-E61E-1DAA7E3CC65D}"/>
                </a:ext>
              </a:extLst>
            </p:cNvPr>
            <p:cNvSpPr txBox="1"/>
            <p:nvPr/>
          </p:nvSpPr>
          <p:spPr bwMode="auto">
            <a:xfrm>
              <a:off x="685101" y="1244467"/>
              <a:ext cx="1815640" cy="3525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88431" tIns="0" rIns="88431" bIns="44326" rtlCol="0">
              <a:spAutoFit/>
            </a:bodyPr>
            <a:lstStyle/>
            <a:p>
              <a:pPr algn="l">
                <a:spcBef>
                  <a:spcPts val="0"/>
                </a:spcBef>
                <a:buClr>
                  <a:srgbClr val="CC0000"/>
                </a:buClr>
                <a:buSzPct val="90000"/>
              </a:pP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itchFamily="2" charset="-122"/>
                  <a:cs typeface="Times New Roman" panose="02020603050405020304" pitchFamily="18" charset="0"/>
                </a:rPr>
                <a:t>W-RDMA</a:t>
              </a:r>
              <a:r>
                <a:rPr lang="zh-CN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itchFamily="2" charset="-122"/>
                  <a:cs typeface="Times New Roman" panose="02020603050405020304" pitchFamily="18" charset="0"/>
                </a:rPr>
                <a:t>host</a:t>
              </a:r>
              <a:endPara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圆角矩形 190">
              <a:extLst>
                <a:ext uri="{FF2B5EF4-FFF2-40B4-BE49-F238E27FC236}">
                  <a16:creationId xmlns:a16="http://schemas.microsoft.com/office/drawing/2014/main" id="{77EC3326-8EF9-B005-2209-3B2F85E0D7FA}"/>
                </a:ext>
              </a:extLst>
            </p:cNvPr>
            <p:cNvSpPr/>
            <p:nvPr/>
          </p:nvSpPr>
          <p:spPr bwMode="auto">
            <a:xfrm>
              <a:off x="827976" y="4907162"/>
              <a:ext cx="1685073" cy="345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MAC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106472FE-3928-22C3-21C0-D1B3E7E3EA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15108" y="2314656"/>
              <a:ext cx="0" cy="259250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21" name="圆角矩形 135">
              <a:extLst>
                <a:ext uri="{FF2B5EF4-FFF2-40B4-BE49-F238E27FC236}">
                  <a16:creationId xmlns:a16="http://schemas.microsoft.com/office/drawing/2014/main" id="{4177637D-CA61-D3A3-41B5-D30AEBF7BBFC}"/>
                </a:ext>
              </a:extLst>
            </p:cNvPr>
            <p:cNvSpPr/>
            <p:nvPr/>
          </p:nvSpPr>
          <p:spPr bwMode="auto">
            <a:xfrm>
              <a:off x="707851" y="2645433"/>
              <a:ext cx="795067" cy="31868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888" eaLnBrk="0" hangingPunct="0">
                <a:buClrTx/>
                <a:buNone/>
              </a:pPr>
              <a:r>
                <a:rPr lang="en-US" altLang="zh-CN" sz="1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TCP/IP</a:t>
              </a:r>
              <a:endParaRPr lang="zh-CN" altLang="en-US" sz="14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0D85EBD9-7F0E-DAE4-DFEF-F1C05283D4EA}"/>
                </a:ext>
              </a:extLst>
            </p:cNvPr>
            <p:cNvSpPr/>
            <p:nvPr/>
          </p:nvSpPr>
          <p:spPr>
            <a:xfrm>
              <a:off x="255523" y="2008623"/>
              <a:ext cx="2679066" cy="30603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Interface Adapter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圆角矩形 187">
              <a:extLst>
                <a:ext uri="{FF2B5EF4-FFF2-40B4-BE49-F238E27FC236}">
                  <a16:creationId xmlns:a16="http://schemas.microsoft.com/office/drawing/2014/main" id="{F9A01250-008A-D9A3-BABD-0528CE6BB21B}"/>
                </a:ext>
              </a:extLst>
            </p:cNvPr>
            <p:cNvSpPr/>
            <p:nvPr/>
          </p:nvSpPr>
          <p:spPr bwMode="auto">
            <a:xfrm>
              <a:off x="2052289" y="1686760"/>
              <a:ext cx="720086" cy="306033"/>
            </a:xfrm>
            <a:prstGeom prst="roundRect">
              <a:avLst/>
            </a:prstGeom>
            <a:solidFill>
              <a:srgbClr val="9C5BCD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Buffer</a:t>
              </a:r>
              <a:endParaRPr lang="zh-CN" altLang="en-US" sz="14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圆角矩形 187">
              <a:extLst>
                <a:ext uri="{FF2B5EF4-FFF2-40B4-BE49-F238E27FC236}">
                  <a16:creationId xmlns:a16="http://schemas.microsoft.com/office/drawing/2014/main" id="{AF8FD445-92E1-F6DC-20EC-D1F4B038F766}"/>
                </a:ext>
              </a:extLst>
            </p:cNvPr>
            <p:cNvSpPr/>
            <p:nvPr/>
          </p:nvSpPr>
          <p:spPr bwMode="auto">
            <a:xfrm>
              <a:off x="1948372" y="3522567"/>
              <a:ext cx="720086" cy="306033"/>
            </a:xfrm>
            <a:prstGeom prst="roundRect">
              <a:avLst/>
            </a:prstGeom>
            <a:solidFill>
              <a:srgbClr val="9C5BCD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Buffer</a:t>
              </a:r>
              <a:endParaRPr lang="zh-CN" altLang="en-US" sz="14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1F5FA31-E2B5-19B0-875D-89A6423F2EBF}"/>
                </a:ext>
              </a:extLst>
            </p:cNvPr>
            <p:cNvSpPr/>
            <p:nvPr/>
          </p:nvSpPr>
          <p:spPr bwMode="auto">
            <a:xfrm>
              <a:off x="3483784" y="1562566"/>
              <a:ext cx="2904793" cy="3920001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endParaRPr lang="zh-CN" altLang="en-US" sz="10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132">
              <a:extLst>
                <a:ext uri="{FF2B5EF4-FFF2-40B4-BE49-F238E27FC236}">
                  <a16:creationId xmlns:a16="http://schemas.microsoft.com/office/drawing/2014/main" id="{5B2A85C2-611D-A5F6-6372-9654991D6025}"/>
                </a:ext>
              </a:extLst>
            </p:cNvPr>
            <p:cNvSpPr/>
            <p:nvPr/>
          </p:nvSpPr>
          <p:spPr bwMode="auto">
            <a:xfrm>
              <a:off x="3564763" y="1722609"/>
              <a:ext cx="2688706" cy="30603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888" eaLnBrk="0" hangingPunct="0">
                <a:buClrTx/>
                <a:buNone/>
              </a:pPr>
              <a:r>
                <a: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App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圆角矩形 133">
              <a:extLst>
                <a:ext uri="{FF2B5EF4-FFF2-40B4-BE49-F238E27FC236}">
                  <a16:creationId xmlns:a16="http://schemas.microsoft.com/office/drawing/2014/main" id="{C480F2E0-6321-DD37-16FD-7BC36982FFB4}"/>
                </a:ext>
              </a:extLst>
            </p:cNvPr>
            <p:cNvSpPr/>
            <p:nvPr/>
          </p:nvSpPr>
          <p:spPr bwMode="auto">
            <a:xfrm>
              <a:off x="3564763" y="2573557"/>
              <a:ext cx="1247395" cy="54292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888" eaLnBrk="0" hangingPunct="0">
                <a:buClrTx/>
                <a:buNone/>
              </a:pPr>
              <a:r>
                <a: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OS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圆角矩形 134">
              <a:extLst>
                <a:ext uri="{FF2B5EF4-FFF2-40B4-BE49-F238E27FC236}">
                  <a16:creationId xmlns:a16="http://schemas.microsoft.com/office/drawing/2014/main" id="{9BB33A46-7E8C-6ACE-39EB-B8B4E86FE0E9}"/>
                </a:ext>
              </a:extLst>
            </p:cNvPr>
            <p:cNvSpPr/>
            <p:nvPr/>
          </p:nvSpPr>
          <p:spPr bwMode="auto">
            <a:xfrm>
              <a:off x="3564762" y="3452828"/>
              <a:ext cx="2688669" cy="1959904"/>
            </a:xfrm>
            <a:prstGeom prst="roundRect">
              <a:avLst>
                <a:gd name="adj" fmla="val 11933"/>
              </a:avLst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888" eaLnBrk="0" hangingPunct="0">
                <a:buClr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W-RDMA </a:t>
              </a:r>
            </a:p>
            <a:p>
              <a:pPr defTabSz="877888" eaLnBrk="0" hangingPunct="0">
                <a:buClr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Engine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F72370F2-A442-E591-1902-3D63463D8A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7655" y="2373136"/>
              <a:ext cx="0" cy="107969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0" name="圆角矩形 139">
              <a:extLst>
                <a:ext uri="{FF2B5EF4-FFF2-40B4-BE49-F238E27FC236}">
                  <a16:creationId xmlns:a16="http://schemas.microsoft.com/office/drawing/2014/main" id="{D6F367EC-785B-9EA0-F299-486F8A0B4817}"/>
                </a:ext>
              </a:extLst>
            </p:cNvPr>
            <p:cNvSpPr/>
            <p:nvPr/>
          </p:nvSpPr>
          <p:spPr bwMode="auto">
            <a:xfrm>
              <a:off x="4936180" y="3938092"/>
              <a:ext cx="1265554" cy="918363"/>
            </a:xfrm>
            <a:prstGeom prst="roundRect">
              <a:avLst/>
            </a:prstGeom>
            <a:solidFill>
              <a:srgbClr val="9C5BCD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Transport</a:t>
              </a:r>
            </a:p>
            <a:p>
              <a:pPr algn="ctr" defTabSz="877888" eaLnBrk="0" hangingPunct="0">
                <a:buClrTx/>
                <a:buNone/>
              </a:pPr>
              <a:r>
                <a: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Base on</a:t>
              </a:r>
            </a:p>
            <a:p>
              <a:pPr algn="ctr" defTabSz="877888" eaLnBrk="0" hangingPunct="0">
                <a:buClrTx/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UDP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圆角矩形 187">
              <a:extLst>
                <a:ext uri="{FF2B5EF4-FFF2-40B4-BE49-F238E27FC236}">
                  <a16:creationId xmlns:a16="http://schemas.microsoft.com/office/drawing/2014/main" id="{1998AFFB-B9E5-9DC9-ADE2-324E028D0A58}"/>
                </a:ext>
              </a:extLst>
            </p:cNvPr>
            <p:cNvSpPr/>
            <p:nvPr/>
          </p:nvSpPr>
          <p:spPr bwMode="auto">
            <a:xfrm>
              <a:off x="4276172" y="1720363"/>
              <a:ext cx="720086" cy="306033"/>
            </a:xfrm>
            <a:prstGeom prst="roundRect">
              <a:avLst/>
            </a:prstGeom>
            <a:solidFill>
              <a:srgbClr val="9C5BCD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Buffer</a:t>
              </a:r>
              <a:endParaRPr lang="zh-CN" altLang="en-US" sz="14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圆角矩形 190">
              <a:extLst>
                <a:ext uri="{FF2B5EF4-FFF2-40B4-BE49-F238E27FC236}">
                  <a16:creationId xmlns:a16="http://schemas.microsoft.com/office/drawing/2014/main" id="{32985389-54EC-00DB-5237-C6E5CF586A44}"/>
                </a:ext>
              </a:extLst>
            </p:cNvPr>
            <p:cNvSpPr/>
            <p:nvPr/>
          </p:nvSpPr>
          <p:spPr bwMode="auto">
            <a:xfrm>
              <a:off x="4137216" y="4935096"/>
              <a:ext cx="1685073" cy="3456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20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MAC</a:t>
              </a:r>
              <a:endParaRPr lang="zh-CN" altLang="en-US" sz="20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B6CE07D1-E456-211E-2DBD-BDE60F14C1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24348" y="2342590"/>
              <a:ext cx="0" cy="2592506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4" name="圆角矩形 135">
              <a:extLst>
                <a:ext uri="{FF2B5EF4-FFF2-40B4-BE49-F238E27FC236}">
                  <a16:creationId xmlns:a16="http://schemas.microsoft.com/office/drawing/2014/main" id="{4EBDDFD7-C595-5CC1-AF14-91B6AC33DDB5}"/>
                </a:ext>
              </a:extLst>
            </p:cNvPr>
            <p:cNvSpPr/>
            <p:nvPr/>
          </p:nvSpPr>
          <p:spPr bwMode="auto">
            <a:xfrm>
              <a:off x="4017091" y="2673367"/>
              <a:ext cx="795067" cy="318689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877888" eaLnBrk="0" hangingPunct="0">
                <a:buClrTx/>
                <a:buNone/>
              </a:pPr>
              <a:r>
                <a:rPr lang="en-US" altLang="zh-CN" sz="1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TCP/IP</a:t>
              </a:r>
              <a:endParaRPr lang="zh-CN" altLang="en-US" sz="14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C2B16DC3-F1CB-3995-E8D5-B1B8FB7D9C3C}"/>
                </a:ext>
              </a:extLst>
            </p:cNvPr>
            <p:cNvSpPr/>
            <p:nvPr/>
          </p:nvSpPr>
          <p:spPr>
            <a:xfrm>
              <a:off x="3564763" y="2036557"/>
              <a:ext cx="2679066" cy="30603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Interface Adapter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圆角矩形 187">
              <a:extLst>
                <a:ext uri="{FF2B5EF4-FFF2-40B4-BE49-F238E27FC236}">
                  <a16:creationId xmlns:a16="http://schemas.microsoft.com/office/drawing/2014/main" id="{25A6DE4E-037E-6F0E-0615-5F55CAFFF889}"/>
                </a:ext>
              </a:extLst>
            </p:cNvPr>
            <p:cNvSpPr/>
            <p:nvPr/>
          </p:nvSpPr>
          <p:spPr bwMode="auto">
            <a:xfrm>
              <a:off x="5361529" y="1714694"/>
              <a:ext cx="720086" cy="306033"/>
            </a:xfrm>
            <a:prstGeom prst="roundRect">
              <a:avLst/>
            </a:prstGeom>
            <a:solidFill>
              <a:srgbClr val="9C5BCD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Buffer</a:t>
              </a:r>
              <a:endParaRPr lang="zh-CN" altLang="en-US" sz="14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圆角矩形 187">
              <a:extLst>
                <a:ext uri="{FF2B5EF4-FFF2-40B4-BE49-F238E27FC236}">
                  <a16:creationId xmlns:a16="http://schemas.microsoft.com/office/drawing/2014/main" id="{345B7F35-D9F5-EDCC-784C-8092FCF66958}"/>
                </a:ext>
              </a:extLst>
            </p:cNvPr>
            <p:cNvSpPr/>
            <p:nvPr/>
          </p:nvSpPr>
          <p:spPr bwMode="auto">
            <a:xfrm>
              <a:off x="5257612" y="3550501"/>
              <a:ext cx="720086" cy="306033"/>
            </a:xfrm>
            <a:prstGeom prst="roundRect">
              <a:avLst/>
            </a:prstGeom>
            <a:solidFill>
              <a:srgbClr val="9C5BCD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25" tIns="45712" rIns="91425" bIns="45712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877888" eaLnBrk="0" hangingPunct="0">
                <a:buClrTx/>
                <a:buNone/>
              </a:pPr>
              <a:r>
                <a:rPr lang="en-US" altLang="zh-CN" sz="1400" b="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Buffer</a:t>
              </a:r>
              <a:endParaRPr lang="zh-CN" altLang="en-US" sz="1400" b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640DB4E-6EA9-9D61-995D-538712A9B6D6}"/>
                </a:ext>
              </a:extLst>
            </p:cNvPr>
            <p:cNvSpPr txBox="1"/>
            <p:nvPr/>
          </p:nvSpPr>
          <p:spPr>
            <a:xfrm>
              <a:off x="2826948" y="5567142"/>
              <a:ext cx="1985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Wireless Link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iconfont-1141-850536">
              <a:extLst>
                <a:ext uri="{FF2B5EF4-FFF2-40B4-BE49-F238E27FC236}">
                  <a16:creationId xmlns:a16="http://schemas.microsoft.com/office/drawing/2014/main" id="{54B8D1A2-85A8-826E-E1C1-2347F56E32FF}"/>
                </a:ext>
              </a:extLst>
            </p:cNvPr>
            <p:cNvSpPr/>
            <p:nvPr/>
          </p:nvSpPr>
          <p:spPr>
            <a:xfrm>
              <a:off x="2189707" y="5543777"/>
              <a:ext cx="326967" cy="361629"/>
            </a:xfrm>
            <a:custGeom>
              <a:avLst/>
              <a:gdLst>
                <a:gd name="T0" fmla="*/ 9052 w 9052"/>
                <a:gd name="T1" fmla="*/ 2499 h 8625"/>
                <a:gd name="T2" fmla="*/ 7920 w 9052"/>
                <a:gd name="T3" fmla="*/ 3631 h 8625"/>
                <a:gd name="T4" fmla="*/ 1132 w 9052"/>
                <a:gd name="T5" fmla="*/ 3631 h 8625"/>
                <a:gd name="T6" fmla="*/ 0 w 9052"/>
                <a:gd name="T7" fmla="*/ 2499 h 8625"/>
                <a:gd name="T8" fmla="*/ 9052 w 9052"/>
                <a:gd name="T9" fmla="*/ 2499 h 8625"/>
                <a:gd name="T10" fmla="*/ 7354 w 9052"/>
                <a:gd name="T11" fmla="*/ 4197 h 8625"/>
                <a:gd name="T12" fmla="*/ 6223 w 9052"/>
                <a:gd name="T13" fmla="*/ 5328 h 8625"/>
                <a:gd name="T14" fmla="*/ 2829 w 9052"/>
                <a:gd name="T15" fmla="*/ 5328 h 8625"/>
                <a:gd name="T16" fmla="*/ 1698 w 9052"/>
                <a:gd name="T17" fmla="*/ 4197 h 8625"/>
                <a:gd name="T18" fmla="*/ 7354 w 9052"/>
                <a:gd name="T19" fmla="*/ 4197 h 8625"/>
                <a:gd name="T20" fmla="*/ 4526 w 9052"/>
                <a:gd name="T21" fmla="*/ 5425 h 8625"/>
                <a:gd name="T22" fmla="*/ 6126 w 9052"/>
                <a:gd name="T23" fmla="*/ 7025 h 8625"/>
                <a:gd name="T24" fmla="*/ 4526 w 9052"/>
                <a:gd name="T25" fmla="*/ 8625 h 8625"/>
                <a:gd name="T26" fmla="*/ 2926 w 9052"/>
                <a:gd name="T27" fmla="*/ 7025 h 8625"/>
                <a:gd name="T28" fmla="*/ 4526 w 9052"/>
                <a:gd name="T29" fmla="*/ 5425 h 8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52" h="8625">
                  <a:moveTo>
                    <a:pt x="9052" y="2499"/>
                  </a:moveTo>
                  <a:lnTo>
                    <a:pt x="7920" y="3631"/>
                  </a:lnTo>
                  <a:cubicBezTo>
                    <a:pt x="6045" y="1756"/>
                    <a:pt x="3006" y="1756"/>
                    <a:pt x="1132" y="3631"/>
                  </a:cubicBezTo>
                  <a:lnTo>
                    <a:pt x="0" y="2499"/>
                  </a:lnTo>
                  <a:cubicBezTo>
                    <a:pt x="2500" y="0"/>
                    <a:pt x="6552" y="0"/>
                    <a:pt x="9052" y="2499"/>
                  </a:cubicBezTo>
                  <a:close/>
                  <a:moveTo>
                    <a:pt x="7354" y="4197"/>
                  </a:moveTo>
                  <a:lnTo>
                    <a:pt x="6223" y="5328"/>
                  </a:lnTo>
                  <a:cubicBezTo>
                    <a:pt x="5286" y="4391"/>
                    <a:pt x="3767" y="4391"/>
                    <a:pt x="2829" y="5328"/>
                  </a:cubicBezTo>
                  <a:lnTo>
                    <a:pt x="1698" y="4197"/>
                  </a:lnTo>
                  <a:cubicBezTo>
                    <a:pt x="3260" y="2635"/>
                    <a:pt x="5792" y="2635"/>
                    <a:pt x="7354" y="4197"/>
                  </a:cubicBezTo>
                  <a:close/>
                  <a:moveTo>
                    <a:pt x="4526" y="5425"/>
                  </a:moveTo>
                  <a:cubicBezTo>
                    <a:pt x="5409" y="5425"/>
                    <a:pt x="6126" y="6142"/>
                    <a:pt x="6126" y="7025"/>
                  </a:cubicBezTo>
                  <a:cubicBezTo>
                    <a:pt x="6126" y="7908"/>
                    <a:pt x="5409" y="8625"/>
                    <a:pt x="4526" y="8625"/>
                  </a:cubicBezTo>
                  <a:cubicBezTo>
                    <a:pt x="3643" y="8625"/>
                    <a:pt x="2926" y="7908"/>
                    <a:pt x="2926" y="7025"/>
                  </a:cubicBezTo>
                  <a:cubicBezTo>
                    <a:pt x="2926" y="6142"/>
                    <a:pt x="3643" y="5425"/>
                    <a:pt x="4526" y="54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30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2A86CD-19B6-FF5C-ACB6-91C5D45582FE}"/>
              </a:ext>
            </a:extLst>
          </p:cNvPr>
          <p:cNvSpPr txBox="1"/>
          <p:nvPr/>
        </p:nvSpPr>
        <p:spPr>
          <a:xfrm>
            <a:off x="1717429" y="197912"/>
            <a:ext cx="875714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W-RDMA protocol stack</a:t>
            </a:r>
            <a:endParaRPr lang="zh-CN" altLang="en-US" sz="3900" b="1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D23DFDA-FB06-22ED-F600-E37139DA8096}"/>
              </a:ext>
            </a:extLst>
          </p:cNvPr>
          <p:cNvSpPr txBox="1"/>
          <p:nvPr/>
        </p:nvSpPr>
        <p:spPr>
          <a:xfrm>
            <a:off x="6239691" y="923109"/>
            <a:ext cx="5804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space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802.11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Channel Adapter for transmission medium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 layer reuse UDP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Space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Capturing, forwarding, encapsulating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Space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W-RDMA Interface Adapter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north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channel selection APIs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943A903-1418-A637-C8A1-33B225FB37E9}"/>
              </a:ext>
            </a:extLst>
          </p:cNvPr>
          <p:cNvSpPr/>
          <p:nvPr/>
        </p:nvSpPr>
        <p:spPr>
          <a:xfrm>
            <a:off x="2110486" y="1286433"/>
            <a:ext cx="3269249" cy="339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W-RDMA Application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15349F7-40E4-082F-C330-727DC7D9E4A4}"/>
              </a:ext>
            </a:extLst>
          </p:cNvPr>
          <p:cNvSpPr/>
          <p:nvPr/>
        </p:nvSpPr>
        <p:spPr>
          <a:xfrm>
            <a:off x="2110486" y="1778934"/>
            <a:ext cx="3269250" cy="339477"/>
          </a:xfrm>
          <a:prstGeom prst="rect">
            <a:avLst/>
          </a:prstGeom>
          <a:solidFill>
            <a:srgbClr val="9C5BCD">
              <a:alpha val="98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W-RDMA Interface Adapter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4BCB705-08C1-8BA0-2FDA-AD5CD7FD2019}"/>
              </a:ext>
            </a:extLst>
          </p:cNvPr>
          <p:cNvSpPr/>
          <p:nvPr/>
        </p:nvSpPr>
        <p:spPr>
          <a:xfrm>
            <a:off x="2113789" y="2551903"/>
            <a:ext cx="3265948" cy="680281"/>
          </a:xfrm>
          <a:prstGeom prst="rect">
            <a:avLst/>
          </a:prstGeom>
          <a:solidFill>
            <a:srgbClr val="9C5BCD">
              <a:alpha val="97647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W-RDMA </a:t>
            </a:r>
            <a:r>
              <a:rPr lang="en-US" altLang="zh-C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Mode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25960A2-59F6-825A-7236-16DEBE7D6F59}"/>
              </a:ext>
            </a:extLst>
          </p:cNvPr>
          <p:cNvSpPr/>
          <p:nvPr/>
        </p:nvSpPr>
        <p:spPr>
          <a:xfrm>
            <a:off x="2099586" y="3666945"/>
            <a:ext cx="3280151" cy="1551707"/>
          </a:xfrm>
          <a:prstGeom prst="rect">
            <a:avLst/>
          </a:prstGeom>
          <a:solidFill>
            <a:srgbClr val="9C5BCD">
              <a:alpha val="98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W-RDMA Transport Protocol</a:t>
            </a:r>
          </a:p>
          <a:p>
            <a:pPr algn="ctr"/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0584CF-27FD-DAC7-8C99-965250EE1113}"/>
              </a:ext>
            </a:extLst>
          </p:cNvPr>
          <p:cNvSpPr/>
          <p:nvPr/>
        </p:nvSpPr>
        <p:spPr>
          <a:xfrm>
            <a:off x="2467243" y="4140155"/>
            <a:ext cx="2557092" cy="370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Conflict Avoidance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D954C05-D93E-4051-7210-525C26163298}"/>
              </a:ext>
            </a:extLst>
          </p:cNvPr>
          <p:cNvSpPr/>
          <p:nvPr/>
        </p:nvSpPr>
        <p:spPr>
          <a:xfrm>
            <a:off x="2467243" y="4697180"/>
            <a:ext cx="2557092" cy="370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Control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217341A-046C-61D8-BEAD-F1212A53CE92}"/>
              </a:ext>
            </a:extLst>
          </p:cNvPr>
          <p:cNvSpPr/>
          <p:nvPr/>
        </p:nvSpPr>
        <p:spPr>
          <a:xfrm>
            <a:off x="2099588" y="5405067"/>
            <a:ext cx="3280146" cy="339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802.11 Link Layer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061674D-1EBA-7085-0052-AD01BACDCC73}"/>
              </a:ext>
            </a:extLst>
          </p:cNvPr>
          <p:cNvCxnSpPr>
            <a:cxnSpLocks/>
          </p:cNvCxnSpPr>
          <p:nvPr/>
        </p:nvCxnSpPr>
        <p:spPr>
          <a:xfrm>
            <a:off x="1207445" y="3507929"/>
            <a:ext cx="4233709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160077F-38A9-5798-C0EB-50F82F5964BA}"/>
              </a:ext>
            </a:extLst>
          </p:cNvPr>
          <p:cNvCxnSpPr>
            <a:cxnSpLocks/>
          </p:cNvCxnSpPr>
          <p:nvPr/>
        </p:nvCxnSpPr>
        <p:spPr>
          <a:xfrm>
            <a:off x="1207445" y="2265519"/>
            <a:ext cx="4233709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D0FEDAA-8390-25B5-ACC6-2CD6AA44F157}"/>
              </a:ext>
            </a:extLst>
          </p:cNvPr>
          <p:cNvCxnSpPr>
            <a:cxnSpLocks/>
          </p:cNvCxnSpPr>
          <p:nvPr/>
        </p:nvCxnSpPr>
        <p:spPr>
          <a:xfrm>
            <a:off x="1909796" y="1344213"/>
            <a:ext cx="0" cy="782077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5D5FC72-831B-BECF-CEEF-4872F35BE2D3}"/>
              </a:ext>
            </a:extLst>
          </p:cNvPr>
          <p:cNvSpPr txBox="1"/>
          <p:nvPr/>
        </p:nvSpPr>
        <p:spPr>
          <a:xfrm rot="10800000">
            <a:off x="1394588" y="1023110"/>
            <a:ext cx="430887" cy="11429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Space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A202266-6766-51C9-E3DC-A0DBCCAC486B}"/>
              </a:ext>
            </a:extLst>
          </p:cNvPr>
          <p:cNvCxnSpPr>
            <a:cxnSpLocks/>
          </p:cNvCxnSpPr>
          <p:nvPr/>
        </p:nvCxnSpPr>
        <p:spPr>
          <a:xfrm>
            <a:off x="1909796" y="2417056"/>
            <a:ext cx="0" cy="97011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1CB3B1B-680A-C060-5A6A-A23F51B8D284}"/>
              </a:ext>
            </a:extLst>
          </p:cNvPr>
          <p:cNvSpPr txBox="1"/>
          <p:nvPr/>
        </p:nvSpPr>
        <p:spPr>
          <a:xfrm rot="10800000">
            <a:off x="1394588" y="2166079"/>
            <a:ext cx="430887" cy="1292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Space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D5175F68-8814-08BD-4586-4F81D0453179}"/>
              </a:ext>
            </a:extLst>
          </p:cNvPr>
          <p:cNvCxnSpPr>
            <a:cxnSpLocks/>
          </p:cNvCxnSpPr>
          <p:nvPr/>
        </p:nvCxnSpPr>
        <p:spPr>
          <a:xfrm flipV="1">
            <a:off x="1898897" y="3754823"/>
            <a:ext cx="0" cy="1884713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7DDB3821-674C-AADE-9131-8B07E72E42DF}"/>
              </a:ext>
            </a:extLst>
          </p:cNvPr>
          <p:cNvSpPr txBox="1"/>
          <p:nvPr/>
        </p:nvSpPr>
        <p:spPr>
          <a:xfrm rot="10800000">
            <a:off x="1394587" y="3884582"/>
            <a:ext cx="430887" cy="16043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Space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35379-25F5-7F7D-B41C-63F2AF2D2314}"/>
              </a:ext>
            </a:extLst>
          </p:cNvPr>
          <p:cNvSpPr txBox="1">
            <a:spLocks/>
          </p:cNvSpPr>
          <p:nvPr/>
        </p:nvSpPr>
        <p:spPr>
          <a:xfrm>
            <a:off x="409303" y="2286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CN" b="1" dirty="0">
                <a:solidFill>
                  <a:srgbClr val="7030A0"/>
                </a:solidFill>
                <a:cs typeface="Tahoma" panose="020B0604030504040204" pitchFamily="34" charset="0"/>
              </a:rPr>
              <a:t>However, three challenges exist for applying W-RDMA</a:t>
            </a:r>
          </a:p>
        </p:txBody>
      </p:sp>
    </p:spTree>
    <p:extLst>
      <p:ext uri="{BB962C8B-B14F-4D97-AF65-F5344CB8AC3E}">
        <p14:creationId xmlns:p14="http://schemas.microsoft.com/office/powerpoint/2010/main" val="235002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E97582F-756F-256E-3127-A9CC83FDC19E}"/>
              </a:ext>
            </a:extLst>
          </p:cNvPr>
          <p:cNvSpPr txBox="1"/>
          <p:nvPr/>
        </p:nvSpPr>
        <p:spPr>
          <a:xfrm>
            <a:off x="1092200" y="130294"/>
            <a:ext cx="829564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9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Challenge1: Lossless transmission guarantee</a:t>
            </a:r>
            <a:endParaRPr lang="zh-CN" altLang="en-US" sz="3900" b="1" dirty="0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093CF1-A001-7EF4-7A39-820D0069BD48}"/>
              </a:ext>
            </a:extLst>
          </p:cNvPr>
          <p:cNvSpPr txBox="1"/>
          <p:nvPr/>
        </p:nvSpPr>
        <p:spPr>
          <a:xfrm>
            <a:off x="1653540" y="2205058"/>
            <a:ext cx="88849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a prerequisite to guarantee the performance benefits of RDMA like RoCEv2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Poor wireless signal strength, unpredictable network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C00000"/>
                </a:solidFill>
              </a:rPr>
              <a:t>Recover as quickly as possible in the case of packet loss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6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1877</Words>
  <Application>Microsoft Office PowerPoint</Application>
  <PresentationFormat>宽屏</PresentationFormat>
  <Paragraphs>323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微软雅黑</vt:lpstr>
      <vt:lpstr>Arial</vt:lpstr>
      <vt:lpstr>Times New Roman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翰林 黄</dc:creator>
  <cp:lastModifiedBy>翰林 黄</cp:lastModifiedBy>
  <cp:revision>12</cp:revision>
  <dcterms:created xsi:type="dcterms:W3CDTF">2022-03-30T11:25:59Z</dcterms:created>
  <dcterms:modified xsi:type="dcterms:W3CDTF">2022-06-04T09:20:53Z</dcterms:modified>
</cp:coreProperties>
</file>