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2" r:id="rId1"/>
  </p:sldMasterIdLst>
  <p:notesMasterIdLst>
    <p:notesMasterId r:id="rId104"/>
  </p:notesMasterIdLst>
  <p:sldIdLst>
    <p:sldId id="354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55" r:id="rId31"/>
    <p:sldId id="286" r:id="rId32"/>
    <p:sldId id="287" r:id="rId33"/>
    <p:sldId id="288" r:id="rId34"/>
    <p:sldId id="356" r:id="rId35"/>
    <p:sldId id="289" r:id="rId36"/>
    <p:sldId id="290" r:id="rId37"/>
    <p:sldId id="357" r:id="rId38"/>
    <p:sldId id="358" r:id="rId39"/>
    <p:sldId id="36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61" r:id="rId100"/>
    <p:sldId id="350" r:id="rId101"/>
    <p:sldId id="351" r:id="rId102"/>
    <p:sldId id="352" r:id="rId103"/>
  </p:sldIdLst>
  <p:sldSz cx="9144000" cy="6858000" type="screen4x3"/>
  <p:notesSz cx="6807200" cy="9939338"/>
  <p:embeddedFontLst>
    <p:embeddedFont>
      <p:font typeface="Calibri" panose="020F0502020204030204" pitchFamily="34" charset="0"/>
      <p:regular r:id="rId105"/>
      <p:bold r:id="rId106"/>
      <p:italic r:id="rId107"/>
      <p:boldItalic r:id="rId108"/>
    </p:embeddedFont>
    <p:embeddedFont>
      <p:font typeface="Microsoft Yahei" panose="020B0503020204020204" pitchFamily="34" charset="-122"/>
      <p:regular r:id="rId109"/>
      <p:bold r:id="rId110"/>
    </p:embeddedFont>
    <p:embeddedFont>
      <p:font typeface="Palatino Linotype" panose="02040502050505030304" pitchFamily="18" charset="0"/>
      <p:regular r:id="rId111"/>
      <p:bold r:id="rId112"/>
      <p:italic r:id="rId113"/>
      <p:boldItalic r:id="rId114"/>
    </p:embeddedFont>
    <p:embeddedFont>
      <p:font typeface="Verdana" panose="020B0604030504040204" pitchFamily="34" charset="0"/>
      <p:regular r:id="rId115"/>
      <p:bold r:id="rId116"/>
      <p:italic r:id="rId117"/>
      <p:boldItalic r:id="rId1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31AAED-463C-4E93-B07D-03716D2D50D3}">
  <a:tblStyle styleId="{F431AAED-463C-4E93-B07D-03716D2D50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2"/>
  </p:normalViewPr>
  <p:slideViewPr>
    <p:cSldViewPr snapToGrid="0">
      <p:cViewPr varScale="1">
        <p:scale>
          <a:sx n="90" d="100"/>
          <a:sy n="90" d="100"/>
        </p:scale>
        <p:origin x="16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3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8.fntdata"/><Relationship Id="rId16" Type="http://schemas.openxmlformats.org/officeDocument/2006/relationships/slide" Target="slides/slide15.xml"/><Relationship Id="rId107" Type="http://schemas.openxmlformats.org/officeDocument/2006/relationships/font" Target="fonts/font3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9.fntdata"/><Relationship Id="rId118" Type="http://schemas.openxmlformats.org/officeDocument/2006/relationships/font" Target="fonts/font14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4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0.fntdata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5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6.fntdata"/><Relationship Id="rId115" Type="http://schemas.openxmlformats.org/officeDocument/2006/relationships/font" Target="fonts/font1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7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16da45ff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416da45ff1_0_8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416da45ff1_0_8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16da45ff1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16da45ff1_0_423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we know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i would like to give a very brief introduction of how to train word embedding.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Since training word embedding is easier than training text embedding, and the rest of my talk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input of word embedding model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often call this training scheme as unsupervised learning, </a:t>
            </a:r>
            <a:endParaRPr/>
          </a:p>
        </p:txBody>
      </p:sp>
      <p:sp>
        <p:nvSpPr>
          <p:cNvPr id="171" name="Google Shape;171;g416da45ff1_0_423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4" name="Google Shape;1064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16da45ff1_0_439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16da45ff1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16da45ff1_0_44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often say sentences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word apple and orange often have similar context, </a:t>
            </a:r>
            <a:endParaRPr/>
          </a:p>
        </p:txBody>
      </p:sp>
      <p:sp>
        <p:nvSpPr>
          <p:cNvPr id="194" name="Google Shape;194;g416da45ff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16da45ff1_0_455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416da45ff1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16da45ff1_0_461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step of word2vec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a lot of ways to define the context,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given a target word, the left 2 words and right 2 words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416da45ff1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16da45ff1_0_1101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416da45ff1_0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16da45ff1_0_479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look at the example again</a:t>
            </a:r>
            <a:endParaRPr/>
          </a:p>
        </p:txBody>
      </p:sp>
      <p:sp>
        <p:nvSpPr>
          <p:cNvPr id="230" name="Google Shape;230;g416da45ff1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16da45ff1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16da45ff1_0_119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we know xxxx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final step is evaluation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416da45ff1_0_1196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16da45ff1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16da45ff1_0_1204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416da45ff1_0_1204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16da45ff1_0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16da45ff1_0_1212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bofang visiting student </a:t>
            </a:r>
            <a:endParaRPr/>
          </a:p>
        </p:txBody>
      </p:sp>
      <p:sp>
        <p:nvSpPr>
          <p:cNvPr id="261" name="Google Shape;261;g416da45ff1_0_1212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16da45ff1_0_1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416da45ff1_0_163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416da45ff1_0_1630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16da45ff1_0_1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16da45ff1_0_1219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we answer this kind of question using word embeddings,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turns out that we can solve it by simple linear algebra. </a:t>
            </a:r>
            <a:endParaRPr/>
          </a:p>
        </p:txBody>
      </p:sp>
      <p:sp>
        <p:nvSpPr>
          <p:cNvPr id="270" name="Google Shape;270;g416da45ff1_0_1219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16da45ff1_0_54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a vecto project that you can use to do a lot of things related to word embedding, </a:t>
            </a:r>
            <a:endParaRPr/>
          </a:p>
        </p:txBody>
      </p:sp>
      <p:sp>
        <p:nvSpPr>
          <p:cNvPr id="279" name="Google Shape;279;g416da45ff1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16da45ff1_0_1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416da45ff1_0_163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416da45ff1_0_163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17d34d9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417d34d97c_0_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417d34d97c_0_0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17d34d97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417d34d97c_0_2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417d34d97c_0_21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16da45ff1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416da45ff1_0_69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416da45ff1_0_69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17d34d97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417d34d97c_1_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417d34d97c_1_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17d34d97c_1_17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417d34d97c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16da45ff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416da45ff1_0_11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416da45ff1_0_11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4049166448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4049166448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4049166448_0_5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66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16da45ff1_0_127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416da45ff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17d34d97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417d34d97c_0_4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417d34d97c_0_4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16da45ff1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416da45ff1_0_73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416da45ff1_0_73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16da45ff1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g416da45ff1_0_66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416da45ff1_0_66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404916644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404916644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4049166448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744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16da45ff1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416da45ff1_0_74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416da45ff1_0_74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16da45ff1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416da45ff1_0_61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416da45ff1_0_61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16da45ff1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416da45ff1_0_61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416da45ff1_0_61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640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16da45ff1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416da45ff1_0_61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416da45ff1_0_61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049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16da45ff1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416da45ff1_0_61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416da45ff1_0_61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537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17d34d97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417d34d97c_1_2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417d34d97c_1_23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16da45ff1_0_137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16da45ff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17d34d97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417d34d97c_0_6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417d34d97c_0_63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16da45ff1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416da45ff1_0_76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416da45ff1_0_760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17d34d97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417d34d97c_0_10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 is, how do we compose a word from it’s charaters.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417d34d97c_0_105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16da45ff1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g416da45ff1_0_164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416da45ff1_0_1644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416da45ff1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416da45ff1_0_165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416da45ff1_0_1651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16da45ff1_0_782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word2vec algorithm considers word as the smallest unit, so we call it word-level word embedding.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is one problem of word-level word embedding models.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example, we can not assign a vector for this word, since it’s probably not in the vocabulary.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as human, we know it’s a mis..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example is physicalism, </a:t>
            </a:r>
            <a:endParaRPr/>
          </a:p>
        </p:txBody>
      </p:sp>
      <p:sp>
        <p:nvSpPr>
          <p:cNvPr id="516" name="Google Shape;516;g416da45ff1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417d34d97c_1_33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417d34d97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17d34d97c_1_41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417d34d97c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416da45ff1_0_80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416da45ff1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416da45ff1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416da45ff1_0_813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i just extend FastText by replacing the summation operation with deep neural networks.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convolutional neural network and bi-directional long short-term memory. </a:t>
            </a:r>
            <a:endParaRPr/>
          </a:p>
        </p:txBody>
      </p:sp>
      <p:sp>
        <p:nvSpPr>
          <p:cNvPr id="555" name="Google Shape;555;g416da45ff1_0_813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17d34d97c_0_189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417d34d97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416da45ff1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416da45ff1_0_822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Probably the biggest advantage of using deep neural network is we need less memory.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know it may sounds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it turns out,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for ngrams, it can be represented by the composition of characters.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is a table of memory footprint.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quite clear that our model, cnn and rnn comuse a lot less memory. </a:t>
            </a:r>
            <a:endParaRPr/>
          </a:p>
        </p:txBody>
      </p:sp>
      <p:sp>
        <p:nvSpPr>
          <p:cNvPr id="565" name="Google Shape;565;g416da45ff1_0_822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16da45ff1_0_831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experiment we did 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examples, suppose we have a word like this, it’s a misspelled word, so it’s not in the vocabulary and don’t have corresponding vector.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 do is  send this word to CNN to get it’s vector.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Actually, the only different between this word and word ‘representation’ is one character, so the final vector should be similar.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we test this on a rare word similarity dataset.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bottm three models are the version that expand the vocabulary, they outperform other models in a large margin. </a:t>
            </a:r>
            <a:endParaRPr/>
          </a:p>
        </p:txBody>
      </p:sp>
      <p:sp>
        <p:nvSpPr>
          <p:cNvPr id="574" name="Google Shape;574;g416da45ff1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416da45ff1_0_845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try to find the most similar words to physicists in the vector space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original word2vec doesn’t capture morphology information at all.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Fasttext can capture some morphology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for our RNN and CNN model, they can find most morphology related words.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416da45ff1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416da45ff1_0_852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we use those subword-level models, we get way better performance.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concatenation is also better than individual model,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get even further improvements if we expand the vocabulary. </a:t>
            </a:r>
            <a:endParaRPr/>
          </a:p>
        </p:txBody>
      </p:sp>
      <p:sp>
        <p:nvSpPr>
          <p:cNvPr id="591" name="Google Shape;591;g416da45ff1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416da45ff1_0_859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point in this figure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original word2vec and fasttext, the results are kind of mixed.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However, our CNN and RNN subword models can clearly distinguish the difference between different affix. </a:t>
            </a:r>
            <a:endParaRPr/>
          </a:p>
        </p:txBody>
      </p:sp>
      <p:sp>
        <p:nvSpPr>
          <p:cNvPr id="599" name="Google Shape;599;g416da45ff1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416da45ff1_0_867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g416da45ff1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417d34d97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417d34d97c_0_12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417d34d97c_0_126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416da45ff1_0_1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g416da45ff1_0_165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416da45ff1_0_1658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416da45ff1_0_879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g416da45ff1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416da45ff1_0_88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I designed three level of japanese word embedding.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416da45ff1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16da45ff1_0_152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416da45ff1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416da45ff1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416da45ff1_0_894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g416da45ff1_0_894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416da45ff1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416da45ff1_0_903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result of japanese word similarity is very mixed.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doen’t show any information, so I will just skip this one. </a:t>
            </a:r>
            <a:endParaRPr/>
          </a:p>
        </p:txBody>
      </p:sp>
      <p:sp>
        <p:nvSpPr>
          <p:cNvPr id="673" name="Google Shape;673;g416da45ff1_0_903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416da45ff1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416da45ff1_0_911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416da45ff1_0_911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416da45ff1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416da45ff1_0_92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japanses analogy results is very similar to english.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can easy improve the performance of word2vec by add kanji, we can further</a:t>
            </a:r>
            <a:endParaRPr/>
          </a:p>
        </p:txBody>
      </p:sp>
      <p:sp>
        <p:nvSpPr>
          <p:cNvPr id="691" name="Google Shape;691;g416da45ff1_0_926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16da45ff1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16da45ff1_0_934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Given a bushu, we list the closest kanjis and words to that bushu.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left part of this table is the bushu of illness, all the kanjis we found a related to illneess. Even though most of the kanjis don’t have illness bushu. There are also some hitagana and katakara words.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right part of the table is the bushu of beast, it’s actually very interesting that we find human nature near to this bushu. </a:t>
            </a:r>
            <a:endParaRPr/>
          </a:p>
        </p:txBody>
      </p:sp>
      <p:sp>
        <p:nvSpPr>
          <p:cNvPr id="700" name="Google Shape;700;g416da45ff1_0_934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416da45ff1_0_942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g416da45ff1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416da45ff1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416da45ff1_0_171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g416da45ff1_0_1713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417d34d97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g417d34d97c_0_14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g417d34d97c_0_147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416da45ff1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416da45ff1_0_99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416da45ff1_0_996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416da45ff1_0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416da45ff1_0_1667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g416da45ff1_0_1667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16da45ff1_0_160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416da45ff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416da45ff1_0_1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416da45ff1_0_1674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g416da45ff1_0_1674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416da45ff1_0_1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416da45ff1_0_1684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g416da45ff1_0_1684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416da45ff1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416da45ff1_0_1003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g416da45ff1_0_1003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416da45ff1_0_1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416da45ff1_0_1797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416da45ff1_0_1797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416da45ff1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416da45ff1_0_1027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g416da45ff1_0_1027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416da45ff1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416da45ff1_0_1605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g416da45ff1_0_1605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417d34d97c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g417d34d97c_0_16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g417d34d97c_0_168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417d34d97c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417d34d97c_0_204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g417d34d97c_0_204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417d34d97c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417d34d97c_0_218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g417d34d97c_0_218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417d34d97c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417d34d97c_0_22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g417d34d97c_0_226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16da45ff1_0_167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416da45ff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417d34d97c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417d34d97c_0_23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g417d34d97c_0_236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417d34d97c_0_247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g417d34d97c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417d34d97c_0_254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g417d34d97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417d34d97c_0_261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g417d34d97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417d34d97c_0_268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x-axis is the parameter, 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g417d34d97c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4533" y="745449"/>
            <a:ext cx="4538100" cy="372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417d34d97c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417d34d97c_0_275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to find a way to increase the batch size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So, I need to use batch size 1024 in the following experiments,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coincidentally,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the question becomes can we increase the batch size without accuracy drop. </a:t>
            </a:r>
            <a:endParaRPr/>
          </a:p>
        </p:txBody>
      </p:sp>
      <p:sp>
        <p:nvSpPr>
          <p:cNvPr id="919" name="Google Shape;919;g417d34d97c_0_275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17d34d97c_0_284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absurd</a:t>
            </a:r>
            <a:endParaRPr/>
          </a:p>
        </p:txBody>
      </p:sp>
      <p:sp>
        <p:nvSpPr>
          <p:cNvPr id="928" name="Google Shape;928;g417d34d97c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417d34d97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417d34d97c_0_293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In my algorithm, I treat words equally.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That means, no matter the fequency of the word, I will assign equal number of contextual words.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For those high frequency words, I will randomly discard their contextual words.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For those low frequency words, </a:t>
            </a:r>
            <a:endParaRPr/>
          </a:p>
        </p:txBody>
      </p:sp>
      <p:sp>
        <p:nvSpPr>
          <p:cNvPr id="939" name="Google Shape;939;g417d34d97c_0_293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417d34d97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417d34d97c_0_300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row in this matrix,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the number of column is equal to context size, which is a hyper-parameter.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g417d34d97c_0_300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417d34d97c_0_311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will split this matrix into batchs based on columns.  Each column is aasigined to a batch.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word will appear once and only once in this blue box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g417d34d97c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16da45ff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16da45ff1_0_41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416da45ff1_0_416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417d34d97c_0_318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g417d34d97c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417d34d97c_0_32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g417d34d97c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417d34d97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417d34d97c_0_333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results are kind of mixed, it’s hard to say which is better.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overall, it’s safe to conclude that my model is no worse than others. </a:t>
            </a:r>
            <a:endParaRPr/>
          </a:p>
        </p:txBody>
      </p:sp>
      <p:sp>
        <p:nvSpPr>
          <p:cNvPr id="984" name="Google Shape;984;g417d34d97c_0_333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417d34d97c_0_341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next experiment I did is to show the loss of high-frequent and low-frequent words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left part  xxx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high frequent word, the original algorithm actually have lower loss,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low frequent word, our model get slightly low loss. and most notably, our model have a lot low variance.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Currently I don’t have a way to show the importance of low variance. But intuitively, I would say low variance is better. </a:t>
            </a:r>
            <a:endParaRPr/>
          </a:p>
        </p:txBody>
      </p:sp>
      <p:sp>
        <p:nvSpPr>
          <p:cNvPr id="992" name="Google Shape;992;g417d34d97c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417d34d97c_0_348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very nice to see that my model have this betual </a:t>
            </a:r>
            <a:endParaRPr/>
          </a:p>
        </p:txBody>
      </p:sp>
      <p:sp>
        <p:nvSpPr>
          <p:cNvPr id="1000" name="Google Shape;1000;g417d34d97c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416da45ff1_0_1539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g416da45ff1_0_1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416da45ff1_0_1546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g416da45ff1_0_1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416da45ff1_0_1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5" name="Google Shape;1025;g416da45ff1_0_169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g416da45ff1_0_1692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416da45ff1_0_1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416da45ff1_0_1788:notes"/>
          <p:cNvSpPr txBox="1">
            <a:spLocks noGrp="1"/>
          </p:cNvSpPr>
          <p:nvPr>
            <p:ph type="body" idx="1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if someone want’s to try it.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 and alex are working on this very intensively.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want to try word embedding, we have download pre-trained word embedding in vecto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want to train you own embedding, or modify a specific word embedding algorithm, we have open-sourced models that you can use.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already have you own embedding, you want to test it, we have all the evaluation datasets and code. </a:t>
            </a:r>
            <a:endParaRPr/>
          </a:p>
        </p:txBody>
      </p:sp>
      <p:sp>
        <p:nvSpPr>
          <p:cNvPr id="1048" name="Google Shape;1048;g416da45ff1_0_1788:notes"/>
          <p:cNvSpPr txBox="1">
            <a:spLocks noGrp="1"/>
          </p:cNvSpPr>
          <p:nvPr>
            <p:ph type="sldNum" idx="12"/>
          </p:nvPr>
        </p:nvSpPr>
        <p:spPr>
          <a:xfrm>
            <a:off x="3855838" y="9440634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416da45f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600" cy="372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416da45ff1_0_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g416da45ff1_0_1:notes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>
  <p:cSld name="3_ユーザー設定レイアウト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9144000" cy="135000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6" name="Google Shape;56;p13" descr="flag_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7069" y="0"/>
            <a:ext cx="1109861" cy="154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vecto.space/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bofang.stat-nba.com/papers/SSEM-17.pdf" TargetMode="External"/><Relationship Id="rId7" Type="http://schemas.openxmlformats.org/officeDocument/2006/relationships/hyperlink" Target="http://bofang.stat-nba.com/papers/NAACL-18_workshop.pdf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ofang.stat-nba.com/papers/ACL-18_workshop.pdf" TargetMode="External"/><Relationship Id="rId5" Type="http://schemas.openxmlformats.org/officeDocument/2006/relationships/hyperlink" Target="https://github.com/libofang/word2vecPM" TargetMode="External"/><Relationship Id="rId4" Type="http://schemas.openxmlformats.org/officeDocument/2006/relationships/hyperlink" Target="http://bofang.stat-nba.com/papers/EMNLP-17.pdf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redirect?v=D-ekE-Wlcds&amp;redir_token=FyYqgEaRxTPYupgnRsHhelYJD7B8MTUzMDQ1NjY0OEAxNTMwMzcwMjQ4&amp;event=video_description&amp;q=http://bit.ly/wevi-slides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redirect?v=D-ekE-Wlcds&amp;redir_token=FyYqgEaRxTPYupgnRsHhelYJD7B8MTUzMDQ1NjY0OEAxNTMwMzcwMjQ4&amp;event=video_description&amp;q=http://bit.ly/wevi-slides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bofang@ruc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ofang.stat-nba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github.com/libofang/word2vecPM" TargetMode="External"/><Relationship Id="rId4" Type="http://schemas.openxmlformats.org/officeDocument/2006/relationships/hyperlink" Target="http://bofang.stat-nba.com/papers/EMNLP-17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github.com/libofang/word2vecPM" TargetMode="External"/><Relationship Id="rId4" Type="http://schemas.openxmlformats.org/officeDocument/2006/relationships/hyperlink" Target="http://bofang.stat-nba.com/papers/EMNLP-17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ofang.stat-nba.com/papers/EMNLP-17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hyperlink" Target="https://github.com/libofang/word2vecP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github.com/libofang/Neural-BoN" TargetMode="External"/><Relationship Id="rId4" Type="http://schemas.openxmlformats.org/officeDocument/2006/relationships/hyperlink" Target="http://bofang.stat-nba.com/papers/AAAI-17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ofang.stat-nba.com/papers/AAAI-17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hyperlink" Target="https://github.com/libofang/Neural-Bo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ofang.stat-nba.com/papers/AAAI-17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hyperlink" Target="https://github.com/libofang/Neural-Bo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ofang.stat-nba.com/papers/AAAI-17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hyperlink" Target="https://github.com/libofang/Neural-B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ofang.stat-nba.com/papers/AAAI-17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hyperlink" Target="https://github.com/libofang/Neural-Bo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bofang.stat-nba.com/papers/COLING-16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ofang.stat-nba.com/papers/NAACL-18_workshop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ofang.stat-nba.com/papers/NAACL-18_workshop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ofang.stat-nba.com/papers/NAACL-18_workshop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ofang.stat-nba.com/papers/NAACL-18_workshop.pd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vecto.space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ofang.stat-nba.com/papers/ACL-18_workshop.pd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vecto.space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hyperlink" Target="http://bofang.stat-nba.com/papers/NAACL-18_workshop.pdf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bofang.stat-nba.com/papers/NAACL-18_workshop.pdf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hyperlink" Target="http://bofang.stat-nba.com/papers/NAACL-18_workshop.pdf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词向量研究心得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900014" y="5092123"/>
            <a:ext cx="3510898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10000"/>
              </a:lnSpc>
              <a:buSzPts val="1600"/>
            </a:pPr>
            <a:r>
              <a:rPr lang="en-US" altLang="zh-C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Nov. 11, 2018</a:t>
            </a:r>
            <a:r>
              <a:rPr lang="en-US" altLang="zh-CN" sz="1600" dirty="0">
                <a:latin typeface="Verdana"/>
                <a:ea typeface="Verdana"/>
                <a:cs typeface="Verdana"/>
                <a:sym typeface="Verdana"/>
              </a:rPr>
              <a:t> @Weekly Meetup</a:t>
            </a:r>
          </a:p>
          <a:p>
            <a:pPr lvl="0" algn="r">
              <a:lnSpc>
                <a:spcPct val="110000"/>
              </a:lnSpc>
              <a:buSzPts val="1600"/>
            </a:pPr>
            <a:endParaRPr lang="en-US" altLang="zh-CN" sz="1600" dirty="0"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lnSpc>
                <a:spcPct val="110000"/>
              </a:lnSpc>
              <a:buSzPts val="1600"/>
            </a:pPr>
            <a:r>
              <a:rPr lang="zh-CN" altLang="en-US" sz="1600" dirty="0">
                <a:latin typeface="Verdana"/>
                <a:cs typeface="Verdana"/>
                <a:sym typeface="Verdana"/>
              </a:rPr>
              <a:t>李博放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60479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embedding in NLP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>
                <a:solidFill>
                  <a:schemeClr val="dk2"/>
                </a:solidFill>
              </a:rPr>
              <a:t>E</a:t>
            </a:r>
            <a:r>
              <a:rPr lang="en-US" b="1"/>
              <a:t>mbedding</a:t>
            </a:r>
            <a:r>
              <a:rPr lang="en-US"/>
              <a:t> transforms human language </a:t>
            </a:r>
            <a:r>
              <a:rPr lang="en-US">
                <a:solidFill>
                  <a:srgbClr val="FF0000"/>
                </a:solidFill>
              </a:rPr>
              <a:t>meaningfully</a:t>
            </a:r>
            <a:r>
              <a:rPr lang="en-US"/>
              <a:t> into a numerical form</a:t>
            </a:r>
            <a:endParaRPr sz="18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text -&gt; vector    (text embedding)</a:t>
            </a:r>
            <a:endParaRPr sz="1400"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word -&gt; vector  (word embedding)</a:t>
            </a:r>
            <a:endParaRPr sz="1400">
              <a:solidFill>
                <a:schemeClr val="dk2"/>
              </a:solidFill>
            </a:endParaRPr>
          </a:p>
          <a:p>
            <a:pPr marL="514350" lvl="1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10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Vecto Project</a:t>
            </a:r>
            <a:endParaRPr/>
          </a:p>
        </p:txBody>
      </p:sp>
      <p:sp>
        <p:nvSpPr>
          <p:cNvPr id="1051" name="Google Shape;1051;p1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http://vecto.space/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	Pretrained embeddings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	Training code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	Datasets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	Evaluation</a:t>
            </a:r>
            <a:endParaRPr/>
          </a:p>
        </p:txBody>
      </p:sp>
      <p:sp>
        <p:nvSpPr>
          <p:cNvPr id="1052" name="Google Shape;1052;p1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  <p:pic>
        <p:nvPicPr>
          <p:cNvPr id="1053" name="Google Shape;1053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2887" y="3847125"/>
            <a:ext cx="4548100" cy="287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2875" y="0"/>
            <a:ext cx="4814676" cy="35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110"/>
          <p:cNvSpPr txBox="1"/>
          <p:nvPr/>
        </p:nvSpPr>
        <p:spPr>
          <a:xfrm>
            <a:off x="121075" y="5802600"/>
            <a:ext cx="41718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Vecto</a:t>
            </a: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Aleksandr Drozd, </a:t>
            </a: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Bofang Li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Anna Rogers, Amir Bakarov</a:t>
            </a:r>
            <a:endParaRPr sz="11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in Progress</a:t>
            </a:r>
            <a:endParaRPr sz="1100">
              <a:solidFill>
                <a:srgbClr val="0000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11"/>
          <p:cNvSpPr txBox="1"/>
          <p:nvPr/>
        </p:nvSpPr>
        <p:spPr>
          <a:xfrm>
            <a:off x="0" y="1463700"/>
            <a:ext cx="7753200" cy="53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The (Too Many) Problems of Analogical Reasoning with Word Vectors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[</a:t>
            </a:r>
            <a:r>
              <a:rPr lang="en-US" sz="1100" u="sng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3"/>
              </a:rPr>
              <a:t>PDF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] 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Anna Rogers, </a:t>
            </a:r>
            <a:r>
              <a:rPr lang="en-US" sz="1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Aleksandr Drozd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</a:t>
            </a: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Bofang Li</a:t>
            </a: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*SEM 2017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Vancouver Canada.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Investigating Different Context Types and Representations for Learning Word Embeddings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[</a:t>
            </a:r>
            <a:r>
              <a:rPr lang="en-US" sz="1100" u="sng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4"/>
              </a:rPr>
              <a:t>PDF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][</a:t>
            </a:r>
            <a:r>
              <a:rPr lang="en-US" sz="1100" u="sng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5"/>
              </a:rPr>
              <a:t>code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] 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Bofang Li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Tao Liu, Zhe Zhao, </a:t>
            </a:r>
            <a:r>
              <a:rPr lang="en-US" sz="1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Aleksandr Drozd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Anna Rogers, Xiaoyong Du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EMNLP 2017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Copenhagen, Denmark.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Subcharacter Information in Japanese Embeddings: When Is It Worth It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[</a:t>
            </a:r>
            <a:r>
              <a:rPr lang="en-US" sz="1100" u="sng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6"/>
              </a:rPr>
              <a:t>PDF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] 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Marzena Karpinska, </a:t>
            </a: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Bofang Li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Anna Rogers and </a:t>
            </a:r>
            <a:r>
              <a:rPr lang="en-US" sz="1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Aleksandr Drozd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ACL workshop RELNLP 2018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Melbourne, Australia.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Subword-level Composition Functions for Learning Word Embeddings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[</a:t>
            </a:r>
            <a:r>
              <a:rPr lang="en-US" sz="1100" u="sng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7"/>
              </a:rPr>
              <a:t>PDF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] 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Bofang Li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</a:t>
            </a:r>
            <a:r>
              <a:rPr lang="en-US" sz="1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Aleksandr Drozd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Tao Liu, Xiaoyong Du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NAACL workshop SCLeM 2018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New Orleans, Louisiana.</a:t>
            </a: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Scaling Word2Vec with Uniform Word Sampling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Bofang Li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</a:t>
            </a:r>
            <a:r>
              <a:rPr lang="en-US" sz="1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Aleksandr Drozd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Satoshi Matsuoka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SWoPP 2018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Kumamoto, Japan</a:t>
            </a:r>
            <a:endParaRPr sz="11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Evaluating the Evaluation Methods for Word Embeddings</a:t>
            </a: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Bofang Li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</a:t>
            </a:r>
            <a:r>
              <a:rPr lang="en-US" sz="1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Aleksandr Drozd</a:t>
            </a:r>
            <a:endParaRPr sz="11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in Progress</a:t>
            </a:r>
            <a:endParaRPr sz="1100">
              <a:solidFill>
                <a:srgbClr val="0000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Vecto</a:t>
            </a:r>
            <a:endParaRPr sz="11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Aleksandr Drozd, </a:t>
            </a:r>
            <a:r>
              <a:rPr lang="en-US" sz="11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Bofang Li</a:t>
            </a:r>
            <a:r>
              <a:rPr lang="en-US" sz="1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Anna Rogers, Amir Bakarov</a:t>
            </a:r>
            <a:endParaRPr sz="11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00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Work in Progress</a:t>
            </a:r>
            <a:endParaRPr sz="1100">
              <a:solidFill>
                <a:srgbClr val="0000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2645" y="4608523"/>
            <a:ext cx="3881365" cy="224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12" descr="0016"/>
          <p:cNvPicPr preferRelativeResize="0"/>
          <p:nvPr/>
        </p:nvPicPr>
        <p:blipFill rotWithShape="1">
          <a:blip r:embed="rId4">
            <a:alphaModFix/>
          </a:blip>
          <a:srcRect l="-16688"/>
          <a:stretch/>
        </p:blipFill>
        <p:spPr>
          <a:xfrm>
            <a:off x="1573907" y="4608523"/>
            <a:ext cx="4128247" cy="224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12"/>
          <p:cNvPicPr preferRelativeResize="0"/>
          <p:nvPr/>
        </p:nvPicPr>
        <p:blipFill rotWithShape="1">
          <a:blip r:embed="rId5">
            <a:alphaModFix/>
          </a:blip>
          <a:srcRect l="-1141" t="1020" b="1"/>
          <a:stretch/>
        </p:blipFill>
        <p:spPr>
          <a:xfrm>
            <a:off x="-35542" y="4608523"/>
            <a:ext cx="2199396" cy="224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112"/>
          <p:cNvSpPr txBox="1"/>
          <p:nvPr/>
        </p:nvSpPr>
        <p:spPr>
          <a:xfrm>
            <a:off x="1678535" y="2425308"/>
            <a:ext cx="5786931" cy="107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You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train word embedding model</a:t>
            </a: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l="2494" t="7445" r="71896" b="4340"/>
          <a:stretch/>
        </p:blipFill>
        <p:spPr>
          <a:xfrm>
            <a:off x="288925" y="1825625"/>
            <a:ext cx="2953861" cy="45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5236450" y="5171300"/>
            <a:ext cx="720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http://text-machine.cs.uml.edu/lrec2018_t4/index.html</a:t>
            </a:r>
            <a:endParaRPr sz="1200"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11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3314950" y="2612450"/>
            <a:ext cx="882000" cy="65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513" y="1667938"/>
            <a:ext cx="2962275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/>
          <p:nvPr/>
        </p:nvSpPr>
        <p:spPr>
          <a:xfrm rot="5400000">
            <a:off x="5563375" y="3442963"/>
            <a:ext cx="882000" cy="65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3816750" y="4650050"/>
            <a:ext cx="46986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apple -&gt;   [0.96, 0.56, …, 0.85]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orange -&gt; [0.96, 0.12, …, 0.69]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car -&gt;       [0.09, 0.84, …, 0.15]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7"/>
          <p:cNvSpPr/>
          <p:nvPr/>
        </p:nvSpPr>
        <p:spPr>
          <a:xfrm>
            <a:off x="5381075" y="4394150"/>
            <a:ext cx="687000" cy="354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fruit</a:t>
            </a:r>
            <a:endParaRPr/>
          </a:p>
        </p:txBody>
      </p:sp>
      <p:sp>
        <p:nvSpPr>
          <p:cNvPr id="182" name="Google Shape;182;p27"/>
          <p:cNvSpPr/>
          <p:nvPr/>
        </p:nvSpPr>
        <p:spPr>
          <a:xfrm>
            <a:off x="6262625" y="4394150"/>
            <a:ext cx="654000" cy="354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</a:t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7476225" y="4394150"/>
            <a:ext cx="789900" cy="354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sweet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to train word embedding model</a:t>
            </a:r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b="1"/>
              <a:t>Distributional Hypothesis</a:t>
            </a:r>
            <a:endParaRPr/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/>
              <a:t>words that are used and occur in the same contexts tend to purport similar meanings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000" y="3055563"/>
            <a:ext cx="2476500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12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to train word embedding model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25" y="3241875"/>
            <a:ext cx="3275776" cy="273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3100" y="2598288"/>
            <a:ext cx="5690899" cy="357853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7276350" y="5199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http://bit.ly/wevi-slides</a:t>
            </a: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13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to train word embedding model</a:t>
            </a: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Bengio, Y., Ducharme, R., Vincent, P. and Janvin, C.: A neural probabilistic language model, The Journal of Machine Learning Research, Vol. 3, pp. 1137–1155 (2003).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Collobert,  R.,  Weston,  J.,  Bottou,  L.,  Karlen,  M.,Kavukcuoglu, K. and Kuksa, P.: Natural language processing (almost) from scratch, The Journal of Machine Learning Research, Vol. 12, pp. 2493–2537 (2011).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Levy, O. and Goldberg, Y.: Dependency-Based Word Embedings., ACL, pp. 302–308 (2014).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imes New Roman"/>
              <a:buChar char="●"/>
            </a:pPr>
            <a:r>
              <a:rPr lang="en-US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Mikolov, T., Sutskever, I., Chen, K., Corrado, G. S. and Dean, J.: Distributed Representations of  Words and Phrases and their Compositionality, NIPS, pp. 3111–3119 (2013).</a:t>
            </a:r>
            <a:endParaRPr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Pennington, J., Socher, R. and Manning, C. D.: Glove: Global Vectors for Word Representation, EMNLP, pp. 1532–1543(2014).</a:t>
            </a:r>
            <a:endParaRPr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Melamud, O., Goldberger, J. and Dagan, I.: context2vec: Learning generic context embedding with bidirectional lstm, Proceedings of The 20th SIGNLL Conference on Computational Natural Language Learning, pp. 51–61 (2016).</a:t>
            </a:r>
            <a:endParaRPr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Salle, A., Idiart, M. and Villavicencio, A.: Matrix Factorization using Window Sampling and Negative Sampling for Improved Word Representations, The 54th Annual Meeting of the Association for Computational Linguistics, p. 419 (2016).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Bojanowski, P., Grave, E., Joulin, A. and Mikolov, T.: Enriching Word Vectors with Subword Information, Transactions of the Association for Computational Linguistics, Vol. 5, pp. 135–146 (2017).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14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is Word2Vec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Linear context</a:t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400" y="233476"/>
            <a:ext cx="4694850" cy="18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29518"/>
            <a:ext cx="9143999" cy="141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15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is Word2Vec</a:t>
            </a: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75" y="3745241"/>
            <a:ext cx="4572001" cy="302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16135"/>
            <a:ext cx="5024274" cy="19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8143" y="1825624"/>
            <a:ext cx="2833482" cy="13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16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is Word2Vec</a:t>
            </a:r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</p:txBody>
      </p:sp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25" y="3241875"/>
            <a:ext cx="3275776" cy="273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3100" y="2598288"/>
            <a:ext cx="5690899" cy="3578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7276350" y="5199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http://bit.ly/wevi-slides</a:t>
            </a:r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17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evaluate word embedding model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Word similarity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apple orange 0.82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banana orange 0.78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bus car 0.83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bus apple 0.2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train apple 0.15</a:t>
            </a:r>
            <a:endParaRPr/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5550" y="3085000"/>
            <a:ext cx="5690899" cy="357853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35400" y="4905300"/>
            <a:ext cx="9073200" cy="1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evaluate word embedding model</a:t>
            </a:r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Agirre, E., Alfonseca, E., Hall, K., Kravalova, J., Paşca, M. and Soroa, A.: A study on similarity and relatedness using distributional and wordnet-based approaches, NAACL, Association for Computational Linguistics, pp. 19–27 (2009).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Bruni, E., Boleda, G., Baroni, M. and Tran, N.-K.: Distributional semantics in technicolor, ACL, Association for Computational Linguistics, pp. 136–145 (2012).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Finkelstein, L., Gabrilovich, E., Matias, Y., Rivlin, E., Solan, Z., Wolfman, G. and Ruppin, E.: Placing search in context: The concept revisited, WWW, ACM, pp. 406–414 (2001).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Hill, F., Reichart, R. and Korhonen, A.: Simlex-999: Evaluating semantic models with (genuine) similarity estimation, Computational Linguistics (2016).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Luong, T., Socher, R. and Manning, C. D.: Better Word Representations with Recursive Neural Networks for Morphology., CoNLL, pp. 104–113 (2013).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Radinsky, K., Agichtein, E., Gabrilovich, E. and Markovitch, S.: A word at a time: computing word relatedness using temporal semantic analysis, WWW, ACM, pp. 337–346 (2011).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Zesch, T., Müller, C. and Gurevych, I.: Using Wiktionary for Computing Semantic Relatedness., AAAI, Vol. 8, pp. 861–866 (2008).</a:t>
            </a:r>
            <a:endParaRPr sz="120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5" name="Google Shape;255;p35"/>
          <p:cNvSpPr txBox="1"/>
          <p:nvPr/>
        </p:nvSpPr>
        <p:spPr>
          <a:xfrm>
            <a:off x="35400" y="4905300"/>
            <a:ext cx="9073200" cy="1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6" name="Google Shape;256;p3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About me</a:t>
            </a:r>
            <a:endParaRPr sz="3300">
              <a:solidFill>
                <a:srgbClr val="000000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solidFill>
                  <a:srgbClr val="000000"/>
                </a:solidFill>
              </a:rPr>
              <a:t>Bofang Li 李 </a:t>
            </a:r>
            <a:r>
              <a:rPr lang="en-US" sz="2100" dirty="0" err="1">
                <a:solidFill>
                  <a:srgbClr val="000000"/>
                </a:solidFill>
              </a:rPr>
              <a:t>博放</a:t>
            </a:r>
            <a:r>
              <a:rPr lang="en-US" sz="2100" dirty="0">
                <a:solidFill>
                  <a:srgbClr val="000000"/>
                </a:solidFill>
              </a:rPr>
              <a:t>  </a:t>
            </a:r>
            <a:r>
              <a:rPr lang="en-US" sz="2100" u="sng" dirty="0">
                <a:solidFill>
                  <a:srgbClr val="0097A7"/>
                </a:solidFill>
                <a:hlinkClick r:id="rId3"/>
              </a:rPr>
              <a:t>libofang@ruc.edu.cn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endParaRPr sz="2100" dirty="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u="sng" dirty="0">
                <a:solidFill>
                  <a:srgbClr val="0097A7"/>
                </a:solidFill>
                <a:hlinkClick r:id="rId4"/>
              </a:rPr>
              <a:t>http://bofang.stat-nba.com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endParaRPr sz="2100" dirty="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endParaRPr sz="2100" dirty="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 dirty="0">
                <a:solidFill>
                  <a:srgbClr val="000000"/>
                </a:solidFill>
              </a:rPr>
              <a:t>Renmin University of China </a:t>
            </a:r>
            <a:r>
              <a:rPr lang="en-US" sz="2100" dirty="0" err="1">
                <a:solidFill>
                  <a:srgbClr val="000000"/>
                </a:solidFill>
              </a:rPr>
              <a:t>中国人民大学</a:t>
            </a:r>
            <a:endParaRPr sz="2100" dirty="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09/2014-present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Ph.D. candidate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 dirty="0">
                <a:solidFill>
                  <a:srgbClr val="000000"/>
                </a:solidFill>
              </a:rPr>
              <a:t>Research Interests</a:t>
            </a:r>
            <a:endParaRPr sz="2100" dirty="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Word and text </a:t>
            </a:r>
            <a:r>
              <a:rPr lang="en-US" sz="1800" dirty="0" err="1">
                <a:solidFill>
                  <a:srgbClr val="000000"/>
                </a:solidFill>
              </a:rPr>
              <a:t>embeddings</a:t>
            </a:r>
            <a:r>
              <a:rPr lang="en-US" sz="1800" dirty="0">
                <a:solidFill>
                  <a:srgbClr val="000000"/>
                </a:solidFill>
              </a:rPr>
              <a:t> (Natural Language Processing)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evaluate word embedding model</a:t>
            </a:r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Word analogy</a:t>
            </a:r>
            <a:endParaRPr/>
          </a:p>
          <a:p>
            <a:pPr marL="514350" lvl="1" indent="-14605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 is to b as c is to what ?</a:t>
            </a:r>
            <a:endParaRPr/>
          </a:p>
          <a:p>
            <a:pPr marL="514350" lvl="1" indent="-14605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Germany is to Berlin as Japan is to what?</a:t>
            </a:r>
            <a:endParaRPr/>
          </a:p>
          <a:p>
            <a:pPr marL="51435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5" name="Google Shape;265;p36"/>
          <p:cNvSpPr txBox="1"/>
          <p:nvPr/>
        </p:nvSpPr>
        <p:spPr>
          <a:xfrm>
            <a:off x="0" y="6104175"/>
            <a:ext cx="90543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Mikolov, T., Sutskever, I., Chen, K., Corrado, G. S. and Dean, J.: Distributed Representations of Words and Phrases and their Compositionality, NIPS, pp. 3111–3119 (2013).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Gladkova, A., Drozd, A. and Matsuoka, S.:  Analogy-based Detection of Morphological and Semantic Relations With Word Embeddings: What Works and What Doesn’t.,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evaluate word embedding model</a:t>
            </a: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Word analogy</a:t>
            </a:r>
            <a:endParaRPr/>
          </a:p>
          <a:p>
            <a:pPr marL="514350" lvl="1" indent="-14605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Berlin - Germany + Japan 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≈ </a:t>
            </a:r>
            <a:r>
              <a:rPr lang="en-US"/>
              <a:t>Tokyo</a:t>
            </a:r>
            <a:endParaRPr/>
          </a:p>
          <a:p>
            <a:pPr marL="51435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4" name="Google Shape;2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000" y="2545000"/>
            <a:ext cx="5311149" cy="33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7"/>
          <p:cNvSpPr txBox="1"/>
          <p:nvPr/>
        </p:nvSpPr>
        <p:spPr>
          <a:xfrm>
            <a:off x="0" y="6104175"/>
            <a:ext cx="90543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Mikolov, T., Sutskever, I., Chen, K., Corrado, G. S. and Dean, J.: Distributed Representations of Words and Phrases and their Compositionality, NIPS, pp. 3111–3119 (2013).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Gladkova, A., Drozd, A. and Matsuoka, S.:  Analogy-based Detection of Morphological and Semantic Relations With Word Embeddings: What Works and What Doesn’t.,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76" name="Google Shape;276;p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Embedding transform human language </a:t>
            </a:r>
            <a:r>
              <a:rPr lang="en-US" b="1"/>
              <a:t>meaningfully</a:t>
            </a:r>
            <a:r>
              <a:rPr lang="en-US"/>
              <a:t> into a numerical form</a:t>
            </a:r>
            <a:endParaRPr>
              <a:solidFill>
                <a:srgbClr val="FF0000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Word2Vec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Evaluation</a:t>
            </a:r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Outline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Introduction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rgbClr val="FF0000"/>
                </a:solidFill>
              </a:rPr>
              <a:t>Overview</a:t>
            </a:r>
            <a:endParaRPr lang="en-US" altLang="zh-CN" sz="2100" dirty="0">
              <a:solidFill>
                <a:schemeClr val="dk1"/>
              </a:solidFill>
            </a:endParaRP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altLang="zh-CN" sz="2100" dirty="0">
                <a:solidFill>
                  <a:schemeClr val="bg1">
                    <a:lumMod val="65000"/>
                  </a:schemeClr>
                </a:solidFill>
              </a:rPr>
              <a:t>Objective function</a:t>
            </a: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altLang="zh-CN" sz="2100" dirty="0">
                <a:solidFill>
                  <a:schemeClr val="bg1">
                    <a:lumMod val="65000"/>
                  </a:schemeClr>
                </a:solidFill>
              </a:rPr>
              <a:t>Context definition</a:t>
            </a: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altLang="zh-CN" sz="2100" dirty="0">
                <a:solidFill>
                  <a:schemeClr val="bg1">
                    <a:lumMod val="65000"/>
                  </a:schemeClr>
                </a:solidFill>
              </a:rPr>
              <a:t>Attention</a:t>
            </a:r>
            <a:endParaRPr sz="2100" dirty="0">
              <a:solidFill>
                <a:srgbClr val="FF0000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 err="1">
                <a:solidFill>
                  <a:schemeClr val="dk1"/>
                </a:solidFill>
              </a:rPr>
              <a:t>Subword</a:t>
            </a:r>
            <a:r>
              <a:rPr lang="en-US" sz="2100" dirty="0">
                <a:solidFill>
                  <a:schemeClr val="dk1"/>
                </a:solidFill>
              </a:rPr>
              <a:t>-level word </a:t>
            </a:r>
            <a:r>
              <a:rPr lang="en-US" sz="2100" dirty="0" err="1">
                <a:solidFill>
                  <a:schemeClr val="dk1"/>
                </a:solidFill>
              </a:rPr>
              <a:t>embeddings</a:t>
            </a:r>
            <a:endParaRPr sz="2100" dirty="0">
              <a:solidFill>
                <a:schemeClr val="dk1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 dirty="0">
                <a:solidFill>
                  <a:schemeClr val="dk1"/>
                </a:solidFill>
              </a:rPr>
              <a:t>English</a:t>
            </a:r>
            <a:endParaRPr sz="2100" dirty="0">
              <a:solidFill>
                <a:schemeClr val="dk1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 dirty="0">
                <a:solidFill>
                  <a:schemeClr val="dk1"/>
                </a:solidFill>
              </a:rPr>
              <a:t>Japanese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Evaluation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Scaling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Conclusion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291" name="Google Shape;291;p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0"/>
          <p:cNvSpPr txBox="1"/>
          <p:nvPr/>
        </p:nvSpPr>
        <p:spPr>
          <a:xfrm>
            <a:off x="378443" y="2064223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40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061638" y="2955914"/>
            <a:ext cx="2122902" cy="1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0"/>
          <p:cNvSpPr txBox="1"/>
          <p:nvPr/>
        </p:nvSpPr>
        <p:spPr>
          <a:xfrm>
            <a:off x="378443" y="3441249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0"/>
          <p:cNvSpPr txBox="1"/>
          <p:nvPr/>
        </p:nvSpPr>
        <p:spPr>
          <a:xfrm>
            <a:off x="6145575" y="3441250"/>
            <a:ext cx="2718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Compositionality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6145572" y="1977939"/>
            <a:ext cx="2257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3202673" y="4588315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Scaling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0"/>
          <p:cNvSpPr/>
          <p:nvPr/>
        </p:nvSpPr>
        <p:spPr>
          <a:xfrm rot="-5400000">
            <a:off x="3906650" y="443557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0"/>
          <p:cNvSpPr txBox="1"/>
          <p:nvPr/>
        </p:nvSpPr>
        <p:spPr>
          <a:xfrm>
            <a:off x="2127354" y="2655200"/>
            <a:ext cx="4123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word embeddings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3012662" y="1306494"/>
            <a:ext cx="2352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0"/>
          <p:cNvSpPr txBox="1"/>
          <p:nvPr/>
        </p:nvSpPr>
        <p:spPr>
          <a:xfrm>
            <a:off x="154775" y="5415300"/>
            <a:ext cx="82305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b="1">
                <a:solidFill>
                  <a:schemeClr val="dk1"/>
                </a:solidFill>
              </a:rPr>
              <a:t>Distributional Hypothesis</a:t>
            </a:r>
            <a:endParaRPr sz="2100">
              <a:solidFill>
                <a:schemeClr val="dk1"/>
              </a:solidFill>
            </a:endParaRPr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>
                <a:solidFill>
                  <a:schemeClr val="dk1"/>
                </a:solidFill>
              </a:rPr>
              <a:t>words that are used and occur in the same contexts tend to purport similar meanings</a:t>
            </a:r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09" name="Google Shape;309;p40"/>
          <p:cNvSpPr/>
          <p:nvPr/>
        </p:nvSpPr>
        <p:spPr>
          <a:xfrm rot="5400000">
            <a:off x="3840650" y="2161339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0"/>
          <p:cNvSpPr/>
          <p:nvPr/>
        </p:nvSpPr>
        <p:spPr>
          <a:xfrm>
            <a:off x="2170400" y="372962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0"/>
          <p:cNvSpPr/>
          <p:nvPr/>
        </p:nvSpPr>
        <p:spPr>
          <a:xfrm rot="10800000">
            <a:off x="5510900" y="3732302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0"/>
          <p:cNvSpPr/>
          <p:nvPr/>
        </p:nvSpPr>
        <p:spPr>
          <a:xfrm rot="1800540">
            <a:off x="2170318" y="2549510"/>
            <a:ext cx="56504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0"/>
          <p:cNvSpPr/>
          <p:nvPr/>
        </p:nvSpPr>
        <p:spPr>
          <a:xfrm rot="9001041">
            <a:off x="5698218" y="2549469"/>
            <a:ext cx="56489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1"/>
          <p:cNvSpPr txBox="1"/>
          <p:nvPr/>
        </p:nvSpPr>
        <p:spPr>
          <a:xfrm>
            <a:off x="378443" y="2064223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061638" y="2955914"/>
            <a:ext cx="2122902" cy="1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1"/>
          <p:cNvSpPr txBox="1"/>
          <p:nvPr/>
        </p:nvSpPr>
        <p:spPr>
          <a:xfrm>
            <a:off x="378443" y="3441249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1"/>
          <p:cNvSpPr txBox="1"/>
          <p:nvPr/>
        </p:nvSpPr>
        <p:spPr>
          <a:xfrm>
            <a:off x="6145575" y="3441250"/>
            <a:ext cx="2718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Compositionality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6145572" y="1977939"/>
            <a:ext cx="2257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3202673" y="4588315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Scaling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1"/>
          <p:cNvSpPr/>
          <p:nvPr/>
        </p:nvSpPr>
        <p:spPr>
          <a:xfrm rot="-5400000">
            <a:off x="3906650" y="443557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1"/>
          <p:cNvSpPr txBox="1"/>
          <p:nvPr/>
        </p:nvSpPr>
        <p:spPr>
          <a:xfrm>
            <a:off x="2127354" y="2655200"/>
            <a:ext cx="4123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word embeddings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012662" y="1306494"/>
            <a:ext cx="2352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154775" y="5415300"/>
            <a:ext cx="82305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b="1">
                <a:solidFill>
                  <a:schemeClr val="dk1"/>
                </a:solidFill>
              </a:rPr>
              <a:t>Distributional Hypothesis</a:t>
            </a:r>
            <a:endParaRPr sz="2100">
              <a:solidFill>
                <a:schemeClr val="dk1"/>
              </a:solidFill>
            </a:endParaRPr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>
                <a:solidFill>
                  <a:schemeClr val="dk1"/>
                </a:solidFill>
              </a:rPr>
              <a:t>words that are used and occur in the </a:t>
            </a:r>
            <a:r>
              <a:rPr lang="en-US" sz="1800">
                <a:solidFill>
                  <a:srgbClr val="FF0000"/>
                </a:solidFill>
              </a:rPr>
              <a:t>same</a:t>
            </a:r>
            <a:r>
              <a:rPr lang="en-US" sz="1800">
                <a:solidFill>
                  <a:schemeClr val="dk1"/>
                </a:solidFill>
              </a:rPr>
              <a:t> contexts tend to purport similar meanings</a:t>
            </a:r>
            <a:endParaRPr/>
          </a:p>
        </p:txBody>
      </p:sp>
      <p:sp>
        <p:nvSpPr>
          <p:cNvPr id="330" name="Google Shape;330;p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31" name="Google Shape;331;p41"/>
          <p:cNvSpPr/>
          <p:nvPr/>
        </p:nvSpPr>
        <p:spPr>
          <a:xfrm rot="5400000">
            <a:off x="3840650" y="2161339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1"/>
          <p:cNvSpPr/>
          <p:nvPr/>
        </p:nvSpPr>
        <p:spPr>
          <a:xfrm>
            <a:off x="2170400" y="372962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1"/>
          <p:cNvSpPr/>
          <p:nvPr/>
        </p:nvSpPr>
        <p:spPr>
          <a:xfrm rot="10800000">
            <a:off x="5510900" y="3732302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1"/>
          <p:cNvSpPr/>
          <p:nvPr/>
        </p:nvSpPr>
        <p:spPr>
          <a:xfrm rot="1800540">
            <a:off x="2170318" y="2549510"/>
            <a:ext cx="56504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1"/>
          <p:cNvSpPr/>
          <p:nvPr/>
        </p:nvSpPr>
        <p:spPr>
          <a:xfrm rot="9001041">
            <a:off x="5698218" y="2549469"/>
            <a:ext cx="56489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2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architecture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44" name="Google Shape;3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4540543"/>
            <a:ext cx="3281275" cy="23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543" y="2892143"/>
            <a:ext cx="3654501" cy="15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6542" y="4967463"/>
            <a:ext cx="3281276" cy="1463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3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architecture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55" name="Google Shape;35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00" y="5235699"/>
            <a:ext cx="6699874" cy="11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93" y="3747699"/>
            <a:ext cx="2833482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/>
              <a:t>Overview </a:t>
            </a:r>
            <a:endParaRPr/>
          </a:p>
        </p:txBody>
      </p:sp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Bengio, Y., Ducharme, R., Vincent, P. and Janvin, C.: A neural probabilistic language model, The Journal of Machine Learning Research, Vol. 3, pp. 1137–1155 (2003).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Collobert,  R.,  Weston,  J.,  Bottou,  L.,  Karlen,  M.,Kavukcuoglu, K. and Kuksa, P.: Natural language processing (almost) from scratch, The Journal of Machine Learning Research, Vol. 12, pp. 2493–2537 (2011).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Mikolov, T., Sutskever, I., Chen, K., Corrado, G. S. and Dean, J.: Distributed Representations of  Words and Phrases and their Compositionality, NIPS, pp. 3111–3119 (2013).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Pennington, J., Socher, R. and Manning, C. D.: Glove: Global Vectors for Word Representation, EMNLP, pp. 1532–1543(2014).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Melamud, O., Goldberger, J. and Dagan, I.: context2vec: Learning generic context embedding with bidirectional lstm, Proceedings of The 20th SIGNLL Conference on Computational Natural Language Learning, pp. 51–61 (2016).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28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5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Theoretically equivalent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word2vec &amp; PMI (Levy and Goldberg, 2014)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word2vec &amp; GloVe (Suzuki and Nagata, 2015)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word2vec &amp; PCA (Cotterell et al., 2017)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Empirically similar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word2vec &amp; GloVe &amp; PMI (Levy et al. 2015)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Outline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US" sz="2100" dirty="0">
                <a:solidFill>
                  <a:srgbClr val="FF0000"/>
                </a:solidFill>
              </a:rPr>
              <a:t>Introduction</a:t>
            </a:r>
            <a:endParaRPr sz="2100" dirty="0">
              <a:solidFill>
                <a:srgbClr val="FF0000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Overview</a:t>
            </a: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bg1">
                    <a:lumMod val="65000"/>
                  </a:schemeClr>
                </a:solidFill>
              </a:rPr>
              <a:t>Objective function</a:t>
            </a: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bg1">
                    <a:lumMod val="65000"/>
                  </a:schemeClr>
                </a:solidFill>
              </a:rPr>
              <a:t>Context definition</a:t>
            </a: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bg1">
                    <a:lumMod val="65000"/>
                  </a:schemeClr>
                </a:solidFill>
              </a:rPr>
              <a:t>Attention</a:t>
            </a:r>
            <a:endParaRPr sz="2100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 err="1">
                <a:solidFill>
                  <a:schemeClr val="dk1"/>
                </a:solidFill>
              </a:rPr>
              <a:t>Subword</a:t>
            </a:r>
            <a:r>
              <a:rPr lang="en-US" sz="2100" dirty="0">
                <a:solidFill>
                  <a:schemeClr val="dk1"/>
                </a:solidFill>
              </a:rPr>
              <a:t>-level word </a:t>
            </a:r>
            <a:r>
              <a:rPr lang="en-US" sz="2100" dirty="0" err="1">
                <a:solidFill>
                  <a:schemeClr val="dk1"/>
                </a:solidFill>
              </a:rPr>
              <a:t>embeddings</a:t>
            </a:r>
            <a:endParaRPr sz="2100" dirty="0">
              <a:solidFill>
                <a:schemeClr val="dk1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 dirty="0">
                <a:solidFill>
                  <a:schemeClr val="dk1"/>
                </a:solidFill>
              </a:rPr>
              <a:t>English</a:t>
            </a:r>
            <a:endParaRPr sz="2100" dirty="0">
              <a:solidFill>
                <a:schemeClr val="dk1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 dirty="0">
                <a:solidFill>
                  <a:schemeClr val="dk1"/>
                </a:solidFill>
              </a:rPr>
              <a:t>Japanese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Evaluation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Scaling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Conclusion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Overview</a:t>
            </a:r>
            <a:endParaRPr dirty="0"/>
          </a:p>
        </p:txBody>
      </p:sp>
      <p:sp>
        <p:nvSpPr>
          <p:cNvPr id="547" name="Google Shape;547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48" name="Google Shape;548;p6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None/>
            </a:pPr>
            <a:r>
              <a:rPr lang="en-US" dirty="0"/>
              <a:t>Models may not be important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50" y="2776613"/>
            <a:ext cx="691515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8"/>
          <p:cNvSpPr txBox="1"/>
          <p:nvPr/>
        </p:nvSpPr>
        <p:spPr>
          <a:xfrm>
            <a:off x="197450" y="5640550"/>
            <a:ext cx="7042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Levy, Omer, Yoav Goldberg, and Ido Dagan. "Improving distributional similarity with lessons learned from word embeddings." </a:t>
            </a:r>
            <a:r>
              <a:rPr lang="en-US" sz="1000" i="1">
                <a:solidFill>
                  <a:srgbClr val="222222"/>
                </a:solidFill>
                <a:highlight>
                  <a:srgbClr val="FFFFFF"/>
                </a:highlight>
              </a:rPr>
              <a:t>Transactions of the Association for Computational Linguistics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 3 (2015): 211-225.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933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6"/>
          <p:cNvSpPr txBox="1"/>
          <p:nvPr/>
        </p:nvSpPr>
        <p:spPr>
          <a:xfrm>
            <a:off x="378443" y="2064223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46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061638" y="2955914"/>
            <a:ext cx="2122902" cy="1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6"/>
          <p:cNvSpPr txBox="1"/>
          <p:nvPr/>
        </p:nvSpPr>
        <p:spPr>
          <a:xfrm>
            <a:off x="378443" y="3441249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6"/>
          <p:cNvSpPr txBox="1"/>
          <p:nvPr/>
        </p:nvSpPr>
        <p:spPr>
          <a:xfrm>
            <a:off x="6145575" y="3441250"/>
            <a:ext cx="2718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Compositionality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6"/>
          <p:cNvSpPr txBox="1"/>
          <p:nvPr/>
        </p:nvSpPr>
        <p:spPr>
          <a:xfrm>
            <a:off x="6145572" y="1977939"/>
            <a:ext cx="2257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6"/>
          <p:cNvSpPr txBox="1"/>
          <p:nvPr/>
        </p:nvSpPr>
        <p:spPr>
          <a:xfrm>
            <a:off x="3202673" y="4588315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Scaling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6"/>
          <p:cNvSpPr/>
          <p:nvPr/>
        </p:nvSpPr>
        <p:spPr>
          <a:xfrm rot="-5400000">
            <a:off x="3906650" y="443557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6"/>
          <p:cNvSpPr txBox="1"/>
          <p:nvPr/>
        </p:nvSpPr>
        <p:spPr>
          <a:xfrm>
            <a:off x="2127354" y="2655200"/>
            <a:ext cx="4123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word embeddings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6"/>
          <p:cNvSpPr txBox="1"/>
          <p:nvPr/>
        </p:nvSpPr>
        <p:spPr>
          <a:xfrm>
            <a:off x="3012662" y="1306494"/>
            <a:ext cx="2352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6"/>
          <p:cNvSpPr txBox="1"/>
          <p:nvPr/>
        </p:nvSpPr>
        <p:spPr>
          <a:xfrm>
            <a:off x="154775" y="5415300"/>
            <a:ext cx="82305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b="1">
                <a:solidFill>
                  <a:schemeClr val="dk1"/>
                </a:solidFill>
              </a:rPr>
              <a:t>Distributional Hypothesis</a:t>
            </a:r>
            <a:endParaRPr sz="2100">
              <a:solidFill>
                <a:schemeClr val="dk1"/>
              </a:solidFill>
            </a:endParaRPr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>
                <a:solidFill>
                  <a:schemeClr val="dk1"/>
                </a:solidFill>
              </a:rPr>
              <a:t>words that are used and occur in the same </a:t>
            </a:r>
            <a:r>
              <a:rPr lang="en-US" sz="1800">
                <a:solidFill>
                  <a:srgbClr val="FF0000"/>
                </a:solidFill>
              </a:rPr>
              <a:t>contexts</a:t>
            </a:r>
            <a:r>
              <a:rPr lang="en-US" sz="1800">
                <a:solidFill>
                  <a:schemeClr val="dk1"/>
                </a:solidFill>
              </a:rPr>
              <a:t> tend to purport similar meanings</a:t>
            </a:r>
            <a:endParaRPr/>
          </a:p>
        </p:txBody>
      </p:sp>
      <p:sp>
        <p:nvSpPr>
          <p:cNvPr id="388" name="Google Shape;388;p4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89" name="Google Shape;389;p46"/>
          <p:cNvSpPr/>
          <p:nvPr/>
        </p:nvSpPr>
        <p:spPr>
          <a:xfrm rot="5400000">
            <a:off x="3840650" y="2161339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6"/>
          <p:cNvSpPr/>
          <p:nvPr/>
        </p:nvSpPr>
        <p:spPr>
          <a:xfrm>
            <a:off x="2170400" y="372962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6"/>
          <p:cNvSpPr/>
          <p:nvPr/>
        </p:nvSpPr>
        <p:spPr>
          <a:xfrm rot="10800000">
            <a:off x="5510900" y="3732302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6"/>
          <p:cNvSpPr/>
          <p:nvPr/>
        </p:nvSpPr>
        <p:spPr>
          <a:xfrm rot="1800540">
            <a:off x="2170318" y="2549510"/>
            <a:ext cx="56504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6"/>
          <p:cNvSpPr/>
          <p:nvPr/>
        </p:nvSpPr>
        <p:spPr>
          <a:xfrm rot="9001041">
            <a:off x="5698218" y="2549469"/>
            <a:ext cx="56489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7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types and representations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47"/>
          <p:cNvPicPr preferRelativeResize="0"/>
          <p:nvPr/>
        </p:nvPicPr>
        <p:blipFill rotWithShape="1">
          <a:blip r:embed="rId3">
            <a:alphaModFix/>
          </a:blip>
          <a:srcRect b="52799"/>
          <a:stretch/>
        </p:blipFill>
        <p:spPr>
          <a:xfrm>
            <a:off x="1252525" y="3186975"/>
            <a:ext cx="6638925" cy="11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7"/>
          <p:cNvSpPr txBox="1"/>
          <p:nvPr/>
        </p:nvSpPr>
        <p:spPr>
          <a:xfrm>
            <a:off x="0" y="6058865"/>
            <a:ext cx="78867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Investigating Different Context Types and Representations for Learning Word Embeddings</a:t>
            </a:r>
            <a:r>
              <a:rPr lang="en-US" sz="1100">
                <a:solidFill>
                  <a:srgbClr val="000000"/>
                </a:solidFill>
              </a:rPr>
              <a:t> [</a:t>
            </a:r>
            <a:r>
              <a:rPr lang="en-US" sz="1100" u="sng">
                <a:solidFill>
                  <a:srgbClr val="0097A7"/>
                </a:solidFill>
                <a:hlinkClick r:id="rId4"/>
              </a:rPr>
              <a:t>PDF</a:t>
            </a:r>
            <a:r>
              <a:rPr lang="en-US" sz="1100">
                <a:solidFill>
                  <a:srgbClr val="000000"/>
                </a:solidFill>
              </a:rPr>
              <a:t>][</a:t>
            </a:r>
            <a:r>
              <a:rPr lang="en-US" sz="1100" u="sng">
                <a:solidFill>
                  <a:srgbClr val="0097A7"/>
                </a:solidFill>
                <a:hlinkClick r:id="rId5"/>
              </a:rPr>
              <a:t>code</a:t>
            </a:r>
            <a:r>
              <a:rPr lang="en-US" sz="1100">
                <a:solidFill>
                  <a:srgbClr val="000000"/>
                </a:solidFill>
              </a:rPr>
              <a:t>] 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Bofang Li</a:t>
            </a:r>
            <a:r>
              <a:rPr lang="en-US" sz="1100">
                <a:solidFill>
                  <a:srgbClr val="000000"/>
                </a:solidFill>
              </a:rPr>
              <a:t>, Tao Liu, Zhe Zhao, Aleksandr Drozd, Anna Rogers, Xiaoyong Du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EMNLP 2017</a:t>
            </a:r>
            <a:r>
              <a:rPr lang="en-US" sz="1100">
                <a:solidFill>
                  <a:srgbClr val="000000"/>
                </a:solidFill>
              </a:rPr>
              <a:t>, Copenhagen, Denmark.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403" name="Google Shape;403;p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8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types and representations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075" y="3279650"/>
            <a:ext cx="4977451" cy="24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8"/>
          <p:cNvSpPr txBox="1"/>
          <p:nvPr/>
        </p:nvSpPr>
        <p:spPr>
          <a:xfrm>
            <a:off x="0" y="6058865"/>
            <a:ext cx="78867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Investigating Different Context Types and Representations for Learning Word Embeddings</a:t>
            </a:r>
            <a:r>
              <a:rPr lang="en-US" sz="1100">
                <a:solidFill>
                  <a:srgbClr val="000000"/>
                </a:solidFill>
              </a:rPr>
              <a:t> [</a:t>
            </a:r>
            <a:r>
              <a:rPr lang="en-US" sz="1100" u="sng">
                <a:solidFill>
                  <a:srgbClr val="0097A7"/>
                </a:solidFill>
                <a:hlinkClick r:id="rId4"/>
              </a:rPr>
              <a:t>PDF</a:t>
            </a:r>
            <a:r>
              <a:rPr lang="en-US" sz="1100">
                <a:solidFill>
                  <a:srgbClr val="000000"/>
                </a:solidFill>
              </a:rPr>
              <a:t>][</a:t>
            </a:r>
            <a:r>
              <a:rPr lang="en-US" sz="1100" u="sng">
                <a:solidFill>
                  <a:srgbClr val="0097A7"/>
                </a:solidFill>
                <a:hlinkClick r:id="rId5"/>
              </a:rPr>
              <a:t>code</a:t>
            </a:r>
            <a:r>
              <a:rPr lang="en-US" sz="1100">
                <a:solidFill>
                  <a:srgbClr val="000000"/>
                </a:solidFill>
              </a:rPr>
              <a:t>] 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Bofang Li</a:t>
            </a:r>
            <a:r>
              <a:rPr lang="en-US" sz="1100">
                <a:solidFill>
                  <a:srgbClr val="000000"/>
                </a:solidFill>
              </a:rPr>
              <a:t>, Tao Liu, Zhe Zhao, Aleksandr Drozd, Anna Rogers, Xiaoyong Du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EMNLP 2017</a:t>
            </a:r>
            <a:r>
              <a:rPr lang="en-US" sz="1100">
                <a:solidFill>
                  <a:srgbClr val="000000"/>
                </a:solidFill>
              </a:rPr>
              <a:t>, Copenhagen, Denmark.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413" name="Google Shape;413;p4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dirty="0"/>
              <a:t>Overview</a:t>
            </a:r>
            <a:endParaRPr dirty="0"/>
          </a:p>
        </p:txBody>
      </p:sp>
      <p:sp>
        <p:nvSpPr>
          <p:cNvPr id="575" name="Google Shape;575;p7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spcBef>
                <a:spcPts val="0"/>
              </a:spcBef>
              <a:buSzPts val="2800"/>
              <a:buFont typeface="Calibri"/>
              <a:buChar char="●"/>
            </a:pPr>
            <a:r>
              <a:rPr lang="en-US" altLang="zh-CN" sz="2800" dirty="0">
                <a:latin typeface="Calibri"/>
                <a:ea typeface="Calibri"/>
                <a:cs typeface="Calibri"/>
                <a:sym typeface="Calibri"/>
              </a:rPr>
              <a:t>Context Definition</a:t>
            </a:r>
          </a:p>
          <a:p>
            <a:pPr lvl="1" indent="-381000">
              <a:spcBef>
                <a:spcPts val="0"/>
              </a:spcBef>
              <a:buSzPts val="2400"/>
              <a:buFont typeface="Calibri"/>
              <a:buChar char="○"/>
            </a:pPr>
            <a:r>
              <a:rPr lang="en-US" altLang="zh-CN" dirty="0">
                <a:latin typeface="Calibri"/>
                <a:ea typeface="Calibri"/>
                <a:cs typeface="Calibri"/>
                <a:sym typeface="Calibri"/>
              </a:rPr>
              <a:t>Context types and representations</a:t>
            </a:r>
          </a:p>
          <a:p>
            <a:pPr marL="0" lvl="0" indent="0" algn="l" rtl="0">
              <a:spcBef>
                <a:spcPts val="75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76" name="Google Shape;576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6" name="Google Shape;55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2734347"/>
            <a:ext cx="7886700" cy="3253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093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9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9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types and representations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9"/>
          <p:cNvSpPr txBox="1"/>
          <p:nvPr/>
        </p:nvSpPr>
        <p:spPr>
          <a:xfrm>
            <a:off x="0" y="6058865"/>
            <a:ext cx="78867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Investigating Different Context Types and Representations for Learning Word Embeddings</a:t>
            </a:r>
            <a:r>
              <a:rPr lang="en-US" sz="1100">
                <a:solidFill>
                  <a:srgbClr val="000000"/>
                </a:solidFill>
              </a:rPr>
              <a:t> [</a:t>
            </a:r>
            <a:r>
              <a:rPr lang="en-US" sz="1100" u="sng">
                <a:solidFill>
                  <a:srgbClr val="0097A7"/>
                </a:solidFill>
                <a:hlinkClick r:id="rId3"/>
              </a:rPr>
              <a:t>PDF</a:t>
            </a:r>
            <a:r>
              <a:rPr lang="en-US" sz="1100">
                <a:solidFill>
                  <a:srgbClr val="000000"/>
                </a:solidFill>
              </a:rPr>
              <a:t>][</a:t>
            </a:r>
            <a:r>
              <a:rPr lang="en-US" sz="1100" u="sng">
                <a:solidFill>
                  <a:srgbClr val="0097A7"/>
                </a:solidFill>
                <a:hlinkClick r:id="rId4"/>
              </a:rPr>
              <a:t>code</a:t>
            </a:r>
            <a:r>
              <a:rPr lang="en-US" sz="1100">
                <a:solidFill>
                  <a:srgbClr val="000000"/>
                </a:solidFill>
              </a:rPr>
              <a:t>] 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Bofang Li</a:t>
            </a:r>
            <a:r>
              <a:rPr lang="en-US" sz="1100">
                <a:solidFill>
                  <a:srgbClr val="000000"/>
                </a:solidFill>
              </a:rPr>
              <a:t>, Tao Liu, Zhe Zhao, Aleksandr Drozd, Anna Rogers, Xiaoyong Du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EMNLP 2017</a:t>
            </a:r>
            <a:r>
              <a:rPr lang="en-US" sz="1100">
                <a:solidFill>
                  <a:srgbClr val="000000"/>
                </a:solidFill>
              </a:rPr>
              <a:t>, Copenhagen, Denmark.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pic>
        <p:nvPicPr>
          <p:cNvPr id="422" name="Google Shape;42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5892" y="2839375"/>
            <a:ext cx="5228108" cy="31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0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bag-of-ngrams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975" y="3505200"/>
            <a:ext cx="5772025" cy="30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0"/>
          <p:cNvSpPr txBox="1"/>
          <p:nvPr/>
        </p:nvSpPr>
        <p:spPr>
          <a:xfrm>
            <a:off x="-381725" y="6081375"/>
            <a:ext cx="78867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Neural Bag-of-n-grams</a:t>
            </a:r>
            <a:r>
              <a:rPr lang="en-US" sz="1100">
                <a:solidFill>
                  <a:srgbClr val="000000"/>
                </a:solidFill>
              </a:rPr>
              <a:t> [</a:t>
            </a:r>
            <a:r>
              <a:rPr lang="en-US" sz="1100" u="sng">
                <a:solidFill>
                  <a:srgbClr val="0097A7"/>
                </a:solidFill>
                <a:hlinkClick r:id="rId4"/>
              </a:rPr>
              <a:t>PDF</a:t>
            </a:r>
            <a:r>
              <a:rPr lang="en-US" sz="1100">
                <a:solidFill>
                  <a:srgbClr val="000000"/>
                </a:solidFill>
              </a:rPr>
              <a:t>][</a:t>
            </a:r>
            <a:r>
              <a:rPr lang="en-US" sz="1100" u="sng">
                <a:solidFill>
                  <a:srgbClr val="0097A7"/>
                </a:solidFill>
                <a:hlinkClick r:id="rId5"/>
              </a:rPr>
              <a:t>code</a:t>
            </a:r>
            <a:r>
              <a:rPr lang="en-US" sz="1100">
                <a:solidFill>
                  <a:srgbClr val="000000"/>
                </a:solidFill>
              </a:rPr>
              <a:t>] 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Bofang Li</a:t>
            </a:r>
            <a:r>
              <a:rPr lang="en-US" sz="1100">
                <a:solidFill>
                  <a:srgbClr val="000000"/>
                </a:solidFill>
              </a:rPr>
              <a:t>, Tao Liu, Zhe Zhao, Puwei Wang, Xiaoyong Du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AAAI 2017</a:t>
            </a:r>
            <a:r>
              <a:rPr lang="en-US" sz="1100">
                <a:solidFill>
                  <a:srgbClr val="000000"/>
                </a:solidFill>
              </a:rPr>
              <a:t>, San Francisco, California USA.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433" name="Google Shape;433;p5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0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bag-of-ngrams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0"/>
          <p:cNvSpPr txBox="1"/>
          <p:nvPr/>
        </p:nvSpPr>
        <p:spPr>
          <a:xfrm>
            <a:off x="-381725" y="6081375"/>
            <a:ext cx="78867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Neural Bag-of-n-grams</a:t>
            </a:r>
            <a:r>
              <a:rPr lang="en-US" sz="1100">
                <a:solidFill>
                  <a:srgbClr val="000000"/>
                </a:solidFill>
              </a:rPr>
              <a:t> [</a:t>
            </a:r>
            <a:r>
              <a:rPr lang="en-US" sz="1100" u="sng">
                <a:solidFill>
                  <a:srgbClr val="0097A7"/>
                </a:solidFill>
                <a:hlinkClick r:id="rId3"/>
              </a:rPr>
              <a:t>PDF</a:t>
            </a:r>
            <a:r>
              <a:rPr lang="en-US" sz="1100">
                <a:solidFill>
                  <a:srgbClr val="000000"/>
                </a:solidFill>
              </a:rPr>
              <a:t>][</a:t>
            </a:r>
            <a:r>
              <a:rPr lang="en-US" sz="1100" u="sng">
                <a:solidFill>
                  <a:srgbClr val="0097A7"/>
                </a:solidFill>
                <a:hlinkClick r:id="rId4"/>
              </a:rPr>
              <a:t>code</a:t>
            </a:r>
            <a:r>
              <a:rPr lang="en-US" sz="1100">
                <a:solidFill>
                  <a:srgbClr val="000000"/>
                </a:solidFill>
              </a:rPr>
              <a:t>] 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Bofang Li</a:t>
            </a:r>
            <a:r>
              <a:rPr lang="en-US" sz="1100">
                <a:solidFill>
                  <a:srgbClr val="000000"/>
                </a:solidFill>
              </a:rPr>
              <a:t>, Tao Liu, Zhe Zhao, Puwei Wang, Xiaoyong Du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AAAI 2017</a:t>
            </a:r>
            <a:r>
              <a:rPr lang="en-US" sz="1100">
                <a:solidFill>
                  <a:srgbClr val="000000"/>
                </a:solidFill>
              </a:rPr>
              <a:t>, San Francisco, California USA.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433" name="Google Shape;433;p5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7" name="Google Shape;685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715" y="4079630"/>
            <a:ext cx="8756280" cy="1775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346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0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bag-of-ngrams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0"/>
          <p:cNvSpPr txBox="1"/>
          <p:nvPr/>
        </p:nvSpPr>
        <p:spPr>
          <a:xfrm>
            <a:off x="-381725" y="6081375"/>
            <a:ext cx="78867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Neural Bag-of-n-grams</a:t>
            </a:r>
            <a:r>
              <a:rPr lang="en-US" sz="1100">
                <a:solidFill>
                  <a:srgbClr val="000000"/>
                </a:solidFill>
              </a:rPr>
              <a:t> [</a:t>
            </a:r>
            <a:r>
              <a:rPr lang="en-US" sz="1100" u="sng">
                <a:solidFill>
                  <a:srgbClr val="0097A7"/>
                </a:solidFill>
                <a:hlinkClick r:id="rId3"/>
              </a:rPr>
              <a:t>PDF</a:t>
            </a:r>
            <a:r>
              <a:rPr lang="en-US" sz="1100">
                <a:solidFill>
                  <a:srgbClr val="000000"/>
                </a:solidFill>
              </a:rPr>
              <a:t>][</a:t>
            </a:r>
            <a:r>
              <a:rPr lang="en-US" sz="1100" u="sng">
                <a:solidFill>
                  <a:srgbClr val="0097A7"/>
                </a:solidFill>
                <a:hlinkClick r:id="rId4"/>
              </a:rPr>
              <a:t>code</a:t>
            </a:r>
            <a:r>
              <a:rPr lang="en-US" sz="1100">
                <a:solidFill>
                  <a:srgbClr val="000000"/>
                </a:solidFill>
              </a:rPr>
              <a:t>] 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Bofang Li</a:t>
            </a:r>
            <a:r>
              <a:rPr lang="en-US" sz="1100">
                <a:solidFill>
                  <a:srgbClr val="000000"/>
                </a:solidFill>
              </a:rPr>
              <a:t>, Tao Liu, Zhe Zhao, Puwei Wang, Xiaoyong Du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AAAI 2017</a:t>
            </a:r>
            <a:r>
              <a:rPr lang="en-US" sz="1100">
                <a:solidFill>
                  <a:srgbClr val="000000"/>
                </a:solidFill>
              </a:rPr>
              <a:t>, San Francisco, California USA.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433" name="Google Shape;433;p5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8" name="Google Shape;695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4660" y="3326580"/>
            <a:ext cx="6934200" cy="261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799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0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bag-of-ngrams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0"/>
          <p:cNvSpPr txBox="1"/>
          <p:nvPr/>
        </p:nvSpPr>
        <p:spPr>
          <a:xfrm>
            <a:off x="-381725" y="6081375"/>
            <a:ext cx="78867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Neural Bag-of-n-grams</a:t>
            </a:r>
            <a:r>
              <a:rPr lang="en-US" sz="1100">
                <a:solidFill>
                  <a:srgbClr val="000000"/>
                </a:solidFill>
              </a:rPr>
              <a:t> [</a:t>
            </a:r>
            <a:r>
              <a:rPr lang="en-US" sz="1100" u="sng">
                <a:solidFill>
                  <a:srgbClr val="0097A7"/>
                </a:solidFill>
                <a:hlinkClick r:id="rId3"/>
              </a:rPr>
              <a:t>PDF</a:t>
            </a:r>
            <a:r>
              <a:rPr lang="en-US" sz="1100">
                <a:solidFill>
                  <a:srgbClr val="000000"/>
                </a:solidFill>
              </a:rPr>
              <a:t>][</a:t>
            </a:r>
            <a:r>
              <a:rPr lang="en-US" sz="1100" u="sng">
                <a:solidFill>
                  <a:srgbClr val="0097A7"/>
                </a:solidFill>
                <a:hlinkClick r:id="rId4"/>
              </a:rPr>
              <a:t>code</a:t>
            </a:r>
            <a:r>
              <a:rPr lang="en-US" sz="1100">
                <a:solidFill>
                  <a:srgbClr val="000000"/>
                </a:solidFill>
              </a:rPr>
              <a:t>] 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Bofang Li</a:t>
            </a:r>
            <a:r>
              <a:rPr lang="en-US" sz="1100">
                <a:solidFill>
                  <a:srgbClr val="000000"/>
                </a:solidFill>
              </a:rPr>
              <a:t>, Tao Liu, Zhe Zhao, Puwei Wang, Xiaoyong Du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AAAI 2017</a:t>
            </a:r>
            <a:r>
              <a:rPr lang="en-US" sz="1100">
                <a:solidFill>
                  <a:srgbClr val="000000"/>
                </a:solidFill>
              </a:rPr>
              <a:t>, San Francisco, California USA.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433" name="Google Shape;433;p5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pic>
        <p:nvPicPr>
          <p:cNvPr id="7" name="Google Shape;704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2461" y="3397642"/>
            <a:ext cx="5391150" cy="3114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13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embedding in NLP</a:t>
            </a: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0" descr="https://cdn-images-1.medium.com/max/1600/1*N4h1SgwbWNmtrRhszM9EJg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536629"/>
            <a:ext cx="8520600" cy="2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4724400" y="6002634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https://towardsdatascience.com/build-your-own-convolution-neural-network-in-5-mins-4217c2cf964f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4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1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1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bag-of-ngrams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guided n-gram representation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1"/>
          <p:cNvSpPr txBox="1"/>
          <p:nvPr/>
        </p:nvSpPr>
        <p:spPr>
          <a:xfrm>
            <a:off x="-381725" y="6081375"/>
            <a:ext cx="78867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Neural Bag-of-n-grams</a:t>
            </a:r>
            <a:r>
              <a:rPr lang="en-US" sz="1100">
                <a:solidFill>
                  <a:srgbClr val="000000"/>
                </a:solidFill>
              </a:rPr>
              <a:t> [</a:t>
            </a:r>
            <a:r>
              <a:rPr lang="en-US" sz="1100" u="sng">
                <a:solidFill>
                  <a:srgbClr val="0097A7"/>
                </a:solidFill>
                <a:hlinkClick r:id="rId3"/>
              </a:rPr>
              <a:t>PDF</a:t>
            </a:r>
            <a:r>
              <a:rPr lang="en-US" sz="1100">
                <a:solidFill>
                  <a:srgbClr val="000000"/>
                </a:solidFill>
              </a:rPr>
              <a:t>][</a:t>
            </a:r>
            <a:r>
              <a:rPr lang="en-US" sz="1100" u="sng">
                <a:solidFill>
                  <a:srgbClr val="0097A7"/>
                </a:solidFill>
                <a:hlinkClick r:id="rId4"/>
              </a:rPr>
              <a:t>code</a:t>
            </a:r>
            <a:r>
              <a:rPr lang="en-US" sz="1100">
                <a:solidFill>
                  <a:srgbClr val="000000"/>
                </a:solidFill>
              </a:rPr>
              <a:t>] 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</a:rPr>
              <a:t>Bofang Li</a:t>
            </a:r>
            <a:r>
              <a:rPr lang="en-US" sz="1100">
                <a:solidFill>
                  <a:srgbClr val="000000"/>
                </a:solidFill>
              </a:rPr>
              <a:t>, Tao Liu, Zhe Zhao, Puwei Wang, Xiaoyong Du</a:t>
            </a:r>
            <a:endParaRPr sz="11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AAAI 2017</a:t>
            </a:r>
            <a:r>
              <a:rPr lang="en-US" sz="1100">
                <a:solidFill>
                  <a:srgbClr val="000000"/>
                </a:solidFill>
              </a:rPr>
              <a:t>, San Francisco, California USA.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442" name="Google Shape;442;p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443" name="Google Shape;44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650" y="2858025"/>
            <a:ext cx="3169350" cy="399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2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</a:rPr>
              <a:t>Overview 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2"/>
          <p:cNvSpPr txBox="1"/>
          <p:nvPr/>
        </p:nvSpPr>
        <p:spPr>
          <a:xfrm>
            <a:off x="378443" y="2064223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52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061638" y="2955914"/>
            <a:ext cx="2122902" cy="1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2"/>
          <p:cNvSpPr txBox="1"/>
          <p:nvPr/>
        </p:nvSpPr>
        <p:spPr>
          <a:xfrm>
            <a:off x="378443" y="3441249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2"/>
          <p:cNvSpPr txBox="1"/>
          <p:nvPr/>
        </p:nvSpPr>
        <p:spPr>
          <a:xfrm>
            <a:off x="6145575" y="3441250"/>
            <a:ext cx="2718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Compositionality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2"/>
          <p:cNvSpPr txBox="1"/>
          <p:nvPr/>
        </p:nvSpPr>
        <p:spPr>
          <a:xfrm>
            <a:off x="6145572" y="1977939"/>
            <a:ext cx="2257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2"/>
          <p:cNvSpPr txBox="1"/>
          <p:nvPr/>
        </p:nvSpPr>
        <p:spPr>
          <a:xfrm>
            <a:off x="3202673" y="4588315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Scaling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2"/>
          <p:cNvSpPr/>
          <p:nvPr/>
        </p:nvSpPr>
        <p:spPr>
          <a:xfrm rot="-5400000">
            <a:off x="3906650" y="443557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2"/>
          <p:cNvSpPr txBox="1"/>
          <p:nvPr/>
        </p:nvSpPr>
        <p:spPr>
          <a:xfrm>
            <a:off x="2127354" y="2655200"/>
            <a:ext cx="4123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word embeddings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2"/>
          <p:cNvSpPr txBox="1"/>
          <p:nvPr/>
        </p:nvSpPr>
        <p:spPr>
          <a:xfrm>
            <a:off x="3012662" y="1306494"/>
            <a:ext cx="2352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2"/>
          <p:cNvSpPr txBox="1"/>
          <p:nvPr/>
        </p:nvSpPr>
        <p:spPr>
          <a:xfrm>
            <a:off x="154775" y="5415300"/>
            <a:ext cx="82305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b="1">
                <a:solidFill>
                  <a:schemeClr val="dk1"/>
                </a:solidFill>
              </a:rPr>
              <a:t>Distributional Hypothesis</a:t>
            </a:r>
            <a:endParaRPr sz="2100">
              <a:solidFill>
                <a:schemeClr val="dk1"/>
              </a:solidFill>
            </a:endParaRPr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>
                <a:solidFill>
                  <a:schemeClr val="dk1"/>
                </a:solidFill>
              </a:rPr>
              <a:t>words that are used and occur in the same </a:t>
            </a:r>
            <a:r>
              <a:rPr lang="en-US" sz="1800">
                <a:solidFill>
                  <a:srgbClr val="FF0000"/>
                </a:solidFill>
              </a:rPr>
              <a:t>contexts</a:t>
            </a:r>
            <a:r>
              <a:rPr lang="en-US" sz="1800">
                <a:solidFill>
                  <a:schemeClr val="dk1"/>
                </a:solidFill>
              </a:rPr>
              <a:t> tend to purport similar meanings</a:t>
            </a:r>
            <a:endParaRPr/>
          </a:p>
        </p:txBody>
      </p:sp>
      <p:sp>
        <p:nvSpPr>
          <p:cNvPr id="460" name="Google Shape;460;p5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461" name="Google Shape;461;p52"/>
          <p:cNvSpPr/>
          <p:nvPr/>
        </p:nvSpPr>
        <p:spPr>
          <a:xfrm rot="5400000">
            <a:off x="3840650" y="2161339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2"/>
          <p:cNvSpPr/>
          <p:nvPr/>
        </p:nvSpPr>
        <p:spPr>
          <a:xfrm>
            <a:off x="2170400" y="372962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2"/>
          <p:cNvSpPr/>
          <p:nvPr/>
        </p:nvSpPr>
        <p:spPr>
          <a:xfrm rot="10800000">
            <a:off x="5510900" y="3732302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2"/>
          <p:cNvSpPr/>
          <p:nvPr/>
        </p:nvSpPr>
        <p:spPr>
          <a:xfrm rot="1800540">
            <a:off x="2170318" y="2549510"/>
            <a:ext cx="56504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2"/>
          <p:cNvSpPr/>
          <p:nvPr/>
        </p:nvSpPr>
        <p:spPr>
          <a:xfrm rot="9001041">
            <a:off x="5698218" y="2549469"/>
            <a:ext cx="56489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 (relevance)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sentiment classification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025" y="2801103"/>
            <a:ext cx="5109000" cy="259230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3"/>
          <p:cNvSpPr txBox="1"/>
          <p:nvPr/>
        </p:nvSpPr>
        <p:spPr>
          <a:xfrm>
            <a:off x="0" y="5815475"/>
            <a:ext cx="71871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Weighted Neural Bag-of-n-grams Model: New Baselines for Text Classification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</a:t>
            </a:r>
            <a:r>
              <a:rPr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PDF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Bofang Li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Zhe Zhao, Tao Liu, Puwei Wang, Xiaoyong Du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COLING 2016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Osaka, Japan.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4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4"/>
          <p:cNvSpPr txBox="1"/>
          <p:nvPr/>
        </p:nvSpPr>
        <p:spPr>
          <a:xfrm>
            <a:off x="378443" y="2064223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54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061638" y="2955914"/>
            <a:ext cx="2122902" cy="1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4"/>
          <p:cNvSpPr txBox="1"/>
          <p:nvPr/>
        </p:nvSpPr>
        <p:spPr>
          <a:xfrm>
            <a:off x="378443" y="3441249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4"/>
          <p:cNvSpPr txBox="1"/>
          <p:nvPr/>
        </p:nvSpPr>
        <p:spPr>
          <a:xfrm>
            <a:off x="6145575" y="3441250"/>
            <a:ext cx="2718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Compositionality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4"/>
          <p:cNvSpPr txBox="1"/>
          <p:nvPr/>
        </p:nvSpPr>
        <p:spPr>
          <a:xfrm>
            <a:off x="6145572" y="1977939"/>
            <a:ext cx="2257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4"/>
          <p:cNvSpPr txBox="1"/>
          <p:nvPr/>
        </p:nvSpPr>
        <p:spPr>
          <a:xfrm>
            <a:off x="3202673" y="4588315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Scaling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4"/>
          <p:cNvSpPr/>
          <p:nvPr/>
        </p:nvSpPr>
        <p:spPr>
          <a:xfrm rot="-5400000">
            <a:off x="3906650" y="443557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4"/>
          <p:cNvSpPr txBox="1"/>
          <p:nvPr/>
        </p:nvSpPr>
        <p:spPr>
          <a:xfrm>
            <a:off x="2127354" y="2655200"/>
            <a:ext cx="4123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word embeddings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4"/>
          <p:cNvSpPr txBox="1"/>
          <p:nvPr/>
        </p:nvSpPr>
        <p:spPr>
          <a:xfrm>
            <a:off x="3012662" y="1306494"/>
            <a:ext cx="2352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4"/>
          <p:cNvSpPr txBox="1"/>
          <p:nvPr/>
        </p:nvSpPr>
        <p:spPr>
          <a:xfrm>
            <a:off x="154775" y="5415300"/>
            <a:ext cx="82305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b="1">
                <a:solidFill>
                  <a:schemeClr val="dk1"/>
                </a:solidFill>
              </a:rPr>
              <a:t>Distributional Hypothesis</a:t>
            </a:r>
            <a:endParaRPr sz="2100">
              <a:solidFill>
                <a:schemeClr val="dk1"/>
              </a:solidFill>
            </a:endParaRPr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>
                <a:solidFill>
                  <a:srgbClr val="FF0000"/>
                </a:solidFill>
              </a:rPr>
              <a:t>words</a:t>
            </a:r>
            <a:r>
              <a:rPr lang="en-US" sz="1800">
                <a:solidFill>
                  <a:schemeClr val="dk1"/>
                </a:solidFill>
              </a:rPr>
              <a:t> that are used and occur in the same contexts tend to purport similar meanings</a:t>
            </a:r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93" name="Google Shape;493;p54"/>
          <p:cNvSpPr/>
          <p:nvPr/>
        </p:nvSpPr>
        <p:spPr>
          <a:xfrm rot="5400000">
            <a:off x="3840650" y="2161339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4"/>
          <p:cNvSpPr/>
          <p:nvPr/>
        </p:nvSpPr>
        <p:spPr>
          <a:xfrm>
            <a:off x="2170400" y="372962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4"/>
          <p:cNvSpPr/>
          <p:nvPr/>
        </p:nvSpPr>
        <p:spPr>
          <a:xfrm rot="10800000">
            <a:off x="5510900" y="3732302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4"/>
          <p:cNvSpPr/>
          <p:nvPr/>
        </p:nvSpPr>
        <p:spPr>
          <a:xfrm rot="1800540">
            <a:off x="2170318" y="2549510"/>
            <a:ext cx="56504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4"/>
          <p:cNvSpPr/>
          <p:nvPr/>
        </p:nvSpPr>
        <p:spPr>
          <a:xfrm rot="9001041">
            <a:off x="5698218" y="2549469"/>
            <a:ext cx="56489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5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Outline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55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Introduction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Overview</a:t>
            </a:r>
            <a:endParaRPr sz="2100" dirty="0">
              <a:solidFill>
                <a:schemeClr val="dk1"/>
              </a:solidFill>
            </a:endParaRP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altLang="zh-CN" sz="2100" dirty="0">
                <a:solidFill>
                  <a:schemeClr val="bg1">
                    <a:lumMod val="65000"/>
                  </a:schemeClr>
                </a:solidFill>
              </a:rPr>
              <a:t>Objective function</a:t>
            </a: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altLang="zh-CN" sz="2100" dirty="0">
                <a:solidFill>
                  <a:schemeClr val="bg1">
                    <a:lumMod val="65000"/>
                  </a:schemeClr>
                </a:solidFill>
              </a:rPr>
              <a:t>Context definition</a:t>
            </a: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altLang="zh-CN" sz="2100" dirty="0">
                <a:solidFill>
                  <a:schemeClr val="bg1">
                    <a:lumMod val="65000"/>
                  </a:schemeClr>
                </a:solidFill>
              </a:rPr>
              <a:t>Attention</a:t>
            </a:r>
            <a:endParaRPr lang="en-US" altLang="zh-CN" sz="2100" dirty="0">
              <a:solidFill>
                <a:srgbClr val="FF0000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US" sz="2100" dirty="0" err="1">
                <a:solidFill>
                  <a:srgbClr val="FF0000"/>
                </a:solidFill>
              </a:rPr>
              <a:t>Subword</a:t>
            </a:r>
            <a:r>
              <a:rPr lang="en-US" sz="2100" dirty="0">
                <a:solidFill>
                  <a:srgbClr val="FF0000"/>
                </a:solidFill>
              </a:rPr>
              <a:t>-level word </a:t>
            </a:r>
            <a:r>
              <a:rPr lang="en-US" sz="2100" dirty="0" err="1">
                <a:solidFill>
                  <a:srgbClr val="FF0000"/>
                </a:solidFill>
              </a:rPr>
              <a:t>embeddings</a:t>
            </a:r>
            <a:endParaRPr sz="2100" dirty="0">
              <a:solidFill>
                <a:srgbClr val="FF0000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 dirty="0">
                <a:solidFill>
                  <a:schemeClr val="dk1"/>
                </a:solidFill>
              </a:rPr>
              <a:t>English</a:t>
            </a:r>
            <a:endParaRPr sz="2100" dirty="0">
              <a:solidFill>
                <a:schemeClr val="dk1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 dirty="0">
                <a:solidFill>
                  <a:schemeClr val="dk1"/>
                </a:solidFill>
              </a:rPr>
              <a:t>Japanese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Evaluation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Scaling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Conclusion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505" name="Google Shape;505;p5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6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Outline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56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Introduction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Overview</a:t>
            </a:r>
            <a:endParaRPr sz="2100" dirty="0">
              <a:solidFill>
                <a:schemeClr val="dk1"/>
              </a:solidFill>
            </a:endParaRP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altLang="zh-CN" sz="2100" dirty="0">
                <a:solidFill>
                  <a:schemeClr val="bg1">
                    <a:lumMod val="65000"/>
                  </a:schemeClr>
                </a:solidFill>
              </a:rPr>
              <a:t>Objective function</a:t>
            </a: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altLang="zh-CN" sz="2100" dirty="0">
                <a:solidFill>
                  <a:schemeClr val="bg1">
                    <a:lumMod val="65000"/>
                  </a:schemeClr>
                </a:solidFill>
              </a:rPr>
              <a:t>Context definition</a:t>
            </a:r>
          </a:p>
          <a:p>
            <a:pPr marL="457200" lvl="3" indent="-361950">
              <a:lnSpc>
                <a:spcPct val="90000"/>
              </a:lnSpc>
              <a:buClr>
                <a:schemeClr val="dk1"/>
              </a:buClr>
              <a:buSzPts val="2100"/>
              <a:buChar char="●"/>
            </a:pPr>
            <a:r>
              <a:rPr lang="en-US" altLang="zh-CN" sz="2100" dirty="0">
                <a:solidFill>
                  <a:schemeClr val="bg1">
                    <a:lumMod val="65000"/>
                  </a:schemeClr>
                </a:solidFill>
              </a:rPr>
              <a:t>Attention</a:t>
            </a:r>
            <a:endParaRPr lang="en-US" altLang="zh-CN" sz="2100" dirty="0">
              <a:solidFill>
                <a:srgbClr val="FF0000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US" sz="2100" dirty="0" err="1">
                <a:solidFill>
                  <a:srgbClr val="FF0000"/>
                </a:solidFill>
              </a:rPr>
              <a:t>Subword</a:t>
            </a:r>
            <a:r>
              <a:rPr lang="en-US" sz="2100" dirty="0">
                <a:solidFill>
                  <a:srgbClr val="FF0000"/>
                </a:solidFill>
              </a:rPr>
              <a:t>-level word </a:t>
            </a:r>
            <a:r>
              <a:rPr lang="en-US" sz="2100" dirty="0" err="1">
                <a:solidFill>
                  <a:srgbClr val="FF0000"/>
                </a:solidFill>
              </a:rPr>
              <a:t>embeddings</a:t>
            </a:r>
            <a:endParaRPr sz="2100" dirty="0">
              <a:solidFill>
                <a:srgbClr val="FF0000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○"/>
            </a:pPr>
            <a:r>
              <a:rPr lang="en-US" sz="2100" dirty="0">
                <a:solidFill>
                  <a:srgbClr val="FF0000"/>
                </a:solidFill>
              </a:rPr>
              <a:t>English</a:t>
            </a:r>
            <a:endParaRPr sz="2100" dirty="0">
              <a:solidFill>
                <a:srgbClr val="FF0000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 dirty="0">
                <a:solidFill>
                  <a:schemeClr val="dk1"/>
                </a:solidFill>
              </a:rPr>
              <a:t>Japanese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Evaluation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Scaling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Conclusion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513" name="Google Shape;513;p5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Subword-level Word Embeddings</a:t>
            </a:r>
            <a:endParaRPr/>
          </a:p>
        </p:txBody>
      </p:sp>
      <p:sp>
        <p:nvSpPr>
          <p:cNvPr id="519" name="Google Shape;519;p5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Morphology (word’s form)</a:t>
            </a:r>
            <a:endParaRPr/>
          </a:p>
          <a:p>
            <a:pPr marL="514350" marR="0" lvl="1" indent="-1460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useable &lt;-&gt; usable</a:t>
            </a:r>
            <a:endParaRPr/>
          </a:p>
          <a:p>
            <a:pPr marL="514350" marR="0" lvl="1" indent="-1460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color &lt;-&gt; colour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Out-of-vocabulary (OOV) words</a:t>
            </a:r>
            <a:endParaRPr/>
          </a:p>
          <a:p>
            <a:pPr marL="514350" marR="0" lvl="1" indent="-1460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misspelled word</a:t>
            </a:r>
            <a:endParaRPr/>
          </a:p>
          <a:p>
            <a:pPr marL="857250" marR="0" lvl="2" indent="-165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</a:pPr>
            <a:r>
              <a:rPr lang="en-US"/>
              <a:t>represemtation -&gt; representation </a:t>
            </a:r>
            <a:endParaRPr/>
          </a:p>
          <a:p>
            <a:pPr marL="514350" lvl="1" indent="-14605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rare words</a:t>
            </a:r>
            <a:endParaRPr/>
          </a:p>
          <a:p>
            <a:pPr marL="857250" lvl="2" indent="-165100" algn="l" rtl="0">
              <a:spcBef>
                <a:spcPts val="1600"/>
              </a:spcBef>
              <a:spcAft>
                <a:spcPts val="1600"/>
              </a:spcAft>
              <a:buSzPts val="1400"/>
              <a:buChar char="■"/>
            </a:pPr>
            <a:r>
              <a:rPr lang="en-US"/>
              <a:t>physicalism -&gt; physic</a:t>
            </a:r>
            <a:endParaRPr/>
          </a:p>
        </p:txBody>
      </p:sp>
      <p:sp>
        <p:nvSpPr>
          <p:cNvPr id="520" name="Google Shape;520;p57"/>
          <p:cNvSpPr txBox="1"/>
          <p:nvPr/>
        </p:nvSpPr>
        <p:spPr>
          <a:xfrm>
            <a:off x="79000" y="5899650"/>
            <a:ext cx="7318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pic>
        <p:nvPicPr>
          <p:cNvPr id="521" name="Google Shape;52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350" y="4042726"/>
            <a:ext cx="4258649" cy="2815274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523" name="Google Shape;523;p57"/>
          <p:cNvSpPr txBox="1"/>
          <p:nvPr/>
        </p:nvSpPr>
        <p:spPr>
          <a:xfrm>
            <a:off x="0" y="6278425"/>
            <a:ext cx="90843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Subword-level Composition Functions for Learning Word Embeddings</a:t>
            </a:r>
            <a:r>
              <a:rPr lang="en-US" sz="1100">
                <a:solidFill>
                  <a:schemeClr val="dk1"/>
                </a:solidFill>
              </a:rPr>
              <a:t> [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PDF</a:t>
            </a:r>
            <a:r>
              <a:rPr lang="en-US" sz="1100">
                <a:solidFill>
                  <a:schemeClr val="dk1"/>
                </a:solidFill>
              </a:rPr>
              <a:t>]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Tao Liu, Xiaoyong Du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NAACL workshop SCLeM 2018</a:t>
            </a:r>
            <a:r>
              <a:rPr lang="en-US" sz="1100">
                <a:solidFill>
                  <a:schemeClr val="dk1"/>
                </a:solidFill>
              </a:rPr>
              <a:t>, New Orleans, Louisiana.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Subword-level Word Embeddings</a:t>
            </a:r>
            <a:endParaRPr/>
          </a:p>
        </p:txBody>
      </p:sp>
      <p:sp>
        <p:nvSpPr>
          <p:cNvPr id="529" name="Google Shape;529;p5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FastText</a:t>
            </a:r>
            <a:endParaRPr/>
          </a:p>
          <a:p>
            <a:pPr marL="914400" lvl="1" indent="-3619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○"/>
            </a:pPr>
            <a:r>
              <a:rPr lang="en-US" sz="1800"/>
              <a:t>vec(where) = vec(whe) + vec(her) + vec(ere)</a:t>
            </a:r>
            <a:endParaRPr sz="1800"/>
          </a:p>
          <a:p>
            <a:pPr marL="914400" lvl="1" indent="-3619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1800"/>
              <a:t>vec(physicalism)= vec(physic) + vec(hysica) + vec(ysical) + vec(sicali) + vec(icalis) + vec(calism)</a:t>
            </a:r>
            <a:endParaRPr sz="1800"/>
          </a:p>
          <a:p>
            <a:pPr marL="51435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914400" lvl="1" indent="-3619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Char char="○"/>
            </a:pPr>
            <a:r>
              <a:rPr lang="en-US" sz="1800"/>
              <a:t>Simple, Fast</a:t>
            </a:r>
            <a:endParaRPr/>
          </a:p>
        </p:txBody>
      </p:sp>
      <p:pic>
        <p:nvPicPr>
          <p:cNvPr id="530" name="Google Shape;53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551" y="3416300"/>
            <a:ext cx="3027175" cy="278095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532" name="Google Shape;532;p58"/>
          <p:cNvSpPr txBox="1"/>
          <p:nvPr/>
        </p:nvSpPr>
        <p:spPr>
          <a:xfrm>
            <a:off x="0" y="6278425"/>
            <a:ext cx="90843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Subword-level Composition Functions for Learning Word Embeddings</a:t>
            </a:r>
            <a:r>
              <a:rPr lang="en-US" sz="1100">
                <a:solidFill>
                  <a:schemeClr val="dk1"/>
                </a:solidFill>
              </a:rPr>
              <a:t> [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PDF</a:t>
            </a:r>
            <a:r>
              <a:rPr lang="en-US" sz="1100">
                <a:solidFill>
                  <a:schemeClr val="dk1"/>
                </a:solidFill>
              </a:rPr>
              <a:t>]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Tao Liu, Xiaoyong Du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NAACL workshop SCLeM 2018</a:t>
            </a:r>
            <a:r>
              <a:rPr lang="en-US" sz="1100">
                <a:solidFill>
                  <a:schemeClr val="dk1"/>
                </a:solidFill>
              </a:rPr>
              <a:t>, New Orleans, Louisiana.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Subword-level Word Embeddings</a:t>
            </a:r>
            <a:endParaRPr/>
          </a:p>
        </p:txBody>
      </p:sp>
      <p:sp>
        <p:nvSpPr>
          <p:cNvPr id="538" name="Google Shape;538;p5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FastText</a:t>
            </a:r>
            <a:endParaRPr/>
          </a:p>
        </p:txBody>
      </p:sp>
      <p:sp>
        <p:nvSpPr>
          <p:cNvPr id="539" name="Google Shape;539;p59"/>
          <p:cNvSpPr txBox="1"/>
          <p:nvPr/>
        </p:nvSpPr>
        <p:spPr>
          <a:xfrm>
            <a:off x="79000" y="5899650"/>
            <a:ext cx="7318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Piotr Bojanowski, Edouard Grave, Armand Joulin, and Tomas Mikolov. 2017.  Enriching word vectors with subword information. Transactions of the Association for Computational Linguistics , 5:135–146.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540" name="Google Shape;54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320" y="1690825"/>
            <a:ext cx="4736482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25" y="3162300"/>
            <a:ext cx="3297700" cy="21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Subword-level Word Embeddings</a:t>
            </a:r>
            <a:endParaRPr/>
          </a:p>
        </p:txBody>
      </p:sp>
      <p:sp>
        <p:nvSpPr>
          <p:cNvPr id="548" name="Google Shape;548;p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Compositionality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Linguistics</a:t>
            </a:r>
            <a:endParaRPr sz="1800"/>
          </a:p>
          <a:p>
            <a:pPr marL="857250" lvl="2" indent="-1651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vec(physicalism)= vec(physic) + vec(hysica) + vec(ysical) + vec(sicali) + vec(icalis) + vec(calism)</a:t>
            </a:r>
            <a:endParaRPr/>
          </a:p>
          <a:p>
            <a:pPr marL="857250" lvl="2" indent="-1651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f(physicalism) = f(physic) @ f(cal) @ f(lism)</a:t>
            </a:r>
            <a:endParaRPr/>
          </a:p>
          <a:p>
            <a:pPr marL="514350" lvl="1" indent="-171450" algn="l" rtl="0">
              <a:spcBef>
                <a:spcPts val="1600"/>
              </a:spcBef>
              <a:spcAft>
                <a:spcPts val="1600"/>
              </a:spcAft>
              <a:buSzPts val="1800"/>
              <a:buChar char="○"/>
            </a:pPr>
            <a:r>
              <a:rPr lang="en-US" sz="1800"/>
              <a:t>Deep learning</a:t>
            </a:r>
            <a:endParaRPr sz="1800"/>
          </a:p>
        </p:txBody>
      </p:sp>
      <p:pic>
        <p:nvPicPr>
          <p:cNvPr id="549" name="Google Shape;54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551" y="3416300"/>
            <a:ext cx="3027175" cy="2780951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551" name="Google Shape;551;p60"/>
          <p:cNvSpPr txBox="1"/>
          <p:nvPr/>
        </p:nvSpPr>
        <p:spPr>
          <a:xfrm>
            <a:off x="0" y="6278425"/>
            <a:ext cx="90843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Subword-level Composition Functions for Learning Word Embeddings</a:t>
            </a:r>
            <a:r>
              <a:rPr lang="en-US" sz="1100">
                <a:solidFill>
                  <a:schemeClr val="dk1"/>
                </a:solidFill>
              </a:rPr>
              <a:t> [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PDF</a:t>
            </a:r>
            <a:r>
              <a:rPr lang="en-US" sz="1100">
                <a:solidFill>
                  <a:schemeClr val="dk1"/>
                </a:solidFill>
              </a:rPr>
              <a:t>]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Tao Liu, Xiaoyong Du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NAACL workshop SCLeM 2018</a:t>
            </a:r>
            <a:r>
              <a:rPr lang="en-US" sz="1100">
                <a:solidFill>
                  <a:schemeClr val="dk1"/>
                </a:solidFill>
              </a:rPr>
              <a:t>, New Orleans, Louisiana.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embedding in NLP</a:t>
            </a: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918350"/>
            <a:ext cx="8520600" cy="3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5148064" y="6573274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https://blog.csdn.net/zchang81/article/details/61918577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5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Subword-level Word Embeddings</a:t>
            </a:r>
            <a:endParaRPr/>
          </a:p>
        </p:txBody>
      </p:sp>
      <p:pic>
        <p:nvPicPr>
          <p:cNvPr id="558" name="Google Shape;558;p61"/>
          <p:cNvPicPr preferRelativeResize="0"/>
          <p:nvPr/>
        </p:nvPicPr>
        <p:blipFill rotWithShape="1">
          <a:blip r:embed="rId3">
            <a:alphaModFix/>
          </a:blip>
          <a:srcRect t="42409"/>
          <a:stretch/>
        </p:blipFill>
        <p:spPr>
          <a:xfrm>
            <a:off x="2193889" y="1825625"/>
            <a:ext cx="6890336" cy="43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1"/>
          <p:cNvSpPr txBox="1"/>
          <p:nvPr/>
        </p:nvSpPr>
        <p:spPr>
          <a:xfrm>
            <a:off x="0" y="6278425"/>
            <a:ext cx="90843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Subword-level Composition Functions for Learning Word Embeddings</a:t>
            </a:r>
            <a:r>
              <a:rPr lang="en-US" sz="1100">
                <a:solidFill>
                  <a:schemeClr val="dk1"/>
                </a:solidFill>
              </a:rPr>
              <a:t> [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PDF</a:t>
            </a:r>
            <a:r>
              <a:rPr lang="en-US" sz="1100">
                <a:solidFill>
                  <a:schemeClr val="dk1"/>
                </a:solidFill>
              </a:rPr>
              <a:t>]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Tao Liu, Xiaoyong Du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NAACL workshop SCLeM 2018</a:t>
            </a:r>
            <a:r>
              <a:rPr lang="en-US" sz="1100">
                <a:solidFill>
                  <a:schemeClr val="dk1"/>
                </a:solidFill>
              </a:rPr>
              <a:t>, New Orleans, Louisiana.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60" name="Google Shape;560;p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1" name="Google Shape;561;p6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Memory </a:t>
            </a:r>
            <a:endParaRPr/>
          </a:p>
        </p:txBody>
      </p:sp>
      <p:sp>
        <p:nvSpPr>
          <p:cNvPr id="568" name="Google Shape;568;p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FastText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a, aa, aaa, aab, aac, … ,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bba, bbc, …, zzz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CNN/RNN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a, b, c, …, z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abc = CNN(a, b, 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9" name="Google Shape;5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725" y="5132850"/>
            <a:ext cx="5223276" cy="15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899" y="0"/>
            <a:ext cx="4067100" cy="44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577" name="Google Shape;577;p6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Expanding the Vocabulary</a:t>
            </a:r>
            <a:endParaRPr/>
          </a:p>
          <a:p>
            <a:pPr marL="514350" lvl="1" indent="-14605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represemtation 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/>
              <a:t>= CNN(r,e,p,r,e,s,e,m,t,a,t,i,o,n)</a:t>
            </a:r>
            <a:endParaRPr/>
          </a:p>
        </p:txBody>
      </p:sp>
      <p:pic>
        <p:nvPicPr>
          <p:cNvPr id="578" name="Google Shape;5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00" y="3329400"/>
            <a:ext cx="3765525" cy="35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899" y="0"/>
            <a:ext cx="4067100" cy="44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586" name="Google Shape;586;p6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Quantitative Analysis</a:t>
            </a:r>
            <a:endParaRPr/>
          </a:p>
          <a:p>
            <a:pPr marL="514350" lvl="1" indent="-146050" algn="l" rtl="0">
              <a:spcBef>
                <a:spcPts val="1600"/>
              </a:spcBef>
              <a:spcAft>
                <a:spcPts val="1600"/>
              </a:spcAft>
              <a:buSzPts val="1400"/>
              <a:buChar char="○"/>
            </a:pPr>
            <a:r>
              <a:rPr lang="en-US"/>
              <a:t>target word: physicists</a:t>
            </a:r>
            <a:endParaRPr/>
          </a:p>
        </p:txBody>
      </p:sp>
      <p:pic>
        <p:nvPicPr>
          <p:cNvPr id="587" name="Google Shape;58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16777"/>
            <a:ext cx="9143999" cy="196744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6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594" name="Google Shape;594;p6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Morphology Related Task</a:t>
            </a:r>
            <a:endParaRPr/>
          </a:p>
          <a:p>
            <a:pPr marL="514350" marR="0" lvl="1" indent="-190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/>
              <a:t>Word Analogy</a:t>
            </a:r>
            <a:endParaRPr/>
          </a:p>
          <a:p>
            <a:pPr marL="857250" lvl="2" indent="-1905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Inflectional Morphology</a:t>
            </a:r>
            <a:endParaRPr sz="1800"/>
          </a:p>
          <a:p>
            <a:pPr marL="1200150" lvl="3" indent="-180975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nasty -- nastier</a:t>
            </a:r>
            <a:endParaRPr sz="1500"/>
          </a:p>
          <a:p>
            <a:pPr marL="1200150" lvl="3" indent="-180975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asking -- asks</a:t>
            </a:r>
            <a:endParaRPr sz="1500"/>
          </a:p>
          <a:p>
            <a:pPr marL="857250" lvl="2" indent="-190500" algn="l" rtl="0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Derivational Morphology</a:t>
            </a:r>
            <a:endParaRPr sz="1800"/>
          </a:p>
          <a:p>
            <a:pPr marL="1200150" lvl="3" indent="-180975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famous -- famously</a:t>
            </a:r>
            <a:endParaRPr sz="1500"/>
          </a:p>
          <a:p>
            <a:pPr marL="1200150" lvl="3" indent="-180975" algn="l" rtl="0">
              <a:spcBef>
                <a:spcPts val="1600"/>
              </a:spcBef>
              <a:spcAft>
                <a:spcPts val="1600"/>
              </a:spcAft>
              <a:buSzPts val="1500"/>
              <a:buChar char="●"/>
            </a:pPr>
            <a:r>
              <a:rPr lang="en-US" sz="1500"/>
              <a:t>explain -- explainable</a:t>
            </a:r>
            <a:endParaRPr/>
          </a:p>
        </p:txBody>
      </p:sp>
      <p:pic>
        <p:nvPicPr>
          <p:cNvPr id="595" name="Google Shape;59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775" y="3696200"/>
            <a:ext cx="5074225" cy="30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602" name="Google Shape;602;p6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Morphology Related Task</a:t>
            </a:r>
            <a:endParaRPr/>
          </a:p>
          <a:p>
            <a:pPr marL="514350" marR="0" lvl="1" indent="-190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-US"/>
              <a:t>Affix Prediction</a:t>
            </a:r>
            <a:endParaRPr/>
          </a:p>
        </p:txBody>
      </p:sp>
      <p:pic>
        <p:nvPicPr>
          <p:cNvPr id="603" name="Google Shape;60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98440"/>
            <a:ext cx="8515351" cy="295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138" y="47025"/>
            <a:ext cx="3926536" cy="38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6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611" name="Google Shape;611;p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Subword composition functions like CNN and RNN(LSTM) have much smaller parameters than FastText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Subword-level word embeddings are able to expand the vocabulary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Subword-level word embeddings are suitable for morphology related tasks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Pre-trained embeddings downloadable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http://vecto.space/</a:t>
            </a:r>
            <a:r>
              <a:rPr lang="en-US"/>
              <a:t> </a:t>
            </a:r>
            <a:endParaRPr/>
          </a:p>
        </p:txBody>
      </p:sp>
      <p:sp>
        <p:nvSpPr>
          <p:cNvPr id="612" name="Google Shape;612;p6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8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8"/>
          <p:cNvSpPr txBox="1"/>
          <p:nvPr/>
        </p:nvSpPr>
        <p:spPr>
          <a:xfrm>
            <a:off x="378443" y="2064223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0" name="Google Shape;620;p68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061638" y="2955914"/>
            <a:ext cx="2122902" cy="1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68"/>
          <p:cNvSpPr txBox="1"/>
          <p:nvPr/>
        </p:nvSpPr>
        <p:spPr>
          <a:xfrm>
            <a:off x="378443" y="3441249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8"/>
          <p:cNvSpPr txBox="1"/>
          <p:nvPr/>
        </p:nvSpPr>
        <p:spPr>
          <a:xfrm>
            <a:off x="6145575" y="3441250"/>
            <a:ext cx="2718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Compositionality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8"/>
          <p:cNvSpPr txBox="1"/>
          <p:nvPr/>
        </p:nvSpPr>
        <p:spPr>
          <a:xfrm>
            <a:off x="6145572" y="1977939"/>
            <a:ext cx="2257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68"/>
          <p:cNvSpPr txBox="1"/>
          <p:nvPr/>
        </p:nvSpPr>
        <p:spPr>
          <a:xfrm>
            <a:off x="3202673" y="4588315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Scaling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8"/>
          <p:cNvSpPr/>
          <p:nvPr/>
        </p:nvSpPr>
        <p:spPr>
          <a:xfrm rot="-5400000">
            <a:off x="3906650" y="443557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8"/>
          <p:cNvSpPr txBox="1"/>
          <p:nvPr/>
        </p:nvSpPr>
        <p:spPr>
          <a:xfrm>
            <a:off x="2127354" y="2655200"/>
            <a:ext cx="4123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word embeddings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8"/>
          <p:cNvSpPr txBox="1"/>
          <p:nvPr/>
        </p:nvSpPr>
        <p:spPr>
          <a:xfrm>
            <a:off x="3012662" y="1306494"/>
            <a:ext cx="2352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8"/>
          <p:cNvSpPr txBox="1"/>
          <p:nvPr/>
        </p:nvSpPr>
        <p:spPr>
          <a:xfrm>
            <a:off x="154775" y="5415300"/>
            <a:ext cx="82305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b="1">
                <a:solidFill>
                  <a:schemeClr val="dk1"/>
                </a:solidFill>
              </a:rPr>
              <a:t>Distributional Hypothesis</a:t>
            </a:r>
            <a:endParaRPr sz="2100">
              <a:solidFill>
                <a:schemeClr val="dk1"/>
              </a:solidFill>
            </a:endParaRPr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>
                <a:solidFill>
                  <a:srgbClr val="FF0000"/>
                </a:solidFill>
              </a:rPr>
              <a:t>words</a:t>
            </a:r>
            <a:r>
              <a:rPr lang="en-US" sz="1800">
                <a:solidFill>
                  <a:schemeClr val="dk1"/>
                </a:solidFill>
              </a:rPr>
              <a:t> that are used and occur in the same contexts tend to purport similar meanings</a:t>
            </a:r>
            <a:endParaRPr/>
          </a:p>
        </p:txBody>
      </p:sp>
      <p:sp>
        <p:nvSpPr>
          <p:cNvPr id="629" name="Google Shape;629;p6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630" name="Google Shape;630;p68"/>
          <p:cNvSpPr/>
          <p:nvPr/>
        </p:nvSpPr>
        <p:spPr>
          <a:xfrm rot="5400000">
            <a:off x="3840650" y="2161339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68"/>
          <p:cNvSpPr/>
          <p:nvPr/>
        </p:nvSpPr>
        <p:spPr>
          <a:xfrm>
            <a:off x="2170400" y="372962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68"/>
          <p:cNvSpPr/>
          <p:nvPr/>
        </p:nvSpPr>
        <p:spPr>
          <a:xfrm rot="10800000">
            <a:off x="5510900" y="3732302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68"/>
          <p:cNvSpPr/>
          <p:nvPr/>
        </p:nvSpPr>
        <p:spPr>
          <a:xfrm rot="1800540">
            <a:off x="2170318" y="2549510"/>
            <a:ext cx="56504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68"/>
          <p:cNvSpPr/>
          <p:nvPr/>
        </p:nvSpPr>
        <p:spPr>
          <a:xfrm rot="9001041">
            <a:off x="5698218" y="2549469"/>
            <a:ext cx="56489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9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Outline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69"/>
          <p:cNvSpPr txBox="1"/>
          <p:nvPr/>
        </p:nvSpPr>
        <p:spPr>
          <a:xfrm>
            <a:off x="628560" y="1825560"/>
            <a:ext cx="7886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Introduction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Overview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-US" sz="2100">
                <a:solidFill>
                  <a:srgbClr val="FF0000"/>
                </a:solidFill>
              </a:rPr>
              <a:t>Subword-level word embeddings</a:t>
            </a:r>
            <a:endParaRPr sz="2100">
              <a:solidFill>
                <a:srgbClr val="FF0000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</a:rPr>
              <a:t>English</a:t>
            </a:r>
            <a:endParaRPr sz="2100">
              <a:solidFill>
                <a:schemeClr val="dk1"/>
              </a:solidFill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○"/>
            </a:pPr>
            <a:r>
              <a:rPr lang="en-US" sz="2100">
                <a:solidFill>
                  <a:srgbClr val="FF0000"/>
                </a:solidFill>
              </a:rPr>
              <a:t>Japanese</a:t>
            </a:r>
            <a:endParaRPr sz="2100">
              <a:solidFill>
                <a:srgbClr val="FF0000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Evaluation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Scaling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Conclusion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42" name="Google Shape;642;p6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Japanese subword-level word embeddings</a:t>
            </a:r>
            <a:endParaRPr/>
          </a:p>
        </p:txBody>
      </p:sp>
      <p:pic>
        <p:nvPicPr>
          <p:cNvPr id="648" name="Google Shape;64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6765"/>
            <a:ext cx="9144000" cy="387157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7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50" name="Google Shape;650;p7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embedding in NLP</a:t>
            </a: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2" descr="https://cdn-images-1.medium.com/max/1600/1*N4h1SgwbWNmtrRhszM9EJg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536629"/>
            <a:ext cx="8520600" cy="2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 descr="https://cdn-images-1.medium.com/max/1600/1*N4h1SgwbWNmtrRhszM9EJ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631100"/>
            <a:ext cx="7886701" cy="214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4724400" y="6002634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https://towardsdatascience.com/build-your-own-convolution-neural-network-in-5-mins-4217c2cf964f</a:t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539552" y="5129344"/>
            <a:ext cx="1872300" cy="12960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</a:rPr>
              <a:t>I See A Boat On The River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755576" y="4121232"/>
            <a:ext cx="1080000" cy="1008000"/>
          </a:xfrm>
          <a:prstGeom prst="mathMultiply">
            <a:avLst>
              <a:gd name="adj1" fmla="val 858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6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Japanese subword-level word embeddings</a:t>
            </a:r>
            <a:endParaRPr/>
          </a:p>
        </p:txBody>
      </p:sp>
      <p:sp>
        <p:nvSpPr>
          <p:cNvPr id="656" name="Google Shape;656;p7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いつも 忙しい 仲間 と やっと 会 え た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</p:txBody>
      </p:sp>
      <p:pic>
        <p:nvPicPr>
          <p:cNvPr id="657" name="Google Shape;65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900" y="2437325"/>
            <a:ext cx="6490100" cy="3618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71"/>
          <p:cNvSpPr txBox="1"/>
          <p:nvPr/>
        </p:nvSpPr>
        <p:spPr>
          <a:xfrm>
            <a:off x="-65550" y="6055500"/>
            <a:ext cx="91440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Subcharacter Information in Japanese Embeddings: When Is It Worth It</a:t>
            </a:r>
            <a:r>
              <a:rPr lang="en-US" sz="1100">
                <a:solidFill>
                  <a:schemeClr val="dk1"/>
                </a:solidFill>
              </a:rPr>
              <a:t> [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PDF</a:t>
            </a:r>
            <a:r>
              <a:rPr lang="en-US" sz="1100">
                <a:solidFill>
                  <a:schemeClr val="dk1"/>
                </a:solidFill>
              </a:rPr>
              <a:t>]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Marzena Karpinska, </a:t>
            </a: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Anna Rogers and Aleksandr Drozd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ACL workshop RELNLP 2018</a:t>
            </a:r>
            <a:r>
              <a:rPr lang="en-US" sz="1100">
                <a:solidFill>
                  <a:schemeClr val="dk1"/>
                </a:solidFill>
              </a:rPr>
              <a:t>, Melbourne, Australia.</a:t>
            </a:r>
            <a:endParaRPr/>
          </a:p>
        </p:txBody>
      </p:sp>
      <p:sp>
        <p:nvSpPr>
          <p:cNvPr id="659" name="Google Shape;659;p7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Datasets</a:t>
            </a:r>
            <a:endParaRPr/>
          </a:p>
        </p:txBody>
      </p:sp>
      <p:sp>
        <p:nvSpPr>
          <p:cNvPr id="666" name="Google Shape;666;p7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52400" algn="l" rtl="0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Japanese Word Similarity - jSIM</a:t>
            </a:r>
            <a:endParaRPr/>
          </a:p>
          <a:p>
            <a:pPr marL="857250" lvl="2" indent="-1651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Full</a:t>
            </a:r>
            <a:endParaRPr/>
          </a:p>
          <a:p>
            <a:pPr marL="1200150" lvl="3" indent="-174625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苛立たしい - 忌ま忌ましい moved from verbs to adjectives</a:t>
            </a:r>
            <a:endParaRPr/>
          </a:p>
          <a:p>
            <a:pPr marL="857250" lvl="2" indent="-1651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Tokenized</a:t>
            </a:r>
            <a:endParaRPr/>
          </a:p>
          <a:p>
            <a:pPr marL="1200150" lvl="3" indent="-174625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早く来る</a:t>
            </a:r>
            <a:endParaRPr/>
          </a:p>
          <a:p>
            <a:pPr marL="857250" lvl="2" indent="-165100" algn="l" rtl="0">
              <a:spcBef>
                <a:spcPts val="160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Unambiguous</a:t>
            </a:r>
            <a:endParaRPr/>
          </a:p>
          <a:p>
            <a:pPr marL="1200150" lvl="3" indent="-174625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終わっ</a:t>
            </a:r>
            <a:endParaRPr/>
          </a:p>
          <a:p>
            <a:pPr marL="1543050" lvl="4" indent="-174625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終わった,</a:t>
            </a:r>
            <a:endParaRPr/>
          </a:p>
          <a:p>
            <a:pPr marL="1543050" lvl="4" indent="-174625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終わって,</a:t>
            </a:r>
            <a:endParaRPr/>
          </a:p>
          <a:p>
            <a:pPr marL="1543050" lvl="4" indent="-174625" algn="l" rtl="0">
              <a:spcBef>
                <a:spcPts val="1600"/>
              </a:spcBef>
              <a:spcAft>
                <a:spcPts val="1600"/>
              </a:spcAft>
              <a:buSzPts val="1400"/>
              <a:buChar char="○"/>
            </a:pPr>
            <a:r>
              <a:rPr lang="en-US"/>
              <a:t>終わっちゃう</a:t>
            </a:r>
            <a:endParaRPr/>
          </a:p>
        </p:txBody>
      </p:sp>
      <p:pic>
        <p:nvPicPr>
          <p:cNvPr id="667" name="Google Shape;66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450" y="3991950"/>
            <a:ext cx="478155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72"/>
          <p:cNvSpPr txBox="1"/>
          <p:nvPr/>
        </p:nvSpPr>
        <p:spPr>
          <a:xfrm>
            <a:off x="184275" y="5802325"/>
            <a:ext cx="9433500" cy="1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Yuya Sakaizawa and Mamoru Komachi. 2017. Construction of a Japanese Word Similarity Dataset. In Proceedings of the Eleventh International Conference on Language Resources and Evaluation (LREC 2018), Miyazaki, Japan. European Language Resources Association (ELRA).</a:t>
            </a:r>
            <a:endParaRPr sz="1200"/>
          </a:p>
        </p:txBody>
      </p:sp>
      <p:sp>
        <p:nvSpPr>
          <p:cNvPr id="669" name="Google Shape;669;p7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Datasets</a:t>
            </a:r>
            <a:endParaRPr/>
          </a:p>
        </p:txBody>
      </p:sp>
      <p:sp>
        <p:nvSpPr>
          <p:cNvPr id="676" name="Google Shape;676;p7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52400" algn="l" rtl="0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Japanese Word Similarity - jSIM</a:t>
            </a:r>
            <a:endParaRPr/>
          </a:p>
          <a:p>
            <a:pPr marL="9144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7" name="Google Shape;67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925" y="3623600"/>
            <a:ext cx="7950726" cy="29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7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Datasets</a:t>
            </a:r>
            <a:endParaRPr/>
          </a:p>
        </p:txBody>
      </p:sp>
      <p:sp>
        <p:nvSpPr>
          <p:cNvPr id="685" name="Google Shape;685;p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524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Japanese Word Analogy - JBATS</a:t>
            </a:r>
            <a:endParaRPr/>
          </a:p>
          <a:p>
            <a:pPr marL="514350" lvl="1" indent="-146050" algn="l" rtl="0">
              <a:spcBef>
                <a:spcPts val="1600"/>
              </a:spcBef>
              <a:spcAft>
                <a:spcPts val="1600"/>
              </a:spcAft>
              <a:buSzPts val="1400"/>
              <a:buChar char="○"/>
            </a:pPr>
            <a:r>
              <a:rPr lang="en-US"/>
              <a:t>神奈川県 is to 横浜 as 愛知県 is to (名古屋)</a:t>
            </a:r>
            <a:endParaRPr/>
          </a:p>
        </p:txBody>
      </p:sp>
      <p:pic>
        <p:nvPicPr>
          <p:cNvPr id="686" name="Google Shape;68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200" y="2857125"/>
            <a:ext cx="7368899" cy="38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7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694" name="Google Shape;694;p7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52400" algn="l" rtl="0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-US"/>
              <a:t>Japanese Word Analogy</a:t>
            </a:r>
            <a:endParaRPr/>
          </a:p>
        </p:txBody>
      </p:sp>
      <p:pic>
        <p:nvPicPr>
          <p:cNvPr id="695" name="Google Shape;695;p75"/>
          <p:cNvPicPr preferRelativeResize="0"/>
          <p:nvPr/>
        </p:nvPicPr>
        <p:blipFill rotWithShape="1">
          <a:blip r:embed="rId3">
            <a:alphaModFix/>
          </a:blip>
          <a:srcRect r="30429"/>
          <a:stretch/>
        </p:blipFill>
        <p:spPr>
          <a:xfrm>
            <a:off x="3594775" y="4018025"/>
            <a:ext cx="3730425" cy="25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7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703" name="Google Shape;703;p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52400" algn="l" rtl="0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-US"/>
              <a:t>Quantitative Analysis</a:t>
            </a:r>
            <a:endParaRPr/>
          </a:p>
        </p:txBody>
      </p:sp>
      <p:pic>
        <p:nvPicPr>
          <p:cNvPr id="704" name="Google Shape;70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65901"/>
            <a:ext cx="9143999" cy="2243747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7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711" name="Google Shape;711;p7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kanji bushu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Japanese Word Similarity - jSIM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Japanese Word Analogy - JBATS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Kanji helps morphology related task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Bushu further improves model’s performances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Datasets downloadable at </a:t>
            </a:r>
            <a:r>
              <a:rPr lang="en-US" u="sng">
                <a:solidFill>
                  <a:schemeClr val="accent5"/>
                </a:solidFill>
                <a:hlinkClick r:id="rId3"/>
              </a:rPr>
              <a:t>http://vecto.space/</a:t>
            </a:r>
            <a:r>
              <a:rPr lang="en-US"/>
              <a:t> </a:t>
            </a:r>
            <a:endParaRPr/>
          </a:p>
        </p:txBody>
      </p:sp>
      <p:sp>
        <p:nvSpPr>
          <p:cNvPr id="712" name="Google Shape;712;p7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719" name="Google Shape;719;p7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 analogy dataset</a:t>
            </a:r>
            <a:endParaRPr/>
          </a:p>
          <a:p>
            <a:pPr marL="0" lvl="0" indent="10287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1028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1028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POLISH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1028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KOREAN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1028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RUSSIAN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1028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CHINESE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20" name="Google Shape;720;p7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9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79"/>
          <p:cNvSpPr txBox="1"/>
          <p:nvPr/>
        </p:nvSpPr>
        <p:spPr>
          <a:xfrm>
            <a:off x="378443" y="2064223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8" name="Google Shape;728;p79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061638" y="2955914"/>
            <a:ext cx="2122902" cy="1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79"/>
          <p:cNvSpPr txBox="1"/>
          <p:nvPr/>
        </p:nvSpPr>
        <p:spPr>
          <a:xfrm>
            <a:off x="378443" y="3441249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79"/>
          <p:cNvSpPr txBox="1"/>
          <p:nvPr/>
        </p:nvSpPr>
        <p:spPr>
          <a:xfrm>
            <a:off x="6145575" y="3441250"/>
            <a:ext cx="2718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Compositionality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79"/>
          <p:cNvSpPr txBox="1"/>
          <p:nvPr/>
        </p:nvSpPr>
        <p:spPr>
          <a:xfrm>
            <a:off x="6145572" y="1977939"/>
            <a:ext cx="2257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79"/>
          <p:cNvSpPr txBox="1"/>
          <p:nvPr/>
        </p:nvSpPr>
        <p:spPr>
          <a:xfrm>
            <a:off x="3202673" y="4588315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Scaling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79"/>
          <p:cNvSpPr/>
          <p:nvPr/>
        </p:nvSpPr>
        <p:spPr>
          <a:xfrm rot="-5400000">
            <a:off x="3906650" y="443557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79"/>
          <p:cNvSpPr txBox="1"/>
          <p:nvPr/>
        </p:nvSpPr>
        <p:spPr>
          <a:xfrm>
            <a:off x="2127354" y="2655200"/>
            <a:ext cx="4123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word embeddings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79"/>
          <p:cNvSpPr txBox="1"/>
          <p:nvPr/>
        </p:nvSpPr>
        <p:spPr>
          <a:xfrm>
            <a:off x="3012662" y="1306494"/>
            <a:ext cx="2352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79"/>
          <p:cNvSpPr txBox="1"/>
          <p:nvPr/>
        </p:nvSpPr>
        <p:spPr>
          <a:xfrm>
            <a:off x="154775" y="5415300"/>
            <a:ext cx="82305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b="1">
                <a:solidFill>
                  <a:schemeClr val="dk1"/>
                </a:solidFill>
              </a:rPr>
              <a:t>Distributional Hypothesis</a:t>
            </a:r>
            <a:endParaRPr sz="2100">
              <a:solidFill>
                <a:schemeClr val="dk1"/>
              </a:solidFill>
            </a:endParaRPr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>
                <a:solidFill>
                  <a:schemeClr val="dk1"/>
                </a:solidFill>
              </a:rPr>
              <a:t>words that are used and occur in the same contexts tend to purport similar meanings</a:t>
            </a:r>
            <a:endParaRPr/>
          </a:p>
        </p:txBody>
      </p:sp>
      <p:sp>
        <p:nvSpPr>
          <p:cNvPr id="737" name="Google Shape;737;p7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738" name="Google Shape;738;p79"/>
          <p:cNvSpPr/>
          <p:nvPr/>
        </p:nvSpPr>
        <p:spPr>
          <a:xfrm rot="5400000">
            <a:off x="3840650" y="2161339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79"/>
          <p:cNvSpPr/>
          <p:nvPr/>
        </p:nvSpPr>
        <p:spPr>
          <a:xfrm>
            <a:off x="2170400" y="372962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79"/>
          <p:cNvSpPr/>
          <p:nvPr/>
        </p:nvSpPr>
        <p:spPr>
          <a:xfrm rot="10800000">
            <a:off x="5510900" y="3732302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79"/>
          <p:cNvSpPr/>
          <p:nvPr/>
        </p:nvSpPr>
        <p:spPr>
          <a:xfrm rot="1800540">
            <a:off x="2170318" y="2549510"/>
            <a:ext cx="56504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79"/>
          <p:cNvSpPr/>
          <p:nvPr/>
        </p:nvSpPr>
        <p:spPr>
          <a:xfrm rot="9001041">
            <a:off x="5698218" y="2549469"/>
            <a:ext cx="56489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 of word embeddings</a:t>
            </a:r>
            <a:endParaRPr/>
          </a:p>
        </p:txBody>
      </p:sp>
      <p:sp>
        <p:nvSpPr>
          <p:cNvPr id="749" name="Google Shape;749;p8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Evaluating the evaluation methods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Given a task, which method should we use to test the quality of word embeddings?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50" name="Google Shape;750;p8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751" name="Google Shape;751;p80"/>
          <p:cNvSpPr txBox="1"/>
          <p:nvPr/>
        </p:nvSpPr>
        <p:spPr>
          <a:xfrm>
            <a:off x="65575" y="4615725"/>
            <a:ext cx="4904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Evaluating the Evaluation Methods for Word Embeddings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</a:t>
            </a:r>
            <a:r>
              <a:rPr lang="en-US" sz="1100"/>
              <a:t>Aleksandr Drozd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Work in Progress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embedding in NLP</a:t>
            </a: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899592" y="3140968"/>
            <a:ext cx="2664300" cy="1440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</a:rPr>
              <a:t>I See A Boat On The River</a:t>
            </a:r>
            <a:endParaRPr sz="1800">
              <a:solidFill>
                <a:srgbClr val="333333"/>
              </a:solidFill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3851920" y="3717032"/>
            <a:ext cx="1152000" cy="57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5117533" y="3816628"/>
            <a:ext cx="303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[0.1, 0.4, -0.3, 0.6, 0.2, -0.9]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7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 of word embeddings</a:t>
            </a:r>
            <a:endParaRPr/>
          </a:p>
        </p:txBody>
      </p:sp>
      <p:sp>
        <p:nvSpPr>
          <p:cNvPr id="758" name="Google Shape;758;p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Evaluating the evaluation methods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Given a task, which method/model should we use to test the quality of embeddings?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Cosine similarity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Euler distance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Manhattan distance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59" name="Google Shape;759;p8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pic>
        <p:nvPicPr>
          <p:cNvPr id="760" name="Google Shape;760;p81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104525" y="2934650"/>
            <a:ext cx="5220750" cy="38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 of word embeddings</a:t>
            </a:r>
            <a:endParaRPr/>
          </a:p>
        </p:txBody>
      </p:sp>
      <p:sp>
        <p:nvSpPr>
          <p:cNvPr id="767" name="Google Shape;767;p8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Evaluating the evaluation methods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Given a task, which method/model should we use to test the quality of embeddings?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68" name="Google Shape;768;p8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pic>
        <p:nvPicPr>
          <p:cNvPr id="769" name="Google Shape;76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23138"/>
            <a:ext cx="91440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903100"/>
            <a:ext cx="4449149" cy="108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 of word embeddings</a:t>
            </a:r>
            <a:endParaRPr/>
          </a:p>
        </p:txBody>
      </p:sp>
      <p:sp>
        <p:nvSpPr>
          <p:cNvPr id="777" name="Google Shape;777;p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Evaluating the evaluation methods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Experiment setups (tasks, datasets and methods)</a:t>
            </a:r>
            <a:endParaRPr/>
          </a:p>
        </p:txBody>
      </p:sp>
      <p:pic>
        <p:nvPicPr>
          <p:cNvPr id="778" name="Google Shape;77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22644"/>
            <a:ext cx="9144000" cy="3198813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8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8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 of word embeddings</a:t>
            </a:r>
            <a:endParaRPr/>
          </a:p>
        </p:txBody>
      </p:sp>
      <p:sp>
        <p:nvSpPr>
          <p:cNvPr id="786" name="Google Shape;786;p8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Evaluating the evaluation methods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Experiment setups (embeddings)</a:t>
            </a:r>
            <a:endParaRPr/>
          </a:p>
        </p:txBody>
      </p:sp>
      <p:pic>
        <p:nvPicPr>
          <p:cNvPr id="787" name="Google Shape;78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16311"/>
            <a:ext cx="9144000" cy="24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8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 of word embeddings</a:t>
            </a:r>
            <a:endParaRPr/>
          </a:p>
        </p:txBody>
      </p:sp>
      <p:sp>
        <p:nvSpPr>
          <p:cNvPr id="795" name="Google Shape;795;p8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Evaluating the evaluation methods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	Correlations between tasks</a:t>
            </a:r>
            <a:endParaRPr/>
          </a:p>
        </p:txBody>
      </p:sp>
      <p:pic>
        <p:nvPicPr>
          <p:cNvPr id="796" name="Google Shape;796;p85"/>
          <p:cNvPicPr preferRelativeResize="0"/>
          <p:nvPr/>
        </p:nvPicPr>
        <p:blipFill rotWithShape="1">
          <a:blip r:embed="rId3">
            <a:alphaModFix/>
          </a:blip>
          <a:srcRect b="49563"/>
          <a:stretch/>
        </p:blipFill>
        <p:spPr>
          <a:xfrm>
            <a:off x="196700" y="2700796"/>
            <a:ext cx="8750600" cy="28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8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 of word embeddings</a:t>
            </a:r>
            <a:endParaRPr/>
          </a:p>
        </p:txBody>
      </p:sp>
      <p:sp>
        <p:nvSpPr>
          <p:cNvPr id="804" name="Google Shape;804;p8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Evaluating the evaluation methods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	Correlations between methods within the same task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5" name="Google Shape;805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150" y="3068338"/>
            <a:ext cx="7610475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8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813" name="Google Shape;813;p8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ANY methods can be used for evaluating word embeddings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Simple methods are preferred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implementation simplicity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time efficiency</a:t>
            </a:r>
            <a:endParaRPr/>
          </a:p>
        </p:txBody>
      </p:sp>
      <p:sp>
        <p:nvSpPr>
          <p:cNvPr id="814" name="Google Shape;814;p8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88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Overview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88"/>
          <p:cNvSpPr txBox="1"/>
          <p:nvPr/>
        </p:nvSpPr>
        <p:spPr>
          <a:xfrm>
            <a:off x="378443" y="2064223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2" name="Google Shape;822;p88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061638" y="2955914"/>
            <a:ext cx="2122902" cy="1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88"/>
          <p:cNvSpPr txBox="1"/>
          <p:nvPr/>
        </p:nvSpPr>
        <p:spPr>
          <a:xfrm>
            <a:off x="378443" y="3441249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88"/>
          <p:cNvSpPr txBox="1"/>
          <p:nvPr/>
        </p:nvSpPr>
        <p:spPr>
          <a:xfrm>
            <a:off x="6145575" y="3441250"/>
            <a:ext cx="2718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Compositionality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88"/>
          <p:cNvSpPr txBox="1"/>
          <p:nvPr/>
        </p:nvSpPr>
        <p:spPr>
          <a:xfrm>
            <a:off x="6145572" y="1977939"/>
            <a:ext cx="2257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88"/>
          <p:cNvSpPr txBox="1"/>
          <p:nvPr/>
        </p:nvSpPr>
        <p:spPr>
          <a:xfrm>
            <a:off x="3202673" y="4588315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Scaling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88"/>
          <p:cNvSpPr/>
          <p:nvPr/>
        </p:nvSpPr>
        <p:spPr>
          <a:xfrm rot="-5400000">
            <a:off x="3906650" y="443557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8"/>
          <p:cNvSpPr txBox="1"/>
          <p:nvPr/>
        </p:nvSpPr>
        <p:spPr>
          <a:xfrm>
            <a:off x="2127354" y="2655200"/>
            <a:ext cx="4123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word embeddings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88"/>
          <p:cNvSpPr txBox="1"/>
          <p:nvPr/>
        </p:nvSpPr>
        <p:spPr>
          <a:xfrm>
            <a:off x="3012662" y="1306494"/>
            <a:ext cx="2352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88"/>
          <p:cNvSpPr txBox="1"/>
          <p:nvPr/>
        </p:nvSpPr>
        <p:spPr>
          <a:xfrm>
            <a:off x="154775" y="5415300"/>
            <a:ext cx="82305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b="1">
                <a:solidFill>
                  <a:schemeClr val="dk1"/>
                </a:solidFill>
              </a:rPr>
              <a:t>Distributional Hypothesis</a:t>
            </a:r>
            <a:endParaRPr sz="2100">
              <a:solidFill>
                <a:schemeClr val="dk1"/>
              </a:solidFill>
            </a:endParaRPr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>
                <a:solidFill>
                  <a:schemeClr val="dk1"/>
                </a:solidFill>
              </a:rPr>
              <a:t>words that are used and occur in the same contexts tend to purport similar meanings</a:t>
            </a:r>
            <a:endParaRPr/>
          </a:p>
        </p:txBody>
      </p:sp>
      <p:sp>
        <p:nvSpPr>
          <p:cNvPr id="831" name="Google Shape;831;p8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832" name="Google Shape;832;p88"/>
          <p:cNvSpPr/>
          <p:nvPr/>
        </p:nvSpPr>
        <p:spPr>
          <a:xfrm rot="5400000">
            <a:off x="3840650" y="2161339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8"/>
          <p:cNvSpPr/>
          <p:nvPr/>
        </p:nvSpPr>
        <p:spPr>
          <a:xfrm>
            <a:off x="2170400" y="372962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8"/>
          <p:cNvSpPr/>
          <p:nvPr/>
        </p:nvSpPr>
        <p:spPr>
          <a:xfrm rot="10800000">
            <a:off x="5510900" y="3732302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8"/>
          <p:cNvSpPr/>
          <p:nvPr/>
        </p:nvSpPr>
        <p:spPr>
          <a:xfrm rot="1800540">
            <a:off x="2170318" y="2549510"/>
            <a:ext cx="56504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8"/>
          <p:cNvSpPr/>
          <p:nvPr/>
        </p:nvSpPr>
        <p:spPr>
          <a:xfrm rot="9001041">
            <a:off x="5698218" y="2549469"/>
            <a:ext cx="56489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8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843" name="Google Shape;843;p8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44" name="Google Shape;844;p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pic>
        <p:nvPicPr>
          <p:cNvPr id="845" name="Google Shape;845;p89"/>
          <p:cNvPicPr preferRelativeResize="0"/>
          <p:nvPr/>
        </p:nvPicPr>
        <p:blipFill rotWithShape="1">
          <a:blip r:embed="rId3">
            <a:alphaModFix/>
          </a:blip>
          <a:srcRect t="42406" r="51950" b="3489"/>
          <a:stretch/>
        </p:blipFill>
        <p:spPr>
          <a:xfrm>
            <a:off x="318850" y="1690825"/>
            <a:ext cx="3310750" cy="408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89"/>
          <p:cNvSpPr txBox="1"/>
          <p:nvPr/>
        </p:nvSpPr>
        <p:spPr>
          <a:xfrm>
            <a:off x="0" y="6278425"/>
            <a:ext cx="5319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Subword-level Composition Functions for Learning Word Embeddings</a:t>
            </a:r>
            <a:r>
              <a:rPr lang="en-US" sz="1100">
                <a:solidFill>
                  <a:schemeClr val="dk1"/>
                </a:solidFill>
              </a:rPr>
              <a:t> [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PDF</a:t>
            </a:r>
            <a:r>
              <a:rPr lang="en-US" sz="1100">
                <a:solidFill>
                  <a:schemeClr val="dk1"/>
                </a:solidFill>
              </a:rPr>
              <a:t>]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Tao Liu, Xiaoyong Du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NAACL workshop SCLeM 2018</a:t>
            </a:r>
            <a:r>
              <a:rPr lang="en-US" sz="1100">
                <a:solidFill>
                  <a:schemeClr val="dk1"/>
                </a:solidFill>
              </a:rPr>
              <a:t>, New Orleans, Louisiana.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47" name="Google Shape;847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7325" y="536675"/>
            <a:ext cx="6136677" cy="21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9600" y="2853775"/>
            <a:ext cx="5074225" cy="30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89"/>
          <p:cNvSpPr/>
          <p:nvPr/>
        </p:nvSpPr>
        <p:spPr>
          <a:xfrm>
            <a:off x="5897100" y="931950"/>
            <a:ext cx="1671600" cy="173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89"/>
          <p:cNvSpPr/>
          <p:nvPr/>
        </p:nvSpPr>
        <p:spPr>
          <a:xfrm>
            <a:off x="3916400" y="5196825"/>
            <a:ext cx="4500600" cy="197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89"/>
          <p:cNvSpPr/>
          <p:nvPr/>
        </p:nvSpPr>
        <p:spPr>
          <a:xfrm>
            <a:off x="3916400" y="4499175"/>
            <a:ext cx="4500600" cy="197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858" name="Google Shape;858;p9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59" name="Google Shape;859;p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  <p:pic>
        <p:nvPicPr>
          <p:cNvPr id="860" name="Google Shape;86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71563"/>
            <a:ext cx="9143999" cy="241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embedding in NLP</a:t>
            </a: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l="49510"/>
          <a:stretch/>
        </p:blipFill>
        <p:spPr>
          <a:xfrm>
            <a:off x="762026" y="1502800"/>
            <a:ext cx="7275251" cy="49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5148064" y="6573274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https://blog.csdn.net/zchang81/article/details/61918577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8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9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867" name="Google Shape;867;p91"/>
          <p:cNvSpPr txBox="1">
            <a:spLocks noGrp="1"/>
          </p:cNvSpPr>
          <p:nvPr>
            <p:ph type="body" idx="1"/>
          </p:nvPr>
        </p:nvSpPr>
        <p:spPr>
          <a:xfrm>
            <a:off x="3629600" y="1809025"/>
            <a:ext cx="5434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around 1 hour on 100M corpus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/>
              <a:t>Wikipedia: 12G</a:t>
            </a:r>
            <a:endParaRPr sz="180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/>
              <a:t>	5 days</a:t>
            </a:r>
            <a:endParaRPr sz="180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/>
              <a:t>Common Crawl: 215 G May 2018 - June 2018</a:t>
            </a:r>
            <a:endParaRPr sz="180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3 months</a:t>
            </a:r>
            <a:endParaRPr sz="1800"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800"/>
              <a:t>	</a:t>
            </a:r>
            <a:endParaRPr sz="1800"/>
          </a:p>
        </p:txBody>
      </p:sp>
      <p:sp>
        <p:nvSpPr>
          <p:cNvPr id="868" name="Google Shape;868;p9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  <p:sp>
        <p:nvSpPr>
          <p:cNvPr id="869" name="Google Shape;869;p91"/>
          <p:cNvSpPr txBox="1"/>
          <p:nvPr/>
        </p:nvSpPr>
        <p:spPr>
          <a:xfrm>
            <a:off x="5319000" y="6278425"/>
            <a:ext cx="34065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Scaling Word2Vec with Uniform Word Sampling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Satoshi Matsuoka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SWoPP 2018</a:t>
            </a:r>
            <a:r>
              <a:rPr lang="en-US" sz="1100">
                <a:solidFill>
                  <a:schemeClr val="dk1"/>
                </a:solidFill>
              </a:rPr>
              <a:t>, Kumamoto, Japan.</a:t>
            </a:r>
            <a:endParaRPr/>
          </a:p>
        </p:txBody>
      </p:sp>
      <p:pic>
        <p:nvPicPr>
          <p:cNvPr id="870" name="Google Shape;870;p91"/>
          <p:cNvPicPr preferRelativeResize="0"/>
          <p:nvPr/>
        </p:nvPicPr>
        <p:blipFill rotWithShape="1">
          <a:blip r:embed="rId3">
            <a:alphaModFix/>
          </a:blip>
          <a:srcRect t="42406" r="51950" b="3489"/>
          <a:stretch/>
        </p:blipFill>
        <p:spPr>
          <a:xfrm>
            <a:off x="318850" y="1690825"/>
            <a:ext cx="3310750" cy="408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91"/>
          <p:cNvSpPr txBox="1"/>
          <p:nvPr/>
        </p:nvSpPr>
        <p:spPr>
          <a:xfrm>
            <a:off x="0" y="6278425"/>
            <a:ext cx="5319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Subword-level Composition Functions for Learning Word Embeddings</a:t>
            </a:r>
            <a:r>
              <a:rPr lang="en-US" sz="1100">
                <a:solidFill>
                  <a:schemeClr val="dk1"/>
                </a:solidFill>
              </a:rPr>
              <a:t> [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PDF</a:t>
            </a:r>
            <a:r>
              <a:rPr lang="en-US" sz="1100">
                <a:solidFill>
                  <a:schemeClr val="dk1"/>
                </a:solidFill>
              </a:rPr>
              <a:t>]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Tao Liu, Xiaoyong Du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NAACL workshop SCLeM 2018</a:t>
            </a:r>
            <a:r>
              <a:rPr lang="en-US" sz="1100">
                <a:solidFill>
                  <a:schemeClr val="dk1"/>
                </a:solidFill>
              </a:rPr>
              <a:t>, New Orleans, Louisiana.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9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878" name="Google Shape;878;p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79" name="Google Shape;879;p9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  <p:sp>
        <p:nvSpPr>
          <p:cNvPr id="880" name="Google Shape;880;p92"/>
          <p:cNvSpPr txBox="1"/>
          <p:nvPr/>
        </p:nvSpPr>
        <p:spPr>
          <a:xfrm>
            <a:off x="5737400" y="6278400"/>
            <a:ext cx="34065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Scaling Word2Vec with Uniform Word Sampling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Satoshi Matsuoka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SWoPP 2018</a:t>
            </a:r>
            <a:r>
              <a:rPr lang="en-US" sz="1100">
                <a:solidFill>
                  <a:schemeClr val="dk1"/>
                </a:solidFill>
              </a:rPr>
              <a:t>, Kumamoto, Japan.</a:t>
            </a:r>
            <a:endParaRPr/>
          </a:p>
        </p:txBody>
      </p:sp>
      <p:pic>
        <p:nvPicPr>
          <p:cNvPr id="881" name="Google Shape;881;p92"/>
          <p:cNvPicPr preferRelativeResize="0"/>
          <p:nvPr/>
        </p:nvPicPr>
        <p:blipFill rotWithShape="1">
          <a:blip r:embed="rId3">
            <a:alphaModFix/>
          </a:blip>
          <a:srcRect t="42406" r="51950" b="3489"/>
          <a:stretch/>
        </p:blipFill>
        <p:spPr>
          <a:xfrm>
            <a:off x="318850" y="1690825"/>
            <a:ext cx="3310750" cy="408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92"/>
          <p:cNvSpPr txBox="1"/>
          <p:nvPr/>
        </p:nvSpPr>
        <p:spPr>
          <a:xfrm>
            <a:off x="0" y="6278425"/>
            <a:ext cx="5319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Subword-level Composition Functions for Learning Word Embeddings</a:t>
            </a:r>
            <a:r>
              <a:rPr lang="en-US" sz="1100">
                <a:solidFill>
                  <a:schemeClr val="dk1"/>
                </a:solidFill>
              </a:rPr>
              <a:t> [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PDF</a:t>
            </a:r>
            <a:r>
              <a:rPr lang="en-US" sz="1100">
                <a:solidFill>
                  <a:schemeClr val="dk1"/>
                </a:solidFill>
              </a:rPr>
              <a:t>]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Tao Liu, Xiaoyong Du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NAACL workshop SCLeM 2018</a:t>
            </a:r>
            <a:r>
              <a:rPr lang="en-US" sz="1100">
                <a:solidFill>
                  <a:schemeClr val="dk1"/>
                </a:solidFill>
              </a:rPr>
              <a:t>, New Orleans, Louisiana.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83" name="Google Shape;883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9600" y="2001015"/>
            <a:ext cx="5319001" cy="396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9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889" name="Google Shape;889;p9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Word2Vec-Chainer （Subword-CNN）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</p:txBody>
      </p:sp>
      <p:sp>
        <p:nvSpPr>
          <p:cNvPr id="890" name="Google Shape;890;p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  <p:pic>
        <p:nvPicPr>
          <p:cNvPr id="891" name="Google Shape;89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88" y="2417375"/>
            <a:ext cx="8676837" cy="39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9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Profiling Training Speed on GPUs</a:t>
            </a:r>
            <a:endParaRPr/>
          </a:p>
        </p:txBody>
      </p:sp>
      <p:sp>
        <p:nvSpPr>
          <p:cNvPr id="897" name="Google Shape;897;p9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246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27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/>
              <a:t>dot product</a:t>
            </a:r>
            <a:r>
              <a:rPr lang="en-US" sz="1400"/>
              <a:t>: calculate the row-wise dot product of two input matrices directly using CuPy.</a:t>
            </a:r>
            <a:endParaRPr sz="1400"/>
          </a:p>
          <a:p>
            <a:pPr marL="171450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/>
              <a:t>loss function</a:t>
            </a:r>
            <a:r>
              <a:rPr lang="en-US" sz="1400"/>
              <a:t>: calculate the loss of two input matrices directly using CuPy. </a:t>
            </a:r>
            <a:endParaRPr sz="1400"/>
          </a:p>
          <a:p>
            <a:pPr marL="171450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/>
              <a:t>forward pass</a:t>
            </a:r>
            <a:r>
              <a:rPr lang="en-US" sz="1400"/>
              <a:t>: calculate the loss of a batch of word pairs using Chainer.</a:t>
            </a:r>
            <a:endParaRPr sz="1400"/>
          </a:p>
          <a:p>
            <a:pPr marL="171450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/>
              <a:t>all operations</a:t>
            </a:r>
            <a:r>
              <a:rPr lang="en-US" sz="1400"/>
              <a:t>: train the full model using Chainer.</a:t>
            </a:r>
            <a:endParaRPr sz="1400"/>
          </a:p>
        </p:txBody>
      </p:sp>
      <p:pic>
        <p:nvPicPr>
          <p:cNvPr id="898" name="Google Shape;89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502" y="1825625"/>
            <a:ext cx="5078373" cy="46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Issues with Large Batch Size</a:t>
            </a:r>
            <a:endParaRPr/>
          </a:p>
        </p:txBody>
      </p:sp>
      <p:sp>
        <p:nvSpPr>
          <p:cNvPr id="905" name="Google Shape;905;p9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Tesla K80 GPU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12G Memory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•"/>
            </a:pPr>
            <a:r>
              <a:rPr lang="en-US"/>
              <a:t>maximum batch size 2^16=65536</a:t>
            </a:r>
            <a:endParaRPr/>
          </a:p>
        </p:txBody>
      </p:sp>
      <p:pic>
        <p:nvPicPr>
          <p:cNvPr id="906" name="Google Shape;90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525" y="3316550"/>
            <a:ext cx="4404525" cy="35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9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Issues with Large Batch Size</a:t>
            </a:r>
            <a:endParaRPr/>
          </a:p>
        </p:txBody>
      </p:sp>
      <p:sp>
        <p:nvSpPr>
          <p:cNvPr id="913" name="Google Shape;913;p9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</p:txBody>
      </p:sp>
      <p:pic>
        <p:nvPicPr>
          <p:cNvPr id="914" name="Google Shape;91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100" y="2712027"/>
            <a:ext cx="7137750" cy="30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96"/>
          <p:cNvSpPr txBox="1"/>
          <p:nvPr/>
        </p:nvSpPr>
        <p:spPr>
          <a:xfrm>
            <a:off x="3435575" y="6176825"/>
            <a:ext cx="57696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Keskar, N. S., Mudigere, D., Nocedal, J., Smelyanskiy, M.and Tang, P. T. P.: On large-batch training for deep learning: Generalization gap and sharp minima, arXiv preprintarXiv:1609.04836 (2016).</a:t>
            </a:r>
            <a:endParaRPr sz="12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9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Issues with Large Batch Size</a:t>
            </a:r>
            <a:endParaRPr/>
          </a:p>
        </p:txBody>
      </p:sp>
      <p:sp>
        <p:nvSpPr>
          <p:cNvPr id="922" name="Google Shape;922;p9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batch size of W2V-Chainer</a:t>
            </a:r>
            <a:endParaRPr/>
          </a:p>
          <a:p>
            <a:pPr marL="914400" marR="0" lvl="1" indent="-3619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2^10=1024</a:t>
            </a:r>
            <a:endParaRPr/>
          </a:p>
        </p:txBody>
      </p:sp>
      <p:pic>
        <p:nvPicPr>
          <p:cNvPr id="923" name="Google Shape;923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625" y="1315700"/>
            <a:ext cx="4252850" cy="55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" y="3564050"/>
            <a:ext cx="4354574" cy="32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9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9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Issue with Low-Frequency Words</a:t>
            </a:r>
            <a:endParaRPr/>
          </a:p>
        </p:txBody>
      </p:sp>
      <p:sp>
        <p:nvSpPr>
          <p:cNvPr id="931" name="Google Shape;931;p9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Number of updates depend on the frequency 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•"/>
            </a:pPr>
            <a:r>
              <a:rPr lang="en-US"/>
              <a:t>The vector of ‘of’ updates 10000 times more than the vector of ‘salaries’  </a:t>
            </a:r>
            <a:endParaRPr/>
          </a:p>
        </p:txBody>
      </p:sp>
      <p:pic>
        <p:nvPicPr>
          <p:cNvPr id="932" name="Google Shape;93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625" y="3416296"/>
            <a:ext cx="5881375" cy="34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9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pic>
        <p:nvPicPr>
          <p:cNvPr id="934" name="Google Shape;934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42350"/>
            <a:ext cx="2295490" cy="38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98"/>
          <p:cNvSpPr/>
          <p:nvPr/>
        </p:nvSpPr>
        <p:spPr>
          <a:xfrm>
            <a:off x="1767433" y="5146395"/>
            <a:ext cx="1636200" cy="13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9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Word Sampling (W2V-UWS)</a:t>
            </a:r>
            <a:endParaRPr/>
          </a:p>
        </p:txBody>
      </p:sp>
      <p:sp>
        <p:nvSpPr>
          <p:cNvPr id="942" name="Google Shape;942;p9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Treat words equally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Fix the number of contextual words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Batch size equals to the vocabulary size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10,000 ~ 100,000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17145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43" name="Google Shape;943;p9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Uniform Word Sampling</a:t>
            </a:r>
            <a:endParaRPr/>
          </a:p>
        </p:txBody>
      </p:sp>
      <p:sp>
        <p:nvSpPr>
          <p:cNvPr id="950" name="Google Shape;950;p10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</p:txBody>
      </p:sp>
      <p:pic>
        <p:nvPicPr>
          <p:cNvPr id="951" name="Google Shape;951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25" y="1898725"/>
            <a:ext cx="3059450" cy="487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275" y="2265900"/>
            <a:ext cx="3952126" cy="459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10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954" name="Google Shape;954;p100"/>
          <p:cNvSpPr/>
          <p:nvPr/>
        </p:nvSpPr>
        <p:spPr>
          <a:xfrm>
            <a:off x="2709675" y="4578525"/>
            <a:ext cx="2180700" cy="177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00"/>
          <p:cNvSpPr/>
          <p:nvPr/>
        </p:nvSpPr>
        <p:spPr>
          <a:xfrm>
            <a:off x="8156975" y="4955625"/>
            <a:ext cx="837900" cy="13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embedding in NLP</a:t>
            </a: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1146554" y="1592425"/>
            <a:ext cx="6850901" cy="49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>
            <a:off x="5148064" y="6573274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https://blog.csdn.net/zchang81/article/details/61918577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9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0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Uniform Word Sampling</a:t>
            </a:r>
            <a:endParaRPr/>
          </a:p>
        </p:txBody>
      </p:sp>
      <p:sp>
        <p:nvSpPr>
          <p:cNvPr id="961" name="Google Shape;961;p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</p:txBody>
      </p:sp>
      <p:pic>
        <p:nvPicPr>
          <p:cNvPr id="962" name="Google Shape;96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234" y="1554275"/>
            <a:ext cx="5637542" cy="5167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1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Uniform Word Sampling</a:t>
            </a:r>
            <a:endParaRPr/>
          </a:p>
        </p:txBody>
      </p:sp>
      <p:sp>
        <p:nvSpPr>
          <p:cNvPr id="969" name="Google Shape;969;p10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/>
          </a:p>
        </p:txBody>
      </p:sp>
      <p:pic>
        <p:nvPicPr>
          <p:cNvPr id="970" name="Google Shape;97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100" y="4936674"/>
            <a:ext cx="5061025" cy="11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096" y="2262375"/>
            <a:ext cx="4850926" cy="10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1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0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978" name="Google Shape;978;p10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Impact of context size</a:t>
            </a:r>
            <a:endParaRPr/>
          </a:p>
          <a:p>
            <a:pPr marL="514350" marR="0" lvl="1" indent="-190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65536</a:t>
            </a:r>
            <a:endParaRPr/>
          </a:p>
        </p:txBody>
      </p:sp>
      <p:pic>
        <p:nvPicPr>
          <p:cNvPr id="979" name="Google Shape;979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574" y="0"/>
            <a:ext cx="50008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0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0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987" name="Google Shape;987;p10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88" name="Google Shape;988;p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  <p:pic>
        <p:nvPicPr>
          <p:cNvPr id="989" name="Google Shape;989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2" y="3592727"/>
            <a:ext cx="9076549" cy="12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0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995" name="Google Shape;995;p10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Losses of high-frequent and low-frequent words </a:t>
            </a:r>
            <a:endParaRPr/>
          </a:p>
        </p:txBody>
      </p:sp>
      <p:sp>
        <p:nvSpPr>
          <p:cNvPr id="996" name="Google Shape;996;p10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  <p:pic>
        <p:nvPicPr>
          <p:cNvPr id="997" name="Google Shape;997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2427525"/>
            <a:ext cx="7483476" cy="44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0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1003" name="Google Shape;1003;p10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Losses of high-frequency and low-frequency words </a:t>
            </a:r>
            <a:endParaRPr/>
          </a:p>
        </p:txBody>
      </p:sp>
      <p:pic>
        <p:nvPicPr>
          <p:cNvPr id="1004" name="Google Shape;100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750" y="2407850"/>
            <a:ext cx="5866925" cy="445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1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0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1011" name="Google Shape;1011;p10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Scaling with Multiple GPUs and Nodes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Compared to baseline</a:t>
            </a:r>
            <a:endParaRPr/>
          </a:p>
          <a:p>
            <a:pPr marL="857250" marR="0" lvl="2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2 times faster on single GPU</a:t>
            </a:r>
            <a:endParaRPr/>
          </a:p>
          <a:p>
            <a:pPr marL="514350" marR="0" lvl="1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Compared to single GPU speed</a:t>
            </a:r>
            <a:endParaRPr/>
          </a:p>
          <a:p>
            <a:pPr marL="857250" marR="0" lvl="2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5.5 times faster on 8 GPUs</a:t>
            </a:r>
            <a:endParaRPr/>
          </a:p>
          <a:p>
            <a:pPr marL="857250" marR="0" lvl="2" indent="-171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•"/>
            </a:pPr>
            <a:r>
              <a:rPr lang="en-US"/>
              <a:t>7.5 times faster on 16 GPUs</a:t>
            </a:r>
            <a:endParaRPr/>
          </a:p>
        </p:txBody>
      </p:sp>
      <p:sp>
        <p:nvSpPr>
          <p:cNvPr id="1012" name="Google Shape;1012;p10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  <p:pic>
        <p:nvPicPr>
          <p:cNvPr id="1013" name="Google Shape;101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29" y="3416300"/>
            <a:ext cx="4614372" cy="34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107"/>
          <p:cNvSpPr txBox="1"/>
          <p:nvPr/>
        </p:nvSpPr>
        <p:spPr>
          <a:xfrm>
            <a:off x="287875" y="6001975"/>
            <a:ext cx="34065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Scaling Word2Vec with Uniform Word Sampling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Satoshi Matsuoka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SWoPP 2018</a:t>
            </a:r>
            <a:r>
              <a:rPr lang="en-US" sz="1100">
                <a:solidFill>
                  <a:schemeClr val="dk1"/>
                </a:solidFill>
              </a:rPr>
              <a:t>, Kumamoto, Japan.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0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020" name="Google Shape;1020;p10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Word2Vec with Uniform Word Sampling (W2V-UWS)</a:t>
            </a:r>
            <a:endParaRPr/>
          </a:p>
          <a:p>
            <a:pPr marL="514350" lvl="1" indent="-171450" algn="l" rtl="0"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treats high-frequency and low-frequency words equally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The batch size is equal to the vocabulary size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2 times faster on single GPU</a:t>
            </a:r>
            <a:endParaRPr/>
          </a:p>
          <a:p>
            <a:pPr marL="171450" lvl="0" indent="-1714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Scales well</a:t>
            </a:r>
            <a:endParaRPr/>
          </a:p>
        </p:txBody>
      </p:sp>
      <p:sp>
        <p:nvSpPr>
          <p:cNvPr id="1021" name="Google Shape;1021;p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  <p:sp>
        <p:nvSpPr>
          <p:cNvPr id="1022" name="Google Shape;1022;p108"/>
          <p:cNvSpPr txBox="1"/>
          <p:nvPr/>
        </p:nvSpPr>
        <p:spPr>
          <a:xfrm>
            <a:off x="287875" y="6001975"/>
            <a:ext cx="34065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Scaling Word2Vec with Uniform Word Sampling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Bofang Li</a:t>
            </a:r>
            <a:r>
              <a:rPr lang="en-US" sz="1100">
                <a:solidFill>
                  <a:schemeClr val="dk1"/>
                </a:solidFill>
              </a:rPr>
              <a:t>, Aleksandr Drozd, Satoshi Matsuoka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</a:rPr>
              <a:t>SWoPP 2018</a:t>
            </a:r>
            <a:r>
              <a:rPr lang="en-US" sz="1100">
                <a:solidFill>
                  <a:schemeClr val="dk1"/>
                </a:solidFill>
              </a:rPr>
              <a:t>, Kumamoto, Japan.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09"/>
          <p:cNvSpPr txBox="1"/>
          <p:nvPr/>
        </p:nvSpPr>
        <p:spPr>
          <a:xfrm>
            <a:off x="628560" y="365040"/>
            <a:ext cx="78864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Conclusion 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109"/>
          <p:cNvSpPr txBox="1"/>
          <p:nvPr/>
        </p:nvSpPr>
        <p:spPr>
          <a:xfrm>
            <a:off x="378443" y="2064223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Objective Functions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0" name="Google Shape;1030;p109"/>
          <p:cNvPicPr preferRelativeResize="0"/>
          <p:nvPr/>
        </p:nvPicPr>
        <p:blipFill rotWithShape="1">
          <a:blip r:embed="rId3">
            <a:alphaModFix/>
          </a:blip>
          <a:srcRect r="52453"/>
          <a:stretch/>
        </p:blipFill>
        <p:spPr>
          <a:xfrm>
            <a:off x="3061638" y="2955914"/>
            <a:ext cx="2122902" cy="1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109"/>
          <p:cNvSpPr txBox="1"/>
          <p:nvPr/>
        </p:nvSpPr>
        <p:spPr>
          <a:xfrm>
            <a:off x="378443" y="3441249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Context Definition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109"/>
          <p:cNvSpPr txBox="1"/>
          <p:nvPr/>
        </p:nvSpPr>
        <p:spPr>
          <a:xfrm>
            <a:off x="6145575" y="3441250"/>
            <a:ext cx="2718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Compositionality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(Word)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Englihsh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Japanese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109"/>
          <p:cNvSpPr txBox="1"/>
          <p:nvPr/>
        </p:nvSpPr>
        <p:spPr>
          <a:xfrm>
            <a:off x="6145572" y="1977939"/>
            <a:ext cx="22575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109"/>
          <p:cNvSpPr txBox="1"/>
          <p:nvPr/>
        </p:nvSpPr>
        <p:spPr>
          <a:xfrm>
            <a:off x="3202673" y="4588315"/>
            <a:ext cx="1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Scaling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109"/>
          <p:cNvSpPr/>
          <p:nvPr/>
        </p:nvSpPr>
        <p:spPr>
          <a:xfrm rot="-5400000">
            <a:off x="3906650" y="443557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09"/>
          <p:cNvSpPr txBox="1"/>
          <p:nvPr/>
        </p:nvSpPr>
        <p:spPr>
          <a:xfrm>
            <a:off x="2127354" y="2655200"/>
            <a:ext cx="4123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word embeddings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109"/>
          <p:cNvSpPr txBox="1"/>
          <p:nvPr/>
        </p:nvSpPr>
        <p:spPr>
          <a:xfrm>
            <a:off x="3012662" y="1306494"/>
            <a:ext cx="23529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109"/>
          <p:cNvSpPr txBox="1"/>
          <p:nvPr/>
        </p:nvSpPr>
        <p:spPr>
          <a:xfrm>
            <a:off x="154775" y="5415300"/>
            <a:ext cx="82305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Distributional Hypothesis</a:t>
            </a:r>
            <a:endParaRPr sz="2100" dirty="0">
              <a:solidFill>
                <a:schemeClr val="dk1"/>
              </a:solidFill>
            </a:endParaRPr>
          </a:p>
          <a:p>
            <a:pPr marL="514350" lvl="1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words that are used and occur in the same contexts tend to purport similar meanings</a:t>
            </a:r>
            <a:endParaRPr dirty="0"/>
          </a:p>
        </p:txBody>
      </p:sp>
      <p:sp>
        <p:nvSpPr>
          <p:cNvPr id="1039" name="Google Shape;1039;p10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  <p:sp>
        <p:nvSpPr>
          <p:cNvPr id="1040" name="Google Shape;1040;p109"/>
          <p:cNvSpPr/>
          <p:nvPr/>
        </p:nvSpPr>
        <p:spPr>
          <a:xfrm rot="5400000">
            <a:off x="3840650" y="2161339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09"/>
          <p:cNvSpPr/>
          <p:nvPr/>
        </p:nvSpPr>
        <p:spPr>
          <a:xfrm>
            <a:off x="2170400" y="3729627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09"/>
          <p:cNvSpPr/>
          <p:nvPr/>
        </p:nvSpPr>
        <p:spPr>
          <a:xfrm rot="10800000">
            <a:off x="5510900" y="3732302"/>
            <a:ext cx="564900" cy="323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09"/>
          <p:cNvSpPr/>
          <p:nvPr/>
        </p:nvSpPr>
        <p:spPr>
          <a:xfrm rot="1800540">
            <a:off x="2170318" y="2549510"/>
            <a:ext cx="56504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09"/>
          <p:cNvSpPr/>
          <p:nvPr/>
        </p:nvSpPr>
        <p:spPr>
          <a:xfrm rot="9001041">
            <a:off x="5698218" y="2549469"/>
            <a:ext cx="564896" cy="3235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谢谢大家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67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4866</Words>
  <Application>Microsoft Macintosh PowerPoint</Application>
  <PresentationFormat>On-screen Show (4:3)</PresentationFormat>
  <Paragraphs>869</Paragraphs>
  <Slides>102</Slides>
  <Notes>100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Microsoft Yahei</vt:lpstr>
      <vt:lpstr>Times New Roman</vt:lpstr>
      <vt:lpstr>Calibri</vt:lpstr>
      <vt:lpstr>Palatino Linotype</vt:lpstr>
      <vt:lpstr>Arial</vt:lpstr>
      <vt:lpstr>Verdana</vt:lpstr>
      <vt:lpstr>Simple Light</vt:lpstr>
      <vt:lpstr>词向量研究心得</vt:lpstr>
      <vt:lpstr>PowerPoint Presentation</vt:lpstr>
      <vt:lpstr>PowerPoint Presentation</vt:lpstr>
      <vt:lpstr>What is embedding in NLP</vt:lpstr>
      <vt:lpstr>What is embedding in NLP</vt:lpstr>
      <vt:lpstr>What is embedding in NLP</vt:lpstr>
      <vt:lpstr>What is embedding in NLP</vt:lpstr>
      <vt:lpstr>What is embedding in NLP</vt:lpstr>
      <vt:lpstr>What is embedding in NLP</vt:lpstr>
      <vt:lpstr>What is embedding in NLP</vt:lpstr>
      <vt:lpstr>How to train word embedding model</vt:lpstr>
      <vt:lpstr>How to train word embedding model</vt:lpstr>
      <vt:lpstr>How to train word embedding model</vt:lpstr>
      <vt:lpstr>How to train word embedding model</vt:lpstr>
      <vt:lpstr>What is Word2Vec</vt:lpstr>
      <vt:lpstr>What is Word2Vec</vt:lpstr>
      <vt:lpstr>What is Word2Vec</vt:lpstr>
      <vt:lpstr>How to evaluate word embedding model</vt:lpstr>
      <vt:lpstr>How to evaluate word embedding model</vt:lpstr>
      <vt:lpstr>How to evaluate word embedding model</vt:lpstr>
      <vt:lpstr>How to evaluate word embedding model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</vt:lpstr>
      <vt:lpstr>PowerPoint Presentation</vt:lpstr>
      <vt:lpstr>Overview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Subword-level Word Embeddings</vt:lpstr>
      <vt:lpstr>Subword-level Word Embeddings</vt:lpstr>
      <vt:lpstr>Subword-level Word Embeddings</vt:lpstr>
      <vt:lpstr>Subword-level Word Embeddings</vt:lpstr>
      <vt:lpstr>Subword-level Word Embeddings</vt:lpstr>
      <vt:lpstr>Memory </vt:lpstr>
      <vt:lpstr>Experiments</vt:lpstr>
      <vt:lpstr>Experiments</vt:lpstr>
      <vt:lpstr>Experiments</vt:lpstr>
      <vt:lpstr>Experiments</vt:lpstr>
      <vt:lpstr>Conclusion</vt:lpstr>
      <vt:lpstr>PowerPoint Presentation</vt:lpstr>
      <vt:lpstr>PowerPoint Presentation</vt:lpstr>
      <vt:lpstr>Japanese subword-level word embeddings</vt:lpstr>
      <vt:lpstr>Japanese subword-level word embeddings</vt:lpstr>
      <vt:lpstr>Datasets</vt:lpstr>
      <vt:lpstr>Datasets</vt:lpstr>
      <vt:lpstr>Datasets</vt:lpstr>
      <vt:lpstr>Experiments</vt:lpstr>
      <vt:lpstr>Experiments</vt:lpstr>
      <vt:lpstr>Conclusion</vt:lpstr>
      <vt:lpstr>Future work</vt:lpstr>
      <vt:lpstr>PowerPoint Presentation</vt:lpstr>
      <vt:lpstr>Evaluation of word embeddings</vt:lpstr>
      <vt:lpstr>Evaluation of word embeddings</vt:lpstr>
      <vt:lpstr>Evaluation of word embeddings</vt:lpstr>
      <vt:lpstr>Evaluation of word embeddings</vt:lpstr>
      <vt:lpstr>Evaluation of word embeddings</vt:lpstr>
      <vt:lpstr>Evaluation of word embeddings</vt:lpstr>
      <vt:lpstr>Evaluation of word embeddings</vt:lpstr>
      <vt:lpstr>Conclusion</vt:lpstr>
      <vt:lpstr>PowerPoint Presentation</vt:lpstr>
      <vt:lpstr>Overview</vt:lpstr>
      <vt:lpstr>Overview</vt:lpstr>
      <vt:lpstr>Overview</vt:lpstr>
      <vt:lpstr>Overview</vt:lpstr>
      <vt:lpstr>Background</vt:lpstr>
      <vt:lpstr>Profiling Training Speed on GPUs</vt:lpstr>
      <vt:lpstr>Issues with Large Batch Size</vt:lpstr>
      <vt:lpstr>Issues with Large Batch Size</vt:lpstr>
      <vt:lpstr>Issues with Large Batch Size</vt:lpstr>
      <vt:lpstr>Issue with Low-Frequency Words</vt:lpstr>
      <vt:lpstr>Uniform Word Sampling (W2V-UWS)</vt:lpstr>
      <vt:lpstr>Uniform Word Sampling</vt:lpstr>
      <vt:lpstr>Uniform Word Sampling</vt:lpstr>
      <vt:lpstr>Uniform Word Sampling</vt:lpstr>
      <vt:lpstr>Experiments</vt:lpstr>
      <vt:lpstr>Experiments</vt:lpstr>
      <vt:lpstr>Experiments</vt:lpstr>
      <vt:lpstr>Experiments</vt:lpstr>
      <vt:lpstr>Experiments</vt:lpstr>
      <vt:lpstr>Conclusion</vt:lpstr>
      <vt:lpstr>PowerPoint Presentation</vt:lpstr>
      <vt:lpstr>谢谢大家</vt:lpstr>
      <vt:lpstr>Vecto 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词向量研究心得</dc:title>
  <cp:lastModifiedBy>Guodong Jin</cp:lastModifiedBy>
  <cp:revision>6</cp:revision>
  <cp:lastPrinted>2018-11-01T14:46:20Z</cp:lastPrinted>
  <dcterms:modified xsi:type="dcterms:W3CDTF">2018-11-01T14:48:12Z</dcterms:modified>
</cp:coreProperties>
</file>