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297" r:id="rId3"/>
    <p:sldId id="257" r:id="rId4"/>
    <p:sldId id="298" r:id="rId5"/>
    <p:sldId id="256" r:id="rId6"/>
    <p:sldId id="299" r:id="rId7"/>
    <p:sldId id="281" r:id="rId8"/>
    <p:sldId id="279" r:id="rId9"/>
    <p:sldId id="265" r:id="rId10"/>
    <p:sldId id="266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5" r:id="rId20"/>
    <p:sldId id="291" r:id="rId21"/>
    <p:sldId id="292" r:id="rId22"/>
    <p:sldId id="293" r:id="rId23"/>
    <p:sldId id="294" r:id="rId24"/>
    <p:sldId id="29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81010" autoAdjust="0"/>
  </p:normalViewPr>
  <p:slideViewPr>
    <p:cSldViewPr snapToGrid="0">
      <p:cViewPr>
        <p:scale>
          <a:sx n="85" d="100"/>
          <a:sy n="85" d="100"/>
        </p:scale>
        <p:origin x="-73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5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2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05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zh-CN" altLang="en-US" dirty="0" smtClean="0"/>
              <a:t>假设我们知道</a:t>
            </a:r>
            <a:r>
              <a:rPr kumimoji="1" lang="en-US" altLang="zh-CN" dirty="0" smtClean="0"/>
              <a:t>r1</a:t>
            </a:r>
            <a:r>
              <a:rPr kumimoji="1" lang="zh-CN" altLang="en-US" dirty="0" smtClean="0"/>
              <a:t>准确率为</a:t>
            </a:r>
            <a:r>
              <a:rPr kumimoji="1" lang="zh-CN" altLang="zh-CN" dirty="0" smtClean="0"/>
              <a:t>1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r3</a:t>
            </a:r>
            <a:r>
              <a:rPr kumimoji="1" lang="zh-CN" altLang="en-US" dirty="0" smtClean="0"/>
              <a:t>准确率为</a:t>
            </a:r>
            <a:r>
              <a:rPr kumimoji="1" lang="en-US" altLang="zh-CN" dirty="0" smtClean="0"/>
              <a:t>0.5</a:t>
            </a:r>
            <a:r>
              <a:rPr kumimoji="1" lang="zh-CN" altLang="en-US" dirty="0" smtClean="0"/>
              <a:t>，那么</a:t>
            </a:r>
            <a:r>
              <a:rPr kumimoji="1" lang="en-US" altLang="zh-CN" dirty="0" smtClean="0"/>
              <a:t>e1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e3</a:t>
            </a:r>
            <a:r>
              <a:rPr kumimoji="1" lang="zh-CN" altLang="en-US" dirty="0" smtClean="0"/>
              <a:t>标记正确的概率为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e5</a:t>
            </a:r>
            <a:r>
              <a:rPr kumimoji="1" lang="zh-CN" altLang="en-US" dirty="0" smtClean="0"/>
              <a:t>～</a:t>
            </a:r>
            <a:r>
              <a:rPr kumimoji="1" lang="en-US" altLang="zh-CN" dirty="0" smtClean="0"/>
              <a:t>e7</a:t>
            </a:r>
            <a:r>
              <a:rPr kumimoji="1" lang="zh-CN" altLang="en-US" dirty="0" smtClean="0"/>
              <a:t>标记正确的概率为</a:t>
            </a:r>
            <a:r>
              <a:rPr kumimoji="1" lang="zh-CN" altLang="zh-CN" dirty="0" smtClean="0"/>
              <a:t>0</a:t>
            </a:r>
            <a:r>
              <a:rPr kumimoji="1" lang="en-US" altLang="zh-CN" dirty="0" smtClean="0"/>
              <a:t>.5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0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zh-CN" altLang="en-US" dirty="0" smtClean="0"/>
              <a:t>由于规则有复杂的相关性，</a:t>
            </a:r>
            <a:r>
              <a:rPr kumimoji="1" lang="en-US" altLang="zh-CN" dirty="0" smtClean="0"/>
              <a:t>P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a|^</a:t>
            </a:r>
            <a:r>
              <a:rPr kumimoji="1" lang="zh-CN" altLang="en-US" dirty="0" smtClean="0"/>
              <a:t>）很难估计，我们用保守策略来得到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也就是用作用到</a:t>
            </a:r>
            <a:r>
              <a:rPr kumimoji="1" lang="en-US" altLang="zh-CN" dirty="0" err="1" smtClean="0"/>
              <a:t>ei</a:t>
            </a:r>
            <a:r>
              <a:rPr kumimoji="1" lang="zh-CN" altLang="en-US" dirty="0" smtClean="0"/>
              <a:t>的规则的最大准确率来表示，即当一个元祖可同时被准确率分别是</a:t>
            </a:r>
            <a:r>
              <a:rPr kumimoji="1" lang="en-US" altLang="zh-CN" dirty="0" smtClean="0"/>
              <a:t>0.2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0.7</a:t>
            </a:r>
            <a:r>
              <a:rPr kumimoji="1" lang="zh-CN" altLang="en-US" dirty="0" smtClean="0"/>
              <a:t>的两个规则标记时，那么这个元祖的的正确率至少为</a:t>
            </a:r>
            <a:r>
              <a:rPr kumimoji="1" lang="en-US" altLang="zh-CN" dirty="0" smtClean="0"/>
              <a:t>0.7</a:t>
            </a:r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0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zh-CN" altLang="en-US" dirty="0" smtClean="0"/>
              <a:t>从直观上看，生成器愿意选择覆盖数大，准确率高的规则，且回淘汰掉准确率不大于后面这个常数的规则任务</a:t>
            </a:r>
            <a:endParaRPr kumimoji="1" lang="en-US" altLang="zh-CN" dirty="0" smtClean="0"/>
          </a:p>
          <a:p>
            <a:r>
              <a:rPr kumimoji="1" lang="zh-CN" altLang="en-US" dirty="0" smtClean="0"/>
              <a:t>判别器被高准确率规则覆盖，且可间接影响更多其他元祖的元祖任务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55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 smtClean="0"/>
          </a:p>
          <a:p>
            <a:r>
              <a:rPr kumimoji="1" lang="zh-CN" altLang="en-US" dirty="0" smtClean="0"/>
              <a:t>先验分布：</a:t>
            </a:r>
            <a:r>
              <a:rPr kumimoji="1" lang="en-US" altLang="zh-CN" dirty="0" smtClean="0"/>
              <a:t>Beta</a:t>
            </a:r>
            <a:r>
              <a:rPr kumimoji="1" lang="zh-CN" altLang="en-US" dirty="0" smtClean="0"/>
              <a:t>分布</a:t>
            </a:r>
            <a:endParaRPr kumimoji="1" lang="en-US" altLang="zh-CN" dirty="0" smtClean="0"/>
          </a:p>
          <a:p>
            <a:r>
              <a:rPr kumimoji="1" lang="zh-CN" altLang="en-US" dirty="0" smtClean="0"/>
              <a:t>数据观察：伯努利分布</a:t>
            </a:r>
            <a:endParaRPr kumimoji="1" lang="en-US" altLang="zh-CN" dirty="0" smtClean="0"/>
          </a:p>
          <a:p>
            <a:r>
              <a:rPr kumimoji="1" lang="zh-CN" altLang="en-US" dirty="0" smtClean="0"/>
              <a:t>它们共轭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33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2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2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5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2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使用众包来生成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labeling rule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，以显着降低注释成本，同时也保持较高的标注质量。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第一阶段首先生成大量弱监督规则作为候选规则，接下来利用我们的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game-based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众包方法即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CrowdGame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从中选出高质量的规则，这里的高质量即高覆盖率和准确率。第二阶段，为数据集打标签，包括通过规则打的标签，也就是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 Based Annotator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，和直接对元素打的标签，也就是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tuple level annotator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3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 smtClean="0"/>
              <a:t>CrowdGame</a:t>
            </a:r>
            <a:r>
              <a:rPr kumimoji="1" lang="zh-CN" altLang="en-US" dirty="0" smtClean="0"/>
              <a:t>解决的问题就是如何从质量参差不齐的候选规则中选出高质量规则</a:t>
            </a:r>
            <a:r>
              <a:rPr kumimoji="1" lang="zh-CN" altLang="zh-CN" dirty="0" smtClean="0"/>
              <a:t>。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规则覆盖率很容易获得，但是如何获取规则的准确率就很难了，我们现在想怎么知道规则准不准呢</a:t>
            </a:r>
            <a:r>
              <a:rPr kumimoji="1" lang="en-US" altLang="zh-CN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首先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我们想到，可以利用人特有的推理能力，直接问某个规则是否有效</a:t>
            </a:r>
            <a:r>
              <a:rPr kumimoji="1" lang="en-US" altLang="zh-CN" dirty="0" smtClean="0"/>
              <a:t>……</a:t>
            </a:r>
            <a:endParaRPr kumimoji="1"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另一种方法是看看这个规则覆盖的元素都是什么标签</a:t>
            </a:r>
            <a:r>
              <a:rPr kumimoji="1" lang="en-US" altLang="zh-CN" dirty="0" smtClean="0"/>
              <a:t>……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但是这两种方法都是有缺憾的，方法一不准，人会犯错，比如（</a:t>
            </a:r>
            <a:r>
              <a:rPr kumimoji="1" lang="en-US" altLang="zh-CN" dirty="0" smtClean="0"/>
              <a:t>headphone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cellphone</a:t>
            </a:r>
            <a:r>
              <a:rPr kumimoji="1" lang="zh-CN" altLang="en-US" dirty="0" smtClean="0"/>
              <a:t>），方法二成本太大，因此我们用</a:t>
            </a:r>
            <a:r>
              <a:rPr kumimoji="1" lang="en-US" altLang="zh-CN" dirty="0" err="1" smtClean="0"/>
              <a:t>crowdgame</a:t>
            </a:r>
            <a:r>
              <a:rPr kumimoji="1" lang="zh-CN" altLang="en-US" dirty="0" smtClean="0"/>
              <a:t>将两种方法结合起来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我们把众包工人分成两组：一组回答规则验证任务，扮演规则生成器，而另一组回答元组检查任务，扮演规则判别器。 让两个小组进行双人博弈：规则生成器识别具有大覆盖率和准确率的高质量规则，而规则判别器试图通过检查元祖提供足够证据来“拒绝”更多规则，来对抗规则生成器，也就是生成器努力让自己足够好，好到判别器找不出错，判别器努力找生成器的错。</a:t>
            </a: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4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parameter between [0, 1] to balance the preference among coverage and quality of generated rules.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0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9412" y="1480952"/>
            <a:ext cx="9144000" cy="2387600"/>
          </a:xfrm>
        </p:spPr>
        <p:txBody>
          <a:bodyPr/>
          <a:lstStyle/>
          <a:p>
            <a:r>
              <a:rPr kumimoji="1" lang="en-US" altLang="zh-CN" dirty="0" smtClean="0"/>
              <a:t>My Idea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178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+mn-lt"/>
                <a:ea typeface="+mn-ea"/>
                <a:cs typeface="+mn-cs"/>
              </a:rPr>
              <a:t>Game-Based Crowdsourcing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43" y="1714500"/>
            <a:ext cx="5461000" cy="4432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81571" y="5660571"/>
            <a:ext cx="381000" cy="362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7" y="1928586"/>
            <a:ext cx="3200400" cy="256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829" y="1886857"/>
            <a:ext cx="32385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Game-Based Crowdsourcing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3200" dirty="0"/>
              <a:t>Loss of Rule Set 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57" y="2578100"/>
            <a:ext cx="7886700" cy="939800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3556001" y="3356429"/>
            <a:ext cx="2086428" cy="1814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/>
          <p:cNvCxnSpPr/>
          <p:nvPr/>
        </p:nvCxnSpPr>
        <p:spPr>
          <a:xfrm>
            <a:off x="4590145" y="3465286"/>
            <a:ext cx="18142" cy="90714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93572" y="4426858"/>
            <a:ext cx="335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# of uncovered tuples </a:t>
            </a:r>
            <a:endParaRPr kumimoji="1" lang="zh-CN" altLang="en-US" sz="2800" dirty="0"/>
          </a:p>
        </p:txBody>
      </p:sp>
      <p:cxnSp>
        <p:nvCxnSpPr>
          <p:cNvPr id="14" name="直线连接符 13"/>
          <p:cNvCxnSpPr/>
          <p:nvPr/>
        </p:nvCxnSpPr>
        <p:spPr>
          <a:xfrm flipV="1">
            <a:off x="7463972" y="3653972"/>
            <a:ext cx="2086428" cy="1814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>
            <a:off x="8498116" y="3799115"/>
            <a:ext cx="18142" cy="90714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028543" y="4851400"/>
            <a:ext cx="3127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Excepted # of errors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2667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Game-Based Crowdsourcing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8624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Examples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en-US" altLang="zh-CN" i="1" dirty="0"/>
              <a:t>Set R1 = {r1} and R2 = {r1 , r3</a:t>
            </a:r>
            <a:r>
              <a:rPr kumimoji="1" lang="en-US" altLang="zh-CN" i="1" dirty="0" smtClean="0"/>
              <a:t>}, </a:t>
            </a:r>
            <a:r>
              <a:rPr kumimoji="1" lang="mr-IN" altLang="zh-CN" i="1" dirty="0"/>
              <a:t>γ = </a:t>
            </a:r>
            <a:r>
              <a:rPr kumimoji="1" lang="mr-IN" altLang="zh-CN" i="1" dirty="0" smtClean="0"/>
              <a:t>0.1</a:t>
            </a:r>
          </a:p>
          <a:p>
            <a:pPr marL="457200" lvl="1" indent="0">
              <a:lnSpc>
                <a:spcPct val="150000"/>
              </a:lnSpc>
              <a:buNone/>
            </a:pPr>
            <a:endParaRPr kumimoji="1" lang="mr-IN" altLang="zh-CN" sz="600" i="1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mr-IN" altLang="zh-CN" dirty="0"/>
              <a:t>Φ(R1) = 0.1 * 7 = 0.7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kumimoji="1" lang="mr-IN" altLang="zh-CN" dirty="0"/>
              <a:t>Φ(R2) = 0.1 * 4 + 0.9 * 2 = 2.2</a:t>
            </a:r>
          </a:p>
          <a:p>
            <a:pPr marL="457200" lvl="1" indent="0">
              <a:buNone/>
            </a:pPr>
            <a:endParaRPr kumimoji="1" lang="mr-IN" altLang="zh-CN" dirty="0"/>
          </a:p>
          <a:p>
            <a:pPr marL="457200" lvl="1" indent="0">
              <a:buNone/>
            </a:pP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1" y="2231572"/>
            <a:ext cx="5473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Game-Based Crowdsourcing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205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Rule </a:t>
            </a:r>
            <a:r>
              <a:rPr kumimoji="1" lang="en-US" altLang="zh-CN" dirty="0" smtClean="0"/>
              <a:t>Generator/Refuter tries </a:t>
            </a:r>
            <a:r>
              <a:rPr kumimoji="1" lang="en-US" altLang="zh-CN" dirty="0"/>
              <a:t>to </a:t>
            </a:r>
            <a:r>
              <a:rPr kumimoji="1" lang="en-US" altLang="zh-CN" dirty="0" smtClean="0"/>
              <a:t>minimize/</a:t>
            </a:r>
            <a:r>
              <a:rPr kumimoji="1" lang="en-US" altLang="zh-CN" dirty="0" err="1" smtClean="0"/>
              <a:t>maximizer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the </a:t>
            </a:r>
            <a:r>
              <a:rPr kumimoji="1" lang="en-US" altLang="zh-CN" dirty="0" smtClean="0"/>
              <a:t>loss</a:t>
            </a:r>
            <a:r>
              <a:rPr kumimoji="1" lang="en-US" altLang="zh-CN" dirty="0"/>
              <a:t>.</a:t>
            </a:r>
            <a:endParaRPr kumimoji="1" lang="mr-IN" altLang="zh-CN" i="1" dirty="0" smtClean="0"/>
          </a:p>
          <a:p>
            <a:pPr marL="457200" lvl="1" indent="0">
              <a:buNone/>
            </a:pPr>
            <a:endParaRPr kumimoji="1" lang="mr-IN" altLang="zh-CN" dirty="0"/>
          </a:p>
          <a:p>
            <a:pPr marL="457200" lvl="1" indent="0">
              <a:buNone/>
            </a:pP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2" y="2449286"/>
            <a:ext cx="4681941" cy="3465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85" y="2249714"/>
            <a:ext cx="3705251" cy="4463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3600" y="3149600"/>
            <a:ext cx="65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0.1*5</a:t>
            </a:r>
            <a:endParaRPr kumimoji="1"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10185400" y="3149600"/>
            <a:ext cx="1218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0.1*5+0.9*1</a:t>
            </a:r>
            <a:endParaRPr kumimoji="1"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5981700" y="4508500"/>
            <a:ext cx="65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0.1*6</a:t>
            </a:r>
            <a:endParaRPr kumimoji="1"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0134600" y="4521200"/>
            <a:ext cx="65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0.1*6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87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Game-Based Crowdsourcing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205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err="1"/>
              <a:t>Minimax</a:t>
            </a:r>
            <a:r>
              <a:rPr kumimoji="1" lang="en-US" altLang="zh-CN" dirty="0"/>
              <a:t> Objective </a:t>
            </a:r>
          </a:p>
          <a:p>
            <a:pPr marL="457200" lvl="1" indent="0">
              <a:buNone/>
            </a:pPr>
            <a:endParaRPr kumimoji="1" lang="mr-IN" altLang="zh-CN" dirty="0"/>
          </a:p>
          <a:p>
            <a:pPr marL="457200" lvl="1" indent="0">
              <a:buNone/>
            </a:pP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2184400"/>
            <a:ext cx="5308600" cy="11445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3683000"/>
            <a:ext cx="5295900" cy="18559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22400" y="2819400"/>
            <a:ext cx="1219200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90600" y="3479800"/>
            <a:ext cx="5168900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900" y="4051300"/>
            <a:ext cx="3644900" cy="409782"/>
          </a:xfrm>
          <a:prstGeom prst="rect">
            <a:avLst/>
          </a:prstGeom>
        </p:spPr>
      </p:pic>
      <p:cxnSp>
        <p:nvCxnSpPr>
          <p:cNvPr id="19" name="直线连接符 18"/>
          <p:cNvCxnSpPr/>
          <p:nvPr/>
        </p:nvCxnSpPr>
        <p:spPr>
          <a:xfrm flipV="1">
            <a:off x="2819400" y="5600700"/>
            <a:ext cx="2959100" cy="254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/>
          <p:nvPr/>
        </p:nvCxnSpPr>
        <p:spPr>
          <a:xfrm rot="10800000" flipV="1">
            <a:off x="3708400" y="5613400"/>
            <a:ext cx="584200" cy="304800"/>
          </a:xfrm>
          <a:prstGeom prst="curvedConnector3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4927600"/>
            <a:ext cx="1852706" cy="406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1300" y="5791200"/>
            <a:ext cx="846667" cy="444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90600" y="4914900"/>
            <a:ext cx="7340600" cy="13335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3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Task Selection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4633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Overall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Find </a:t>
            </a:r>
            <a:r>
              <a:rPr lang="en-US" altLang="zh-CN" dirty="0"/>
              <a:t>the optimal task sets </a:t>
            </a:r>
            <a:r>
              <a:rPr lang="en-US" altLang="zh-CN" dirty="0" smtClean="0"/>
              <a:t>R</a:t>
            </a:r>
            <a:r>
              <a:rPr lang="zh-CN" altLang="en-US" baseline="30000" dirty="0" smtClean="0"/>
              <a:t>*</a:t>
            </a:r>
            <a:r>
              <a:rPr lang="en-US" altLang="zh-CN" baseline="-25000" dirty="0" smtClean="0"/>
              <a:t>q</a:t>
            </a:r>
            <a:r>
              <a:rPr lang="en-US" altLang="zh-CN" dirty="0" smtClean="0"/>
              <a:t> and E</a:t>
            </a:r>
            <a:r>
              <a:rPr lang="zh-CN" altLang="en-US" baseline="30000" dirty="0" smtClean="0"/>
              <a:t>*</a:t>
            </a:r>
            <a:r>
              <a:rPr lang="en-US" altLang="zh-CN" baseline="-25000" dirty="0" smtClean="0"/>
              <a:t>q</a:t>
            </a:r>
            <a:r>
              <a:rPr lang="en-US" altLang="zh-CN" dirty="0" smtClean="0"/>
              <a:t> with </a:t>
            </a:r>
            <a:r>
              <a:rPr lang="en-US" altLang="zh-CN" dirty="0"/>
              <a:t>constraint |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q</a:t>
            </a:r>
            <a:r>
              <a:rPr lang="en-US" altLang="zh-CN" dirty="0" smtClean="0"/>
              <a:t>| </a:t>
            </a:r>
            <a:r>
              <a:rPr lang="en-US" altLang="zh-CN" dirty="0"/>
              <a:t>+ </a:t>
            </a:r>
            <a:r>
              <a:rPr lang="en-US" altLang="zh-CN" dirty="0" smtClean="0"/>
              <a:t>|</a:t>
            </a:r>
            <a:r>
              <a:rPr lang="en-US" altLang="zh-CN" dirty="0" err="1" smtClean="0"/>
              <a:t>E</a:t>
            </a:r>
            <a:r>
              <a:rPr lang="en-US" altLang="zh-CN" baseline="-25000" dirty="0" err="1" smtClean="0"/>
              <a:t>q</a:t>
            </a:r>
            <a:r>
              <a:rPr lang="en-US" altLang="zh-CN" dirty="0" smtClean="0"/>
              <a:t>| </a:t>
            </a:r>
            <a:r>
              <a:rPr lang="en-US" altLang="zh-CN" dirty="0"/>
              <a:t>≤ k. 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Set Cover Problem</a:t>
            </a:r>
          </a:p>
          <a:p>
            <a:pPr lvl="2">
              <a:lnSpc>
                <a:spcPct val="150000"/>
              </a:lnSpc>
            </a:pPr>
            <a:r>
              <a:rPr lang="en-US" altLang="zh-CN" sz="2400" dirty="0" smtClean="0"/>
              <a:t>NP-Hard</a:t>
            </a:r>
          </a:p>
          <a:p>
            <a:pPr lvl="2">
              <a:lnSpc>
                <a:spcPct val="150000"/>
              </a:lnSpc>
            </a:pPr>
            <a:r>
              <a:rPr lang="en-US" altLang="zh-CN" sz="2400" dirty="0" smtClean="0"/>
              <a:t>Prove</a:t>
            </a:r>
            <a:endParaRPr lang="en-US" altLang="zh-CN" sz="2400" dirty="0"/>
          </a:p>
          <a:p>
            <a:pPr lvl="1"/>
            <a:r>
              <a:rPr lang="en-US" altLang="zh-CN" dirty="0" smtClean="0"/>
              <a:t>Greedy</a:t>
            </a:r>
            <a:r>
              <a:rPr lang="en-US" altLang="zh-CN" dirty="0"/>
              <a:t>-based </a:t>
            </a:r>
            <a:r>
              <a:rPr lang="en-US" altLang="zh-CN" dirty="0" smtClean="0"/>
              <a:t>approximation </a:t>
            </a:r>
            <a:r>
              <a:rPr lang="en-US" altLang="zh-CN" dirty="0"/>
              <a:t>algorithm 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459" y="1625600"/>
            <a:ext cx="460818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Rule Precision Estimation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Bayesian </a:t>
            </a:r>
            <a:r>
              <a:rPr lang="en-US" altLang="zh-CN" dirty="0" smtClean="0"/>
              <a:t>estimation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Prior</a:t>
            </a:r>
            <a:r>
              <a:rPr kumimoji="1" lang="en-US" altLang="zh-CN" dirty="0"/>
              <a:t>, crowd rule validation </a:t>
            </a:r>
            <a:r>
              <a:rPr kumimoji="1" lang="en-US" altLang="zh-CN" dirty="0" smtClean="0"/>
              <a:t>results.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</a:t>
            </a:r>
            <a:r>
              <a:rPr lang="en-US" altLang="zh-CN" dirty="0" smtClean="0"/>
              <a:t>ata Observation, </a:t>
            </a:r>
            <a:r>
              <a:rPr lang="en-US" altLang="zh-CN" dirty="0"/>
              <a:t>crowd results on tuple </a:t>
            </a:r>
            <a:r>
              <a:rPr lang="en-US" altLang="zh-CN" dirty="0" smtClean="0"/>
              <a:t>checking.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Posterior, </a:t>
            </a:r>
            <a:r>
              <a:rPr kumimoji="1" lang="en-US" altLang="zh-CN" dirty="0" smtClean="0"/>
              <a:t>Prior + </a:t>
            </a:r>
            <a:r>
              <a:rPr lang="en-US" altLang="zh-CN" dirty="0" smtClean="0"/>
              <a:t>Data </a:t>
            </a:r>
            <a:r>
              <a:rPr lang="en-US" altLang="zh-CN" dirty="0"/>
              <a:t>Observation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742" y="3631453"/>
            <a:ext cx="4203700" cy="295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918" y="4721412"/>
            <a:ext cx="3708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4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Candidate Rules </a:t>
            </a:r>
            <a:r>
              <a:rPr lang="en-US" altLang="zh-CN" dirty="0" smtClean="0"/>
              <a:t>Construction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151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Candidate Rules for Entity Matching 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en-US" altLang="zh-CN" dirty="0"/>
              <a:t>Word Mover’s Distance (</a:t>
            </a:r>
            <a:r>
              <a:rPr lang="en-US" altLang="zh-CN" dirty="0" smtClean="0"/>
              <a:t>WMD)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sz="100" dirty="0" smtClean="0"/>
          </a:p>
          <a:p>
            <a:pPr>
              <a:lnSpc>
                <a:spcPct val="100000"/>
              </a:lnSpc>
            </a:pPr>
            <a:r>
              <a:rPr lang="en-US" altLang="zh-CN" dirty="0"/>
              <a:t>Candidate Rules for Relation Extraction </a:t>
            </a:r>
          </a:p>
          <a:p>
            <a:pPr lvl="1">
              <a:lnSpc>
                <a:spcPct val="100000"/>
              </a:lnSpc>
            </a:pPr>
            <a:r>
              <a:rPr kumimoji="1" lang="en-US" altLang="zh-CN" dirty="0" smtClean="0"/>
              <a:t>Keywords</a:t>
            </a:r>
          </a:p>
          <a:p>
            <a:pPr lvl="1">
              <a:lnSpc>
                <a:spcPct val="100000"/>
              </a:lnSpc>
            </a:pPr>
            <a:r>
              <a:rPr kumimoji="1" lang="en-US" altLang="zh-CN" dirty="0" smtClean="0"/>
              <a:t>Point</a:t>
            </a:r>
            <a:r>
              <a:rPr kumimoji="1" lang="en-US" altLang="zh-CN" dirty="0"/>
              <a:t>-wise mutual information (PMI) </a:t>
            </a:r>
          </a:p>
          <a:p>
            <a:pPr lvl="1">
              <a:lnSpc>
                <a:spcPct val="100000"/>
              </a:lnSpc>
            </a:pPr>
            <a:endParaRPr kumimoji="1" lang="en-US" altLang="zh-CN" dirty="0" smtClean="0"/>
          </a:p>
          <a:p>
            <a:pPr marL="457200" lvl="1" indent="0">
              <a:buNone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30" y="2642261"/>
            <a:ext cx="5879353" cy="10922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505" y="5428749"/>
            <a:ext cx="5977965" cy="8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 Datasets &amp; </a:t>
            </a:r>
            <a:r>
              <a:rPr kumimoji="1" lang="en-US" altLang="zh-CN" dirty="0" smtClean="0"/>
              <a:t>Statistics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42" y="2905312"/>
            <a:ext cx="6596727" cy="21448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103" y="2554941"/>
            <a:ext cx="3411062" cy="2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 Datasets &amp; </a:t>
            </a:r>
            <a:r>
              <a:rPr kumimoji="1" lang="en-US" altLang="zh-CN" dirty="0" smtClean="0"/>
              <a:t>Statistics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93" y="1673412"/>
            <a:ext cx="6099934" cy="2599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515" y="4273923"/>
            <a:ext cx="6007100" cy="2451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705" y="2283154"/>
            <a:ext cx="3847354" cy="44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Idea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11444" y="1914569"/>
            <a:ext cx="2495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Attribute-based</a:t>
            </a:r>
            <a:endParaRPr lang="zh-CN" altLang="en-US" sz="2800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4467411" y="2211294"/>
            <a:ext cx="1284941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829021" y="1783087"/>
            <a:ext cx="319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Attribute generation</a:t>
            </a:r>
          </a:p>
          <a:p>
            <a:r>
              <a:rPr lang="en-US" altLang="zh-CN" sz="2800" dirty="0" smtClean="0"/>
              <a:t>with crowdsourcing </a:t>
            </a:r>
            <a:endParaRPr lang="zh-CN" altLang="en-US" sz="2800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92201" y="3331323"/>
            <a:ext cx="10515600" cy="2929255"/>
          </a:xfrm>
        </p:spPr>
        <p:txBody>
          <a:bodyPr/>
          <a:lstStyle/>
          <a:p>
            <a:r>
              <a:rPr lang="en-US" altLang="zh-CN" dirty="0" smtClean="0">
                <a:sym typeface="+mn-ea"/>
              </a:rPr>
              <a:t>Product s1 : </a:t>
            </a:r>
            <a:r>
              <a:rPr lang="es-ES" altLang="zh-CN" dirty="0" smtClean="0">
                <a:sym typeface="+mn-ea"/>
              </a:rPr>
              <a:t>Canon EOS 40D Digital SLR Camera</a:t>
            </a:r>
          </a:p>
          <a:p>
            <a:pPr marL="0" lvl="2"/>
            <a:r>
              <a:rPr lang="es-ES" altLang="zh-CN" sz="2800" dirty="0" smtClean="0">
                <a:sym typeface="+mn-ea"/>
              </a:rPr>
              <a:t>Product </a:t>
            </a:r>
            <a:r>
              <a:rPr lang="en-US" altLang="zh-CN" sz="2800" dirty="0" smtClean="0">
                <a:sym typeface="+mn-ea"/>
              </a:rPr>
              <a:t>s2 </a:t>
            </a:r>
            <a:r>
              <a:rPr lang="es-ES" altLang="zh-CN" sz="2800" dirty="0" smtClean="0">
                <a:sym typeface="+mn-ea"/>
              </a:rPr>
              <a:t>: </a:t>
            </a:r>
            <a:r>
              <a:rPr lang="en-US" altLang="zh-CN" sz="2800" dirty="0" smtClean="0">
                <a:sym typeface="+mn-ea"/>
              </a:rPr>
              <a:t>Panasonic Dual Handset Digital Cordless Phone</a:t>
            </a:r>
          </a:p>
          <a:p>
            <a:pPr marL="0" lvl="2"/>
            <a:r>
              <a:rPr lang="es-ES" altLang="zh-CN" sz="2800" dirty="0" smtClean="0">
                <a:sym typeface="+mn-ea"/>
              </a:rPr>
              <a:t>Product </a:t>
            </a:r>
            <a:r>
              <a:rPr lang="en-US" altLang="zh-CN" sz="2800" dirty="0" smtClean="0">
                <a:sym typeface="+mn-ea"/>
              </a:rPr>
              <a:t>s</a:t>
            </a:r>
            <a:r>
              <a:rPr lang="es-ES" altLang="zh-CN" sz="2800" dirty="0" smtClean="0">
                <a:sym typeface="+mn-ea"/>
              </a:rPr>
              <a:t>3 : </a:t>
            </a:r>
            <a:r>
              <a:rPr lang="en-US" altLang="zh-CN" sz="2800" dirty="0" smtClean="0">
                <a:sym typeface="+mn-ea"/>
              </a:rPr>
              <a:t>Apple Pro Black Notebook</a:t>
            </a:r>
          </a:p>
          <a:p>
            <a:pPr marL="0" lvl="2"/>
            <a:r>
              <a:rPr lang="es-ES" altLang="zh-CN" sz="2800" dirty="0" smtClean="0">
                <a:sym typeface="+mn-ea"/>
              </a:rPr>
              <a:t>Product s4 : </a:t>
            </a:r>
            <a:r>
              <a:rPr lang="en-US" altLang="zh-CN" sz="2800" dirty="0" smtClean="0">
                <a:sym typeface="+mn-ea"/>
              </a:rPr>
              <a:t>Apple MacBook Pro Silver Laptop</a:t>
            </a:r>
          </a:p>
          <a:p>
            <a:pPr marL="0" lvl="2"/>
            <a:r>
              <a:rPr lang="es-ES" altLang="zh-CN" sz="2800" dirty="0" smtClean="0">
                <a:sym typeface="+mn-ea"/>
              </a:rPr>
              <a:t>Product s5 :  ... ...</a:t>
            </a:r>
          </a:p>
          <a:p>
            <a:pPr marL="0" lvl="2" indent="0">
              <a:buNone/>
            </a:pPr>
            <a:r>
              <a:rPr lang="x-none" altLang="en-US" sz="2800" dirty="0" smtClean="0">
                <a:solidFill>
                  <a:schemeClr val="accent6"/>
                </a:solidFill>
              </a:rPr>
              <a:t> </a:t>
            </a:r>
            <a:r>
              <a:rPr lang="x-none" altLang="es-ES" sz="2800" dirty="0" smtClean="0"/>
              <a:t> ...</a:t>
            </a:r>
            <a:endParaRPr lang="es-E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4348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058" y="1434353"/>
            <a:ext cx="6780362" cy="2725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073" y="4108824"/>
            <a:ext cx="6737260" cy="26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92" y="1678489"/>
            <a:ext cx="9252324" cy="481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9" y="1897529"/>
            <a:ext cx="5270500" cy="4305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13" y="2944159"/>
            <a:ext cx="5372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82" y="1419411"/>
            <a:ext cx="64897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Experiments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732175"/>
            <a:ext cx="10249647" cy="49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2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+mn-ea"/>
                <a:cs typeface="+mn-cs"/>
              </a:rPr>
              <a:t>Rule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ym typeface="+mn-ea"/>
              </a:rPr>
              <a:t>Product s1 : </a:t>
            </a:r>
            <a:r>
              <a:rPr lang="es-ES" altLang="zh-CN" sz="2800" dirty="0" smtClean="0">
                <a:solidFill>
                  <a:srgbClr val="FF0000"/>
                </a:solidFill>
                <a:sym typeface="+mn-ea"/>
              </a:rPr>
              <a:t>Canon</a:t>
            </a:r>
            <a:r>
              <a:rPr lang="es-ES" altLang="zh-CN" sz="2800" dirty="0" smtClean="0">
                <a:sym typeface="+mn-ea"/>
              </a:rPr>
              <a:t> EOS 40D Digital SLR </a:t>
            </a:r>
            <a:r>
              <a:rPr lang="es-ES" altLang="zh-CN" sz="2800" dirty="0" smtClean="0">
                <a:solidFill>
                  <a:schemeClr val="accent6"/>
                </a:solidFill>
                <a:sym typeface="+mn-ea"/>
              </a:rPr>
              <a:t>Camera</a:t>
            </a:r>
          </a:p>
          <a:p>
            <a:pPr marL="0" lvl="2">
              <a:lnSpc>
                <a:spcPct val="150000"/>
              </a:lnSpc>
            </a:pPr>
            <a:r>
              <a:rPr lang="es-ES" altLang="zh-CN" sz="2800" dirty="0" smtClean="0">
                <a:sym typeface="+mn-ea"/>
              </a:rPr>
              <a:t>Product </a:t>
            </a:r>
            <a:r>
              <a:rPr lang="en-US" altLang="zh-CN" sz="2800" dirty="0" smtClean="0">
                <a:sym typeface="+mn-ea"/>
              </a:rPr>
              <a:t>s2 </a:t>
            </a:r>
            <a:r>
              <a:rPr lang="es-ES" altLang="zh-CN" sz="2800" dirty="0" smtClean="0">
                <a:sym typeface="+mn-ea"/>
              </a:rPr>
              <a:t>: </a:t>
            </a:r>
            <a:r>
              <a:rPr lang="en-US" altLang="zh-CN" sz="2800" dirty="0" smtClean="0">
                <a:solidFill>
                  <a:srgbClr val="FF0000"/>
                </a:solidFill>
                <a:sym typeface="+mn-ea"/>
              </a:rPr>
              <a:t>Sony</a:t>
            </a:r>
            <a:r>
              <a:rPr lang="en-US" altLang="zh-CN" sz="2800" dirty="0" smtClean="0">
                <a:sym typeface="+mn-ea"/>
              </a:rPr>
              <a:t> Dual Handset Digital Cordless </a:t>
            </a:r>
            <a:r>
              <a:rPr lang="en-US" altLang="zh-CN" sz="2800" dirty="0" smtClean="0">
                <a:solidFill>
                  <a:schemeClr val="accent6"/>
                </a:solidFill>
                <a:sym typeface="+mn-ea"/>
              </a:rPr>
              <a:t>Phone</a:t>
            </a:r>
          </a:p>
          <a:p>
            <a:pPr marL="0" lvl="2">
              <a:lnSpc>
                <a:spcPct val="150000"/>
              </a:lnSpc>
            </a:pPr>
            <a:endParaRPr lang="en-US" altLang="zh-CN" sz="1600" dirty="0" smtClean="0">
              <a:solidFill>
                <a:schemeClr val="accent6"/>
              </a:solidFill>
              <a:sym typeface="+mn-ea"/>
            </a:endParaRPr>
          </a:p>
          <a:p>
            <a:pPr marL="0" lvl="2" indent="0">
              <a:lnSpc>
                <a:spcPct val="150000"/>
              </a:lnSpc>
              <a:buNone/>
            </a:pPr>
            <a:r>
              <a:rPr lang="en-US" altLang="zh-CN" sz="2800" dirty="0" smtClean="0"/>
              <a:t>   </a:t>
            </a:r>
            <a:r>
              <a:rPr lang="x-none" altLang="zh-CN" sz="2800" dirty="0" smtClean="0"/>
              <a:t>Rules </a:t>
            </a:r>
            <a:r>
              <a:rPr lang="es-ES" altLang="zh-CN" sz="2800" dirty="0" smtClean="0"/>
              <a:t>(Canon, </a:t>
            </a:r>
            <a:r>
              <a:rPr lang="en-US" altLang="zh-CN" sz="2800" dirty="0" smtClean="0"/>
              <a:t>Sony</a:t>
            </a:r>
            <a:r>
              <a:rPr lang="es-ES" altLang="zh-CN" sz="2800" dirty="0" smtClean="0"/>
              <a:t>)</a:t>
            </a:r>
            <a:r>
              <a:rPr lang="zh-CN" altLang="zh-CN" sz="2800" dirty="0" smtClean="0">
                <a:latin typeface="华文隶书"/>
                <a:ea typeface="华文隶书"/>
                <a:cs typeface="华文隶书"/>
              </a:rPr>
              <a:t>～</a:t>
            </a:r>
            <a:r>
              <a:rPr lang="en-US" altLang="zh-CN" sz="2800" dirty="0">
                <a:ea typeface="华文隶书"/>
                <a:cs typeface="华文隶书"/>
              </a:rPr>
              <a:t>(</a:t>
            </a:r>
            <a:r>
              <a:rPr lang="en-US" altLang="zh-CN" sz="2800" dirty="0" smtClean="0"/>
              <a:t>-1)</a:t>
            </a:r>
            <a:r>
              <a:rPr lang="es-ES" altLang="zh-CN" sz="2800" dirty="0" smtClean="0"/>
              <a:t> , (Camera, P</a:t>
            </a:r>
            <a:r>
              <a:rPr lang="en-US" altLang="zh-CN" sz="2800" dirty="0" smtClean="0"/>
              <a:t>h</a:t>
            </a:r>
            <a:r>
              <a:rPr lang="es-ES" altLang="zh-CN" sz="2800" dirty="0" err="1" smtClean="0"/>
              <a:t>one</a:t>
            </a:r>
            <a:r>
              <a:rPr lang="es-ES" altLang="zh-CN" sz="2800" dirty="0" smtClean="0"/>
              <a:t>)</a:t>
            </a:r>
            <a:r>
              <a:rPr lang="zh-CN" altLang="zh-CN" sz="2800" dirty="0" smtClean="0">
                <a:latin typeface="华文隶书"/>
                <a:ea typeface="华文隶书"/>
                <a:cs typeface="华文隶书"/>
              </a:rPr>
              <a:t> ～</a:t>
            </a:r>
            <a:r>
              <a:rPr lang="en-US" altLang="zh-CN" sz="2800" dirty="0">
                <a:ea typeface="华文隶书"/>
                <a:cs typeface="华文隶书"/>
              </a:rPr>
              <a:t>(</a:t>
            </a:r>
            <a:r>
              <a:rPr lang="en-US" altLang="zh-CN" sz="2800" dirty="0" smtClean="0"/>
              <a:t>-1) can </a:t>
            </a:r>
            <a:r>
              <a:rPr lang="es-ES" altLang="zh-CN" sz="2800" dirty="0" err="1" smtClean="0"/>
              <a:t>help</a:t>
            </a:r>
            <a:r>
              <a:rPr lang="es-ES" altLang="zh-CN" sz="2800" dirty="0" smtClean="0"/>
              <a:t> </a:t>
            </a:r>
            <a:r>
              <a:rPr lang="es-ES" altLang="zh-CN" sz="2800" dirty="0" err="1" smtClean="0"/>
              <a:t>us</a:t>
            </a:r>
            <a:r>
              <a:rPr lang="es-ES" altLang="zh-CN" sz="2800" dirty="0" smtClean="0"/>
              <a:t> </a:t>
            </a:r>
            <a:r>
              <a:rPr lang="es-ES" altLang="zh-CN" sz="2800" dirty="0" err="1" smtClean="0"/>
              <a:t>to</a:t>
            </a:r>
            <a:r>
              <a:rPr lang="es-ES" altLang="zh-CN" sz="2800" dirty="0" smtClean="0"/>
              <a:t> </a:t>
            </a:r>
            <a:r>
              <a:rPr lang="es-ES" altLang="zh-CN" sz="2800" dirty="0" err="1" smtClean="0"/>
              <a:t>annotate</a:t>
            </a:r>
            <a:r>
              <a:rPr lang="es-ES" altLang="zh-CN" sz="2800" dirty="0" smtClean="0"/>
              <a:t> </a:t>
            </a:r>
            <a:r>
              <a:rPr lang="es-ES" altLang="zh-CN" sz="2800" dirty="0" err="1" smtClean="0"/>
              <a:t>the</a:t>
            </a:r>
            <a:r>
              <a:rPr lang="es-ES" altLang="zh-CN" sz="2800" dirty="0" smtClean="0"/>
              <a:t> </a:t>
            </a:r>
            <a:r>
              <a:rPr lang="es-ES" altLang="zh-CN" sz="2800" dirty="0" err="1" smtClean="0"/>
              <a:t>tuples</a:t>
            </a:r>
            <a:r>
              <a:rPr lang="en-US" altLang="zh-CN" sz="2800" dirty="0" smtClean="0"/>
              <a:t>. </a:t>
            </a:r>
            <a:endParaRPr lang="es-ES" altLang="zh-CN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Idea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88510" y="1481274"/>
            <a:ext cx="2495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Attribute-based</a:t>
            </a:r>
            <a:endParaRPr lang="zh-CN" altLang="en-US" sz="2800" dirty="0"/>
          </a:p>
        </p:txBody>
      </p:sp>
      <p:cxnSp>
        <p:nvCxnSpPr>
          <p:cNvPr id="6" name="直线箭头连接符 5"/>
          <p:cNvCxnSpPr/>
          <p:nvPr/>
        </p:nvCxnSpPr>
        <p:spPr>
          <a:xfrm>
            <a:off x="2554948" y="2031998"/>
            <a:ext cx="0" cy="5528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97262" y="2574969"/>
            <a:ext cx="319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Attribute generation</a:t>
            </a:r>
          </a:p>
          <a:p>
            <a:r>
              <a:rPr lang="en-US" altLang="zh-CN" sz="2800" dirty="0" smtClean="0"/>
              <a:t>with crowdsourcing </a:t>
            </a:r>
            <a:endParaRPr lang="zh-CN" altLang="en-US" sz="2800" dirty="0"/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4410643" y="3077882"/>
            <a:ext cx="714182" cy="29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34368" y="2652663"/>
            <a:ext cx="5461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Rule</a:t>
            </a:r>
            <a:r>
              <a:rPr lang="en-US" altLang="zh-CN" sz="2800" dirty="0" smtClean="0"/>
              <a:t> generation with crowdsourcing </a:t>
            </a:r>
            <a:endParaRPr lang="zh-CN" altLang="en-US" sz="2800" dirty="0"/>
          </a:p>
        </p:txBody>
      </p:sp>
      <p:cxnSp>
        <p:nvCxnSpPr>
          <p:cNvPr id="15" name="直线箭头连接符 14"/>
          <p:cNvCxnSpPr/>
          <p:nvPr/>
        </p:nvCxnSpPr>
        <p:spPr>
          <a:xfrm flipH="1">
            <a:off x="7814235" y="3158563"/>
            <a:ext cx="5984" cy="7112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267239" y="3895771"/>
            <a:ext cx="5226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Rule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8000"/>
                </a:solidFill>
              </a:rPr>
              <a:t>valuation </a:t>
            </a:r>
            <a:r>
              <a:rPr lang="en-US" altLang="zh-CN" sz="2800" dirty="0" smtClean="0"/>
              <a:t>with crowdsourcing </a:t>
            </a:r>
            <a:endParaRPr lang="zh-CN" altLang="en-US" sz="2800" dirty="0"/>
          </a:p>
        </p:txBody>
      </p:sp>
      <p:cxnSp>
        <p:nvCxnSpPr>
          <p:cNvPr id="18" name="直线箭头连接符 17"/>
          <p:cNvCxnSpPr/>
          <p:nvPr/>
        </p:nvCxnSpPr>
        <p:spPr>
          <a:xfrm flipH="1">
            <a:off x="7802282" y="4491316"/>
            <a:ext cx="5984" cy="71120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524230" y="5258405"/>
            <a:ext cx="4778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Rule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8000"/>
                </a:solidFill>
              </a:rPr>
              <a:t>valuation </a:t>
            </a:r>
            <a:r>
              <a:rPr lang="en-US" altLang="zh-CN" sz="2800" dirty="0" smtClean="0"/>
              <a:t>+ </a:t>
            </a:r>
            <a:r>
              <a:rPr lang="en-US" altLang="zh-CN" sz="2800" dirty="0" smtClean="0">
                <a:solidFill>
                  <a:srgbClr val="FF0000"/>
                </a:solidFill>
              </a:rPr>
              <a:t>Tuple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8000"/>
                </a:solidFill>
              </a:rPr>
              <a:t>checking</a:t>
            </a:r>
            <a:endParaRPr lang="zh-CN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9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3325" y="1564367"/>
            <a:ext cx="10077450" cy="2387600"/>
          </a:xfrm>
        </p:spPr>
        <p:txBody>
          <a:bodyPr/>
          <a:lstStyle/>
          <a:p>
            <a:r>
              <a:rPr lang="es-ES" altLang="zh-CN" sz="4800" b="1" dirty="0" smtClean="0">
                <a:latin typeface="+mn-lt"/>
                <a:ea typeface="+mn-ea"/>
                <a:cs typeface="+mn-cs"/>
              </a:rPr>
              <a:t>Cost-Effective Data Annotation using </a:t>
            </a:r>
            <a:r>
              <a:rPr lang="es-ES" altLang="zh-CN" sz="4800" b="1" dirty="0" err="1" smtClean="0">
                <a:latin typeface="+mn-lt"/>
                <a:ea typeface="+mn-ea"/>
                <a:cs typeface="+mn-cs"/>
              </a:rPr>
              <a:t>Game-Based</a:t>
            </a:r>
            <a:r>
              <a:rPr lang="es-ES" altLang="zh-CN" sz="48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" altLang="zh-CN" sz="4800" b="1" dirty="0" err="1" smtClean="0">
                <a:latin typeface="+mn-lt"/>
                <a:ea typeface="+mn-ea"/>
                <a:cs typeface="+mn-cs"/>
              </a:rPr>
              <a:t>Crowdsourcing</a:t>
            </a:r>
            <a:endParaRPr lang="es-ES" altLang="zh-CN" sz="48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5560" y="4364957"/>
            <a:ext cx="3256771" cy="702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dirty="0" smtClean="0">
                <a:solidFill>
                  <a:schemeClr val="bg1">
                    <a:lumMod val="50000"/>
                  </a:schemeClr>
                </a:solidFill>
              </a:rPr>
              <a:t>2018/11/11   JR Yang</a:t>
            </a:r>
            <a:endParaRPr kumimoji="1"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Labeling Problem</a:t>
            </a:r>
            <a:endParaRPr kumimoji="1"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972228" y="2510122"/>
            <a:ext cx="1404470" cy="21515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t1</a:t>
            </a: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t2</a:t>
            </a: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t3</a:t>
            </a: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…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888744" y="2898589"/>
            <a:ext cx="1760079" cy="14522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Annotator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6905804" y="3573931"/>
            <a:ext cx="1075765" cy="1494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8325217" y="2483227"/>
            <a:ext cx="1404470" cy="21515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t1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，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-1</a:t>
            </a:r>
            <a:endParaRPr kumimoji="1"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t2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，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+1</a:t>
            </a:r>
            <a:endParaRPr kumimoji="1"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t3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，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-1</a:t>
            </a:r>
            <a:endParaRPr kumimoji="1" lang="en-US" altLang="zh-CN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zh-CN" sz="2400" dirty="0" smtClean="0">
                <a:solidFill>
                  <a:schemeClr val="tx1"/>
                </a:solidFill>
              </a:rPr>
              <a:t>…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3532086" y="3651625"/>
            <a:ext cx="1075765" cy="1494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7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High Quality Rule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High Coverage </a:t>
            </a:r>
          </a:p>
          <a:p>
            <a:pPr lvl="1">
              <a:lnSpc>
                <a:spcPct val="150000"/>
              </a:lnSpc>
            </a:pPr>
            <a:r>
              <a:rPr lang="en-US" altLang="zh-CN" sz="2700" dirty="0" smtClean="0"/>
              <a:t>The </a:t>
            </a:r>
            <a:r>
              <a:rPr lang="en-US" altLang="zh-CN" sz="2700" dirty="0"/>
              <a:t>rules that cover as many tuples as possible to annotate the </a:t>
            </a:r>
            <a:r>
              <a:rPr lang="en-US" altLang="zh-CN" sz="2700" dirty="0" smtClean="0"/>
              <a:t>data</a:t>
            </a:r>
            <a:r>
              <a:rPr lang="en-US" altLang="zh-CN" sz="2700" dirty="0"/>
              <a:t>.</a:t>
            </a:r>
            <a:endParaRPr lang="en-US" altLang="zh-CN" sz="27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High Precision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 smtClean="0"/>
              <a:t>The </a:t>
            </a:r>
            <a:r>
              <a:rPr lang="en-US" altLang="zh-CN" sz="2800" dirty="0"/>
              <a:t>rules that induce few wrong labels on their covered tuples. </a:t>
            </a:r>
          </a:p>
        </p:txBody>
      </p:sp>
    </p:spTree>
    <p:extLst>
      <p:ext uri="{BB962C8B-B14F-4D97-AF65-F5344CB8AC3E}">
        <p14:creationId xmlns:p14="http://schemas.microsoft.com/office/powerpoint/2010/main" val="206360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prstClr val="black"/>
                </a:solidFill>
              </a:rPr>
              <a:t>How to obtain the high quality rule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 smtClean="0"/>
              <a:t>Hand-crafted rules</a:t>
            </a:r>
          </a:p>
          <a:p>
            <a:pPr lvl="1">
              <a:lnSpc>
                <a:spcPct val="110000"/>
              </a:lnSpc>
            </a:pPr>
            <a:r>
              <a:rPr kumimoji="1" lang="en-US" altLang="zh-CN" sz="2800" dirty="0"/>
              <a:t>Ask experts to write domain-specific labeling </a:t>
            </a:r>
            <a:r>
              <a:rPr kumimoji="1" lang="en-US" altLang="zh-CN" sz="2800" dirty="0" smtClean="0"/>
              <a:t>heuristics</a:t>
            </a:r>
            <a:endParaRPr kumimoji="1" lang="en-US" altLang="zh-CN" sz="2800" dirty="0"/>
          </a:p>
          <a:p>
            <a:pPr lvl="1">
              <a:lnSpc>
                <a:spcPct val="110000"/>
              </a:lnSpc>
            </a:pPr>
            <a:r>
              <a:rPr kumimoji="1" lang="en-US" altLang="zh-CN" sz="2800" dirty="0">
                <a:solidFill>
                  <a:srgbClr val="FF0000"/>
                </a:solidFill>
              </a:rPr>
              <a:t>Not scalable, time and effort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consuming</a:t>
            </a:r>
            <a:endParaRPr kumimoji="1"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 smtClean="0"/>
              <a:t> Weak-supervision rules</a:t>
            </a:r>
          </a:p>
          <a:p>
            <a:pPr lvl="1">
              <a:lnSpc>
                <a:spcPct val="110000"/>
              </a:lnSpc>
            </a:pPr>
            <a:r>
              <a:rPr kumimoji="1" lang="en-US" altLang="zh-CN" sz="2800" dirty="0"/>
              <a:t>Automatically generated by machines </a:t>
            </a:r>
            <a:endParaRPr kumimoji="1" lang="en-US" altLang="zh-CN" sz="2800" dirty="0" smtClean="0"/>
          </a:p>
          <a:p>
            <a:pPr lvl="1">
              <a:lnSpc>
                <a:spcPct val="110000"/>
              </a:lnSpc>
            </a:pPr>
            <a:r>
              <a:rPr kumimoji="1" lang="en-US" altLang="zh-CN" sz="2800" dirty="0" smtClean="0">
                <a:solidFill>
                  <a:srgbClr val="FF0000"/>
                </a:solidFill>
              </a:rPr>
              <a:t>May </a:t>
            </a:r>
            <a:r>
              <a:rPr kumimoji="1" lang="en-US" altLang="zh-CN" sz="2800" dirty="0">
                <a:solidFill>
                  <a:srgbClr val="FF0000"/>
                </a:solidFill>
              </a:rPr>
              <a:t>be very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183176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cs"/>
              </a:rPr>
              <a:t>Our Method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2" y="1740718"/>
            <a:ext cx="11150430" cy="431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761</Words>
  <Application>Microsoft Macintosh PowerPoint</Application>
  <PresentationFormat>自定义</PresentationFormat>
  <Paragraphs>157</Paragraphs>
  <Slides>24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My Idea</vt:lpstr>
      <vt:lpstr>Idea</vt:lpstr>
      <vt:lpstr>Rule</vt:lpstr>
      <vt:lpstr>Idea</vt:lpstr>
      <vt:lpstr>Cost-Effective Data Annotation using Game-Based Crowdsourcing</vt:lpstr>
      <vt:lpstr>Labeling Problem</vt:lpstr>
      <vt:lpstr>High Quality Rule</vt:lpstr>
      <vt:lpstr>How to obtain the high quality rule</vt:lpstr>
      <vt:lpstr>Our Method</vt:lpstr>
      <vt:lpstr>Game-Based Crowdsourcing</vt:lpstr>
      <vt:lpstr>Game-Based Crowdsourcing</vt:lpstr>
      <vt:lpstr>Game-Based Crowdsourcing</vt:lpstr>
      <vt:lpstr>Game-Based Crowdsourcing</vt:lpstr>
      <vt:lpstr>Game-Based Crowdsourcing</vt:lpstr>
      <vt:lpstr>Task Selection</vt:lpstr>
      <vt:lpstr>Rule Precision Estimation</vt:lpstr>
      <vt:lpstr>Candidate Rules Construction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rin</dc:creator>
  <cp:lastModifiedBy>yang</cp:lastModifiedBy>
  <cp:revision>152</cp:revision>
  <dcterms:created xsi:type="dcterms:W3CDTF">2018-07-12T06:58:05Z</dcterms:created>
  <dcterms:modified xsi:type="dcterms:W3CDTF">2018-11-15T04:53:00Z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2052-10.1.0.5630</vt:lpwstr>
  </property>
</Properties>
</file>