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75" r:id="rId7"/>
    <p:sldId id="260" r:id="rId8"/>
    <p:sldId id="298" r:id="rId9"/>
    <p:sldId id="263" r:id="rId10"/>
    <p:sldId id="297" r:id="rId11"/>
    <p:sldId id="274" r:id="rId12"/>
    <p:sldId id="264" r:id="rId13"/>
    <p:sldId id="266" r:id="rId14"/>
    <p:sldId id="265" r:id="rId15"/>
    <p:sldId id="267" r:id="rId16"/>
    <p:sldId id="269" r:id="rId17"/>
    <p:sldId id="270" r:id="rId18"/>
    <p:sldId id="273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6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lvl="1" indent="0">
              <a:buClr>
                <a:srgbClr val="5B9BD5"/>
              </a:buClr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lvl="1" indent="0">
              <a:buClr>
                <a:srgbClr val="5B9BD5"/>
              </a:buClr>
              <a:buFont typeface="Wingdings" panose="05000000000000000000" charset="0"/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pPr algn="l"/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ALOR: Adaptive Layout Optimization of Raft Groups for Heterogeneous Distributed Key-Value Stores</a:t>
            </a:r>
            <a:endParaRPr lang="zh-CN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53218"/>
            <a:ext cx="9144000" cy="1655762"/>
          </a:xfrm>
        </p:spPr>
        <p:txBody>
          <a:bodyPr/>
          <a:p>
            <a:pPr algn="l"/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Yangyang Wang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, Yunpeng Chai, and Xin Wang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Renmin University of China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4205" y="4476115"/>
            <a:ext cx="21209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 Skewed Data Layout based on Cold Data Migration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239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Target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Appropriate layout of data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395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Content</a:t>
            </a:r>
            <a:endParaRPr lang="en-US" sz="239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2.1 </a:t>
            </a:r>
            <a:r>
              <a:rPr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Skewed Data Layout</a:t>
            </a:r>
            <a:endParaRPr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2.2 KV Performance Estimation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2.3 Cold Data Migration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5475" y="564578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2.1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Skewed Data Layout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Faster nodes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more data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Disk-filling speed = KV accessing performance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fig-alor-sk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115" y="2662555"/>
            <a:ext cx="10058400" cy="4091305"/>
          </a:xfrm>
          <a:prstGeom prst="rect">
            <a:avLst/>
          </a:prstGeom>
        </p:spPr>
      </p:pic>
      <p:pic>
        <p:nvPicPr>
          <p:cNvPr id="7" name="图片 6" descr="R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2.2 KV Performance Estimation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5904865" cy="4310380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Prepared work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Test </a:t>
            </a:r>
            <a:r>
              <a:rPr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I/O </a:t>
            </a: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(fio)</a:t>
            </a:r>
            <a:r>
              <a:rPr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KV performance </a:t>
            </a:r>
            <a:endParaRPr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several representative nodes</a:t>
            </a:r>
            <a:endParaRPr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Fit </a:t>
            </a:r>
            <a:r>
              <a:rPr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I/O and KV performance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Running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Automatically test I/O performance </a:t>
            </a:r>
            <a:r>
              <a:rPr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</a:t>
            </a:r>
            <a:r>
              <a:rPr 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estimate </a:t>
            </a:r>
            <a:r>
              <a:rPr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KV performance</a:t>
            </a:r>
            <a:endParaRPr sz="205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sz="1705">
                <a:latin typeface="Times New Roman" panose="02020603050405020304" charset="0"/>
                <a:cs typeface="Times New Roman" panose="02020603050405020304" charset="0"/>
                <a:sym typeface="+mn-ea"/>
              </a:rPr>
              <a:t>beginning</a:t>
            </a:r>
            <a:endParaRPr sz="170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sz="1705">
                <a:latin typeface="Times New Roman" panose="02020603050405020304" charset="0"/>
                <a:cs typeface="Times New Roman" panose="02020603050405020304" charset="0"/>
                <a:sym typeface="+mn-ea"/>
              </a:rPr>
              <a:t>idle, </a:t>
            </a:r>
            <a:r>
              <a:rPr lang="en-US" sz="1705">
                <a:latin typeface="Times New Roman" panose="02020603050405020304" charset="0"/>
                <a:cs typeface="Times New Roman" panose="02020603050405020304" charset="0"/>
                <a:sym typeface="+mn-ea"/>
              </a:rPr>
              <a:t>fix </a:t>
            </a:r>
            <a:r>
              <a:rPr sz="1705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estimate</a:t>
            </a:r>
            <a:endParaRPr lang="en-US" sz="170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65" y="1814195"/>
            <a:ext cx="4914900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2.3 Cold Data Migration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Threshold: </a:t>
            </a:r>
            <a:r>
              <a:rPr lang="en-US" sz="2395">
                <a:latin typeface="Times New Roman" panose="02020603050405020304" charset="0"/>
                <a:cs typeface="Times New Roman" panose="02020603050405020304" charset="0"/>
                <a:sym typeface="+mn-ea"/>
              </a:rPr>
              <a:t>e.g., 95% of its capacity</a:t>
            </a:r>
            <a:endParaRPr lang="en-US" sz="239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395"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Overhead: small</a:t>
            </a:r>
            <a:endParaRPr lang="en-US" sz="239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sequential read and write</a:t>
            </a:r>
            <a:endParaRPr lang="en-US" sz="205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fig-alor-sk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2854960"/>
            <a:ext cx="9483090" cy="3856990"/>
          </a:xfrm>
          <a:prstGeom prst="rect">
            <a:avLst/>
          </a:prstGeom>
        </p:spPr>
      </p:pic>
      <p:pic>
        <p:nvPicPr>
          <p:cNvPr id="6" name="图片 5" descr="R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Implementation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(https://github.com/vliulan/ALOR)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based on TiKV and PD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TiKV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distributed KV storage system 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based on Raft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uses RocksDB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open source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PD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managing component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Clr>
                <a:srgbClr val="5B9BD5"/>
              </a:buClr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Evaluation Setup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Go-YCSB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Benchmark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Go language version of YCSB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/>
        </p:nvGraphicFramePr>
        <p:xfrm>
          <a:off x="5464810" y="1012825"/>
          <a:ext cx="5234305" cy="506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540"/>
                <a:gridCol w="2691765"/>
              </a:tblGrid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nodes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TiKV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PD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Go-YCSB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System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Centos 7 3.10.0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DRAM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4GB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NVM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emulated by DRAM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High-end SSD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PCIe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Plain SSD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SATA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Capacity of each TiKV node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set to 5GB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copies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Filling the cluster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5GB*6/3=10GB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Overall Results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6 TiKV nodes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1 NVM, 2 high-end SSDs, 3 plain SSDs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Data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10G, fill the cluster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395">
                <a:latin typeface="Times New Roman" panose="02020603050405020304" charset="0"/>
                <a:cs typeface="Times New Roman" panose="02020603050405020304" charset="0"/>
                <a:sym typeface="+mn-ea"/>
              </a:rPr>
              <a:t>ED</a:t>
            </a:r>
            <a:endParaRPr lang="en-US" sz="239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traditional Even Distribution solution</a:t>
            </a:r>
            <a:endParaRPr lang="en-US" sz="205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vs. 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altLang="zh-CN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Throughput</a:t>
            </a:r>
            <a:endParaRPr lang="en-US" altLang="zh-CN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altLang="zh-CN" sz="1705">
                <a:latin typeface="Times New Roman" panose="02020603050405020304" charset="0"/>
                <a:cs typeface="Times New Roman" panose="02020603050405020304" charset="0"/>
                <a:sym typeface="+mn-ea"/>
              </a:rPr>
              <a:t>Load: 72.6% ↑ </a:t>
            </a:r>
            <a:endParaRPr lang="en-US" altLang="zh-CN" sz="170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altLang="zh-CN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Workload A: 61.5% </a:t>
            </a:r>
            <a:r>
              <a:rPr lang="en-US" altLang="zh-CN" sz="171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endParaRPr lang="en-US" altLang="zh-CN"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altLang="zh-CN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Workload B: 13.7% </a:t>
            </a:r>
            <a:r>
              <a:rPr lang="en-US" altLang="zh-CN" sz="171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endParaRPr lang="en-US" altLang="zh-CN"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altLang="zh-CN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Workload C: very close</a:t>
            </a:r>
            <a:endParaRPr lang="en-US" altLang="zh-CN"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4" name="图片 3" descr="fig-overall-throughp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585" y="2466975"/>
            <a:ext cx="4895215" cy="305689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7230110" y="696595"/>
          <a:ext cx="396684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590"/>
                <a:gridCol w="2040255"/>
              </a:tblGrid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Load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insert-only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Workload A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50:50 read/update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Workload B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95:5 read/update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Workload C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read-only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Overall Results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Average latency and 99th percentile latency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On average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vs. ED: 24.54% </a:t>
            </a:r>
            <a:r>
              <a:rPr lang="en-US" sz="171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21.32% </a:t>
            </a:r>
            <a:r>
              <a:rPr lang="en-US" sz="171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endParaRPr lang="en-US" sz="171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" y="2909570"/>
            <a:ext cx="4476750" cy="2793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05" y="2909570"/>
            <a:ext cx="4516755" cy="2818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22260" y="4586605"/>
            <a:ext cx="297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44330" y="4404995"/>
            <a:ext cx="297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59700" y="2588895"/>
            <a:ext cx="306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Writing faster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faster reading</a:t>
            </a:r>
            <a:endParaRPr lang="en-US" alt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Overall Results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Throughput and lantency during the load process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2426335"/>
            <a:ext cx="5105400" cy="3276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426335"/>
            <a:ext cx="5105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Impacts of Different Heterogeneous Cofigurations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N: NVM	H: high-end SSD	P: plain SSD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2N2H2P(2 NVMs, 2 high-end SSDs, 2 plain SSDs)</a:t>
            </a:r>
            <a:endParaRPr lang="en-US" sz="239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635885"/>
            <a:ext cx="4914900" cy="3067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2635885"/>
            <a:ext cx="491490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Heterogeneous clusters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eterogeneity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zh-CN" altLang="en-US" sz="20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I/O performance</a:t>
            </a:r>
            <a:endParaRPr lang="zh-CN" alt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Why are there heterogeneous clusters?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Disks such as SSDs are used for a long time, performance will be </a:t>
            </a:r>
            <a:r>
              <a:rPr lang="zh-CN" altLang="en-US" sz="20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reduced</a:t>
            </a:r>
            <a:endParaRPr lang="en-US" altLang="zh-CN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 disk </a:t>
            </a:r>
            <a:r>
              <a:rPr lang="en-US" altLang="zh-CN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damage </a:t>
            </a:r>
            <a:r>
              <a:rPr lang="zh-CN" alt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rate, replacement of </a:t>
            </a:r>
            <a:r>
              <a:rPr lang="zh-CN" altLang="en-US" sz="20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new disk </a:t>
            </a:r>
            <a:r>
              <a:rPr lang="en-US" altLang="zh-CN" sz="205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</a:t>
            </a:r>
            <a:r>
              <a:rPr lang="en-US" altLang="zh-CN" sz="20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better performance</a:t>
            </a:r>
            <a:r>
              <a:rPr lang="zh-CN" alt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zh-CN" altLang="en-US" sz="20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higher cost performance</a:t>
            </a:r>
            <a:endParaRPr lang="en-US" altLang="zh-CN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altLang="zh-CN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New hardware such as high-end SSDs and NVMs are </a:t>
            </a:r>
            <a:r>
              <a:rPr lang="en-US" altLang="zh-CN" sz="20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expensive</a:t>
            </a:r>
            <a:r>
              <a:rPr lang="en-US" altLang="zh-CN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, and only</a:t>
            </a:r>
            <a:r>
              <a:rPr lang="en-US" altLang="zh-CN" sz="20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 subset of</a:t>
            </a:r>
            <a:r>
              <a:rPr lang="en-US" altLang="zh-CN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these devices can be deployed in a cluster to achieve </a:t>
            </a:r>
            <a:r>
              <a:rPr lang="en-US" altLang="zh-CN" sz="20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higher cost performance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/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25" y="4199255"/>
            <a:ext cx="4498975" cy="2585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0" y="4196080"/>
            <a:ext cx="3170555" cy="25882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Impacts of System Scale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different TiKV nodes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4, 5, 6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" y="2702560"/>
            <a:ext cx="4914900" cy="3067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05" y="2702560"/>
            <a:ext cx="4914900" cy="306705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1773555" y="2959735"/>
            <a:ext cx="2522220" cy="81788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Analysis of ALOR Components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 </a:t>
            </a:r>
            <a:r>
              <a:rPr lang="en-US" sz="20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31.45%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skewed data layout based on cold data migration </a:t>
            </a:r>
            <a:r>
              <a:rPr lang="en-US" sz="2055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68.55%</a:t>
            </a:r>
            <a:endParaRPr lang="en-US" sz="2055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890520"/>
            <a:ext cx="4767580" cy="2966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925" y="2966085"/>
            <a:ext cx="4728845" cy="2951480"/>
          </a:xfrm>
          <a:prstGeom prst="rect">
            <a:avLst/>
          </a:prstGeom>
        </p:spPr>
      </p:pic>
      <p:sp>
        <p:nvSpPr>
          <p:cNvPr id="15" name="内容占位符 2"/>
          <p:cNvSpPr>
            <a:spLocks noGrp="1"/>
          </p:cNvSpPr>
          <p:nvPr/>
        </p:nvSpPr>
        <p:spPr>
          <a:xfrm>
            <a:off x="7221855" y="1691005"/>
            <a:ext cx="3725545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LMO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 only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9" name="图片 18" descr="RU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520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vs. Homogeneous Hybrid Device Solution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Homogeneous Hybrid Device Solution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 Flashcache to combine NVMs and plain SSDs into hybrid devices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395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vs. Flashcache: 28.57% </a:t>
            </a:r>
            <a:r>
              <a:rPr lang="en-US" sz="2395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endParaRPr lang="en-US" sz="2395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986405"/>
            <a:ext cx="4533265" cy="2830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15" y="3037205"/>
            <a:ext cx="4454525" cy="2780030"/>
          </a:xfrm>
          <a:prstGeom prst="rect">
            <a:avLst/>
          </a:prstGeom>
        </p:spPr>
      </p:pic>
      <p:pic>
        <p:nvPicPr>
          <p:cNvPr id="10" name="图片 9" descr="RU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Match the inherent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heterogeneity of Raft groups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the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hardware heterogeneity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distributed key-value stores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achieves an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appropriate layout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data and Raft leaders in a heterogeneous distributed key-value storage system through the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the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skewed data layout mechanisms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can promote the write throughput by up to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72.6%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than the even data distribution solution, while achieving similar read performance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0" name="图片 9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36675"/>
            <a:ext cx="9144000" cy="1193800"/>
          </a:xfrm>
        </p:spPr>
        <p:txBody>
          <a:bodyPr>
            <a:normAutofit/>
          </a:bodyPr>
          <a:p>
            <a:pPr algn="ctr"/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Thank you!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53218"/>
            <a:ext cx="9144000" cy="1655762"/>
          </a:xfrm>
        </p:spPr>
        <p:txBody>
          <a:bodyPr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https://github.com/vliulan/ALOR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ypchai@ruc.edu.cn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4205" y="4476115"/>
            <a:ext cx="21209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Raft in h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eterogeneous clusters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1330940" cy="4351655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Raft vs. Paxos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understandable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better foundation for building 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lvl="1" indent="0">
              <a:buClr>
                <a:srgbClr val="5B9BD5"/>
              </a:buClr>
              <a:buFont typeface="Wingdings" panose="05000000000000000000" charset="0"/>
              <a:buNone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practical systems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Raft has the heterogeneous feature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plays a more important role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All read and write requests </a:t>
            </a:r>
            <a:r>
              <a:rPr lang="en-US" sz="171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leader</a:t>
            </a:r>
            <a:endParaRPr lang="en-US"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Only the leader apply log is completed </a:t>
            </a:r>
            <a:r>
              <a:rPr lang="en-US" sz="171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 user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80" y="2085975"/>
            <a:ext cx="5381625" cy="2685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Raft in h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eterogeneous clusters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1330940" cy="4351655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Problems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Traditional homogeneous solution does not fully use the performance of fast nodes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e.g., leader on a slow node </a:t>
            </a:r>
            <a:r>
              <a:rPr lang="en-US" sz="171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write perfomace </a:t>
            </a:r>
            <a:r>
              <a:rPr lang="en-US" sz="17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endParaRPr lang="en-US"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Concentrate data and leaders on fast nodes </a:t>
            </a:r>
            <a:r>
              <a:rPr lang="en-US" sz="2055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overload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How to achieve the </a:t>
            </a:r>
            <a:r>
              <a:rPr lang="en-US" sz="205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appropriate layout</a:t>
            </a:r>
            <a:r>
              <a:rPr 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data and leaders?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Solution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ALOR  </a:t>
            </a:r>
            <a:endParaRPr lang="en-US" sz="205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ALOR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 in Raft Groups</a:t>
            </a: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Skewed Data Layout based on Cold Data Migration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1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 in Raft Groups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1.1 Leader (not reading hot data)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best node in a Raft group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6" name="图片 5" descr="fig-ori-ra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" y="2042795"/>
            <a:ext cx="10057765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1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 in Raft Groups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1.1 Leader (not reading hot data)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best node in a Raft group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  <p:pic>
        <p:nvPicPr>
          <p:cNvPr id="7" name="图片 6" descr="fig-alor-lea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45" y="2040255"/>
            <a:ext cx="10057765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1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 in Raft Groups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1.1 Leader (not reading hot data)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best node in a Raft group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1.2 Leaders of reading hot data → evenly distributed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1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Leader Migration in Raft Groups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63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1.1 Leader (not reading hot data)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best node in a Raft group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Writ</a:t>
            </a: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ing</a:t>
            </a:r>
            <a:r>
              <a:rPr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 can return quickly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Writing faster </a:t>
            </a:r>
            <a:r>
              <a:rPr lang="en-US" sz="2055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055">
                <a:latin typeface="Times New Roman" panose="02020603050405020304" charset="0"/>
                <a:cs typeface="Times New Roman" panose="02020603050405020304" charset="0"/>
                <a:sym typeface="+mn-ea"/>
              </a:rPr>
              <a:t>faster reading</a:t>
            </a:r>
            <a:endParaRPr lang="en-US" sz="205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171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linear consistency</a:t>
            </a:r>
            <a:endParaRPr lang="en-US"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3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1535"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 operations </a:t>
            </a:r>
            <a:r>
              <a:rPr lang="en-US" sz="1535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←</a:t>
            </a:r>
            <a:r>
              <a:rPr lang="en-US" sz="1535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 the previous write operations have been completed</a:t>
            </a:r>
            <a:endParaRPr lang="en-US" sz="171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395">
                <a:latin typeface="Times New Roman" panose="02020603050405020304" charset="0"/>
                <a:cs typeface="Times New Roman" panose="02020603050405020304" charset="0"/>
                <a:sym typeface="+mn-ea"/>
              </a:rPr>
              <a:t>1.2 Leaders of reading hot data → evenly distributed</a:t>
            </a:r>
            <a:endParaRPr lang="en-US" sz="2395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en-US" sz="2050">
                <a:latin typeface="Times New Roman" panose="02020603050405020304" charset="0"/>
                <a:cs typeface="Times New Roman" panose="02020603050405020304" charset="0"/>
                <a:sym typeface="+mn-ea"/>
              </a:rPr>
              <a:t>Balanced reading</a:t>
            </a:r>
            <a:endParaRPr sz="205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>
              <a:buClr>
                <a:srgbClr val="5B9BD5"/>
              </a:buClr>
              <a:buFont typeface="Wingdings" panose="05000000000000000000" charset="0"/>
              <a:buChar char="n"/>
            </a:pPr>
            <a:endParaRPr sz="205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Clr>
                <a:srgbClr val="5B9BD5"/>
              </a:buClr>
              <a:buFont typeface="Wingdings" panose="05000000000000000000" charset="0"/>
              <a:buNone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Clr>
                <a:srgbClr val="5B9BD5"/>
              </a:buClr>
              <a:buFont typeface="Wingdings" panose="05000000000000000000" charset="0"/>
              <a:buChar char="n"/>
            </a:pP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 descr="R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115" y="5702935"/>
            <a:ext cx="1108075" cy="1108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4353</Words>
  <Application>WPS 演示</Application>
  <PresentationFormat>宽屏</PresentationFormat>
  <Paragraphs>294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Wingdings</vt:lpstr>
      <vt:lpstr>微软雅黑</vt:lpstr>
      <vt:lpstr>Arial Unicode MS</vt:lpstr>
      <vt:lpstr>Calibri Light</vt:lpstr>
      <vt:lpstr>Calibri</vt:lpstr>
      <vt:lpstr>Office 主题</vt:lpstr>
      <vt:lpstr>ALOR: Adaptive Layout Optimization of Raft Groups for Heterogeneous Distributed Key-Value Stores</vt:lpstr>
      <vt:lpstr>Heterogeneous clusters</vt:lpstr>
      <vt:lpstr>Raft in heterogeneous clusters</vt:lpstr>
      <vt:lpstr>Raft in heterogeneous clusters</vt:lpstr>
      <vt:lpstr>ALOR</vt:lpstr>
      <vt:lpstr>1 Leader Migration in Raft Groups</vt:lpstr>
      <vt:lpstr>1 Leader Migration in Raft Groups</vt:lpstr>
      <vt:lpstr>1 Leader Migration in Raft Groups</vt:lpstr>
      <vt:lpstr>1 Leader Migration in Raft Groups</vt:lpstr>
      <vt:lpstr>2 Skewed Data Layout based on Cold Data Migration</vt:lpstr>
      <vt:lpstr>2.1 Skewed Data Layout</vt:lpstr>
      <vt:lpstr>2.2 KV Performance Estimation</vt:lpstr>
      <vt:lpstr>2.3 Cold Data Migration</vt:lpstr>
      <vt:lpstr>Implementation</vt:lpstr>
      <vt:lpstr>Evaluation Setup</vt:lpstr>
      <vt:lpstr>Overall Results</vt:lpstr>
      <vt:lpstr>Overall Results</vt:lpstr>
      <vt:lpstr>Overall Results</vt:lpstr>
      <vt:lpstr>Impacts of Different Heterogeneous Cofigurations</vt:lpstr>
      <vt:lpstr>Impacts of System Scale</vt:lpstr>
      <vt:lpstr>Analysis of ALOR Components</vt:lpstr>
      <vt:lpstr>ALOR vs. Homogeneous Hybrid Device Solution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wyy</dc:creator>
  <cp:lastModifiedBy>Administrator</cp:lastModifiedBy>
  <cp:revision>126</cp:revision>
  <dcterms:created xsi:type="dcterms:W3CDTF">2018-11-20T04:58:00Z</dcterms:created>
  <dcterms:modified xsi:type="dcterms:W3CDTF">2018-11-26T11:24:02Z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2052-10.1.0.7578</vt:lpwstr>
  </property>
</Properties>
</file>